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8" d="100"/>
          <a:sy n="158" d="100"/>
        </p:scale>
        <p:origin x="-21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5057822-72C2-416B-A8B5-A056B0632A69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F797A48-5289-4C9F-AA4D-51777F87F1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187623" y="1700808"/>
            <a:ext cx="6893997" cy="258076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дарения и получения 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новогодних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подарков</a:t>
            </a:r>
          </a:p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рабочем месте</a:t>
            </a:r>
          </a:p>
        </p:txBody>
      </p:sp>
      <p:pic>
        <p:nvPicPr>
          <p:cNvPr id="2" name="Рисунок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71" y="0"/>
            <a:ext cx="1076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 flipV="1">
            <a:off x="1085867" y="5805264"/>
            <a:ext cx="7097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/>
              <a:t>К</a:t>
            </a:r>
            <a:r>
              <a:rPr lang="ru-RU" sz="2400" dirty="0" err="1" smtClean="0"/>
              <a:t>омплаенс</a:t>
            </a:r>
            <a:r>
              <a:rPr lang="ru-RU" sz="2400" dirty="0" smtClean="0"/>
              <a:t> </a:t>
            </a:r>
            <a:r>
              <a:rPr lang="ru-RU" sz="2400" dirty="0" smtClean="0"/>
              <a:t>– </a:t>
            </a:r>
            <a:r>
              <a:rPr lang="ru-RU" sz="2400" dirty="0" smtClean="0"/>
              <a:t>контролер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14346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71" y="0"/>
            <a:ext cx="1076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547664" y="1484783"/>
            <a:ext cx="6459729" cy="576065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lumOff val="100000"/>
                  <a:alpha val="0"/>
                </a:schemeClr>
              </a:gs>
              <a:gs pos="6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Подарки и вознаграждения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5976" y="2852936"/>
            <a:ext cx="4423158" cy="309634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lumOff val="100000"/>
                  <a:alpha val="0"/>
                </a:schemeClr>
              </a:gs>
              <a:gs pos="6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Комплаенс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–контролер ТОО «КТЖ-Пассажирские Локомотивы» в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рамках проводимой работы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предупреждению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снижению коррупционных рисков в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Товариществе,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напоминает, что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«НК «КТЖ» принята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политика полного отказа от предложенных подарков, развлечений и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гостеприимства. </a:t>
            </a:r>
            <a:endPara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Данные требования закреплены в Кодексе деловой этики АО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«НК «КТЖ», а также в Политике противодействия коррупции в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ТОО «КТЖ-Пассажирские Локомотивы»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73" y="2996952"/>
            <a:ext cx="3580562" cy="269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67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71" y="0"/>
            <a:ext cx="1076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347864" y="1484784"/>
            <a:ext cx="5680428" cy="3744416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lumOff val="100000"/>
                  <a:alpha val="0"/>
                </a:schemeClr>
              </a:gs>
              <a:gs pos="6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ТОО «КТЖ-Пассажирские Локомотивы»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 от работников,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руководителей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членов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Наблюдательного совета, иных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 и компаний,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действующих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интересах и представляющих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Товарищество,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избегать принятия любых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подарков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приглашений на развлекательные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оплат в рамках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гостеприимства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пожертвований и любых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выплат, которые могут повлиять или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 расценены как влияющие на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принимаемые указанными лицами,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связанные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исполнением должностных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обязанностей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Данное ограничение применимо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к близким родственникам работников, членов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Наблюдательного совета Товарищества.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близкими родственниками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понимаются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родители (родитель), дети,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усыновители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удочерители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усыновленные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удочеренные), полнородные и </a:t>
            </a:r>
            <a:r>
              <a:rPr lang="ru-RU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неполнородные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братья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сестры, дедушка, бабушка, внуки.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16" y="2132856"/>
            <a:ext cx="3076414" cy="266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13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71" y="0"/>
            <a:ext cx="1076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979712" y="1052736"/>
            <a:ext cx="4824535" cy="576064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lumOff val="100000"/>
                  <a:alpha val="0"/>
                </a:schemeClr>
              </a:gs>
              <a:gs pos="6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 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67944" y="2060848"/>
            <a:ext cx="4495210" cy="318464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lumOff val="100000"/>
                  <a:alpha val="0"/>
                </a:schemeClr>
              </a:gs>
              <a:gs pos="6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подарка стоимостью до 2 МРП влечет административную ответственность (ст. ст. 676, 678 КоАП), стоимость подарка свыше 2 МРП - уголовную ответственность (ст. 367 УК («Дача взятки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ст. 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247 «Получение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незаконного </a:t>
            </a:r>
            <a:r>
              <a:rPr lang="ru-RU" alt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вознаграждения»).</a:t>
            </a:r>
            <a:endParaRPr lang="ru-RU" alt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alt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Несоблюдение антикоррупционного ограничения на принятие подарков, если оно не содержит признаков</a:t>
            </a:r>
            <a:r>
              <a:rPr lang="en-US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уголовно наказуемого деяния либо административного правонарушения, влечет прекращение государственной службы или иной соответствующей деятельности.</a:t>
            </a: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48880"/>
            <a:ext cx="2518832" cy="253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41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71" y="0"/>
            <a:ext cx="1076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1268760"/>
            <a:ext cx="8496944" cy="5255420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lumOff val="100000"/>
                  <a:alpha val="0"/>
                </a:schemeClr>
              </a:gs>
              <a:gs pos="6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необходимо предпринять при получении предложения подарков, услуг, приглашений на мероприятия без ведома одаряемого? </a:t>
            </a:r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Деньги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поступившие на счет работников и (или) членов их семей без их ведома, не более чем в двухнедельный срок после их обнаружения, подлежат перечислению в республиканский бюджет с представлением объяснения в соответствующий орган государственных доходов об обстоятельствах поступления таких средств. </a:t>
            </a:r>
            <a:endPara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Подарки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поступившие без ведома работников и (или) членов их семей, а также переданные (врученные) публично или во время официальных мероприятий в связи с должностным положением или исполнением служебных обязанностей, подлежат безвозмездной передаче уполномоченному органу по управлению государственным имуществом в течение семи календарных дней со дня получения подарка либо со дня, когда работнику стало известно о получении подарка, а оказанные работнику при тех же обстоятельствах услуги должны быть оплачены путем перечисления денег в республиканский бюджет в течение семи календарных дней со дня оказания услуги либо со дня, когда работнику стало известно об оказании услуги.</a:t>
            </a:r>
          </a:p>
        </p:txBody>
      </p:sp>
    </p:spTree>
    <p:extLst>
      <p:ext uri="{BB962C8B-B14F-4D97-AF65-F5344CB8AC3E}">
        <p14:creationId xmlns:p14="http://schemas.microsoft.com/office/powerpoint/2010/main" val="33265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image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71" y="0"/>
            <a:ext cx="10763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707904" y="1639171"/>
            <a:ext cx="5112568" cy="374325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  <a:lumMod val="0"/>
                  <a:lumOff val="100000"/>
                  <a:alpha val="0"/>
                </a:schemeClr>
              </a:gs>
              <a:gs pos="6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передаче подарков уполномоченному органу по управлению государственным имуществом, работник вправе с уведомлением вышестоящего руководителя выкупить его по стоимости, определенной в соответствии с Законом Республики Казахстан «Об оценочной деятельности в Республике Казахстан», на основании договора купли продажи, заключаемого с уполномоченным органом по управлению государственным имуществом. Вырученные от продажи подарков деньги перечисляются в республиканский бюджет.</a:t>
            </a:r>
            <a:endPara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86661"/>
            <a:ext cx="305710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7767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894404"/>
              </p:ext>
            </p:extLst>
          </p:nvPr>
        </p:nvGraphicFramePr>
        <p:xfrm>
          <a:off x="35496" y="116632"/>
          <a:ext cx="9073008" cy="6696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4"/>
                <a:gridCol w="4536504"/>
              </a:tblGrid>
              <a:tr h="66967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72000" cy="687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063" y="1"/>
            <a:ext cx="456593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7476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1071</TotalTime>
  <Words>483</Words>
  <Application>Microsoft Office PowerPoint</Application>
  <PresentationFormat>Экран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Кайрат Н. Синеев</dc:creator>
  <cp:lastModifiedBy>Кайрат Н. Синеев</cp:lastModifiedBy>
  <cp:revision>9</cp:revision>
  <dcterms:created xsi:type="dcterms:W3CDTF">2022-12-22T10:17:01Z</dcterms:created>
  <dcterms:modified xsi:type="dcterms:W3CDTF">2022-12-26T06:14:34Z</dcterms:modified>
</cp:coreProperties>
</file>