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57"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8F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8" d="100"/>
          <a:sy n="158" d="100"/>
        </p:scale>
        <p:origin x="-2184"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75057822-72C2-416B-A8B5-A056B0632A69}" type="datetimeFigureOut">
              <a:rPr lang="ru-RU" smtClean="0"/>
              <a:t>26.12.2022</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6F797A48-5289-4C9F-AA4D-51777F87F129}"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5057822-72C2-416B-A8B5-A056B0632A69}" type="datetimeFigureOut">
              <a:rPr lang="ru-RU" smtClean="0"/>
              <a:t>26.12.2022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F797A48-5289-4C9F-AA4D-51777F87F129}" type="slidenum">
              <a:rPr lang="ru-RU" smtClean="0"/>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5057822-72C2-416B-A8B5-A056B0632A69}" type="datetimeFigureOut">
              <a:rPr lang="ru-RU" smtClean="0"/>
              <a:t>26.12.2022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F797A48-5289-4C9F-AA4D-51777F87F129}" type="slidenum">
              <a:rPr lang="ru-RU" smtClean="0"/>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5057822-72C2-416B-A8B5-A056B0632A69}" type="datetimeFigureOut">
              <a:rPr lang="ru-RU" smtClean="0"/>
              <a:t>26.12.2022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F797A48-5289-4C9F-AA4D-51777F87F129}" type="slidenum">
              <a:rPr lang="ru-RU" smtClean="0"/>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5057822-72C2-416B-A8B5-A056B0632A69}" type="datetimeFigureOut">
              <a:rPr lang="ru-RU" smtClean="0"/>
              <a:t>26.12.2022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6F797A48-5289-4C9F-AA4D-51777F87F12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75057822-72C2-416B-A8B5-A056B0632A69}" type="datetimeFigureOut">
              <a:rPr lang="ru-RU" smtClean="0"/>
              <a:t>26.12.2022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6F797A48-5289-4C9F-AA4D-51777F87F129}" type="slidenum">
              <a:rPr lang="ru-RU" smtClean="0"/>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75057822-72C2-416B-A8B5-A056B0632A69}" type="datetimeFigureOut">
              <a:rPr lang="ru-RU" smtClean="0"/>
              <a:t>26.12.2022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6F797A48-5289-4C9F-AA4D-51777F87F12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75057822-72C2-416B-A8B5-A056B0632A69}" type="datetimeFigureOut">
              <a:rPr lang="ru-RU" smtClean="0"/>
              <a:t>26.12.2022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F797A48-5289-4C9F-AA4D-51777F87F129}"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75057822-72C2-416B-A8B5-A056B0632A69}" type="datetimeFigureOut">
              <a:rPr lang="ru-RU" smtClean="0"/>
              <a:t>26.12.2022</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6F797A48-5289-4C9F-AA4D-51777F87F129}" type="slidenum">
              <a:rPr lang="ru-RU" smtClean="0"/>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5057822-72C2-416B-A8B5-A056B0632A69}" type="datetimeFigureOut">
              <a:rPr lang="ru-RU" smtClean="0"/>
              <a:t>26.12.2022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F797A48-5289-4C9F-AA4D-51777F87F12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5057822-72C2-416B-A8B5-A056B0632A69}" type="datetimeFigureOut">
              <a:rPr lang="ru-RU" smtClean="0"/>
              <a:t>26.12.2022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F797A48-5289-4C9F-AA4D-51777F87F12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5057822-72C2-416B-A8B5-A056B0632A69}" type="datetimeFigureOut">
              <a:rPr lang="ru-RU" smtClean="0"/>
              <a:t>26.12.2022</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F797A48-5289-4C9F-AA4D-51777F87F12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1187623" y="1700808"/>
            <a:ext cx="6893997" cy="2580761"/>
          </a:xfrm>
          <a:prstGeom prst="rect">
            <a:avLst/>
          </a:prstGeom>
        </p:spPr>
        <p:txBody>
          <a:bodyPr vert="horz" wrap="square" lIns="91440" tIns="45720" rIns="91440" bIns="45720" rtlCol="0" anchor="ctr">
            <a:noAutofit/>
          </a:bodyPr>
          <a:lstStyle>
            <a:lvl1pPr algn="l" defTabSz="914400" rtl="0" eaLnBrk="1" latinLnBrk="0" hangingPunct="1">
              <a:lnSpc>
                <a:spcPct val="90000"/>
              </a:lnSpc>
              <a:spcBef>
                <a:spcPct val="0"/>
              </a:spcBef>
              <a:buNone/>
              <a:defRPr lang="ru-RU" sz="2800" kern="1200">
                <a:solidFill>
                  <a:schemeClr val="tx1"/>
                </a:solidFill>
                <a:latin typeface="+mj-lt"/>
                <a:ea typeface="+mj-ea"/>
                <a:cs typeface="+mj-cs"/>
              </a:defRPr>
            </a:lvl1pPr>
          </a:lstStyle>
          <a:p>
            <a:pPr algn="ctr"/>
            <a:r>
              <a:rPr lang="ru-RU" sz="4400" b="1" dirty="0">
                <a:latin typeface="Times New Roman" panose="02020603050405020304" pitchFamily="18" charset="0"/>
                <a:cs typeface="Times New Roman" panose="02020603050405020304" pitchFamily="18" charset="0"/>
              </a:rPr>
              <a:t>Жұмыс орнында жаңажылдық</a:t>
            </a:r>
            <a:endParaRPr lang="en-US" sz="4400" b="1" dirty="0" smtClean="0">
              <a:latin typeface="Times New Roman" panose="02020603050405020304" pitchFamily="18" charset="0"/>
              <a:cs typeface="Times New Roman" panose="02020603050405020304" pitchFamily="18" charset="0"/>
            </a:endParaRPr>
          </a:p>
          <a:p>
            <a:pPr algn="ctr"/>
            <a:r>
              <a:rPr lang="ru-RU" sz="4400" b="1" dirty="0" smtClean="0">
                <a:latin typeface="Times New Roman" panose="02020603050405020304" pitchFamily="18" charset="0"/>
                <a:cs typeface="Times New Roman" panose="02020603050405020304" pitchFamily="18" charset="0"/>
              </a:rPr>
              <a:t>сыйлықтарды беру және</a:t>
            </a:r>
          </a:p>
          <a:p>
            <a:pPr algn="ctr"/>
            <a:r>
              <a:rPr lang="ru-RU" sz="4400" b="1" dirty="0">
                <a:latin typeface="Times New Roman" panose="02020603050405020304" pitchFamily="18" charset="0"/>
                <a:cs typeface="Times New Roman" panose="02020603050405020304" pitchFamily="18" charset="0"/>
              </a:rPr>
              <a:t>алу қағидалары</a:t>
            </a:r>
          </a:p>
        </p:txBody>
      </p:sp>
      <p:pic>
        <p:nvPicPr>
          <p:cNvPr id="2" name="Рисунок 2"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9971" y="0"/>
            <a:ext cx="10763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rot="10800000" flipV="1">
            <a:off x="1085867" y="5805264"/>
            <a:ext cx="7097508" cy="461665"/>
          </a:xfrm>
          <a:prstGeom prst="rect">
            <a:avLst/>
          </a:prstGeom>
        </p:spPr>
        <p:txBody>
          <a:bodyPr wrap="square">
            <a:spAutoFit/>
          </a:bodyPr>
          <a:lstStyle/>
          <a:p>
            <a:pPr algn="ctr"/>
            <a:r>
              <a:rPr lang="ru-RU" sz="2400" dirty="0" err="1" smtClean="0"/>
              <a:t>Комплаенс-бақылаушы</a:t>
            </a:r>
            <a:endParaRPr lang="ru-RU" sz="2400" dirty="0"/>
          </a:p>
        </p:txBody>
      </p:sp>
    </p:spTree>
    <p:extLst>
      <p:ext uri="{BB962C8B-B14F-4D97-AF65-F5344CB8AC3E}">
        <p14:creationId xmlns:p14="http://schemas.microsoft.com/office/powerpoint/2010/main" val="1814346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9971" y="0"/>
            <a:ext cx="10763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Скругленный прямоугольник 4"/>
          <p:cNvSpPr/>
          <p:nvPr/>
        </p:nvSpPr>
        <p:spPr>
          <a:xfrm>
            <a:off x="1547664" y="1484783"/>
            <a:ext cx="6459729" cy="576065"/>
          </a:xfrm>
          <a:prstGeom prst="roundRect">
            <a:avLst/>
          </a:prstGeom>
          <a:gradFill>
            <a:gsLst>
              <a:gs pos="0">
                <a:schemeClr val="accent1">
                  <a:tint val="66000"/>
                  <a:satMod val="160000"/>
                  <a:lumMod val="0"/>
                  <a:lumOff val="100000"/>
                  <a:alpha val="0"/>
                </a:schemeClr>
              </a:gs>
              <a:gs pos="67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2800" dirty="0" smtClean="0">
                <a:solidFill>
                  <a:schemeClr val="tx1"/>
                </a:solidFill>
                <a:latin typeface="Arial" panose="020B0604020202020204" pitchFamily="34" charset="0"/>
                <a:cs typeface="Arial" panose="020B0604020202020204" pitchFamily="34" charset="0"/>
              </a:rPr>
              <a:t>Сыйлықтар мен сыйақылар</a:t>
            </a:r>
            <a:endParaRPr lang="ru-RU" sz="2800" dirty="0">
              <a:solidFill>
                <a:schemeClr val="tx1"/>
              </a:solidFill>
              <a:latin typeface="Arial" panose="020B0604020202020204" pitchFamily="34" charset="0"/>
              <a:cs typeface="Arial" panose="020B0604020202020204" pitchFamily="34" charset="0"/>
            </a:endParaRPr>
          </a:p>
        </p:txBody>
      </p:sp>
      <p:sp>
        <p:nvSpPr>
          <p:cNvPr id="7" name="Скругленный прямоугольник 6"/>
          <p:cNvSpPr/>
          <p:nvPr/>
        </p:nvSpPr>
        <p:spPr>
          <a:xfrm>
            <a:off x="4355976" y="2852936"/>
            <a:ext cx="4423158" cy="3096344"/>
          </a:xfrm>
          <a:prstGeom prst="roundRect">
            <a:avLst/>
          </a:prstGeom>
          <a:gradFill>
            <a:gsLst>
              <a:gs pos="0">
                <a:schemeClr val="accent1">
                  <a:tint val="66000"/>
                  <a:satMod val="160000"/>
                  <a:lumMod val="0"/>
                  <a:lumOff val="100000"/>
                  <a:alpha val="0"/>
                </a:schemeClr>
              </a:gs>
              <a:gs pos="67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3200" dirty="0" smtClean="0">
                <a:solidFill>
                  <a:schemeClr val="tx1"/>
                </a:solidFill>
                <a:latin typeface="Arial" panose="020B0604020202020204" pitchFamily="34" charset="0"/>
                <a:cs typeface="Arial" panose="020B0604020202020204" pitchFamily="34" charset="0"/>
              </a:rPr>
              <a:t>  </a:t>
            </a:r>
            <a:r>
              <a:rPr lang="ru-RU" sz="1400" dirty="0" smtClean="0">
                <a:solidFill>
                  <a:schemeClr val="tx1"/>
                </a:solidFill>
                <a:latin typeface="Arial" panose="020B0604020202020204" pitchFamily="34" charset="0"/>
                <a:cs typeface="Arial" panose="020B0604020202020204" pitchFamily="34" charset="0"/>
              </a:rPr>
              <a:t> </a:t>
            </a:r>
            <a:r>
              <a:rPr lang="ru-RU" sz="1300" dirty="0" err="1" smtClean="0">
                <a:solidFill>
                  <a:schemeClr val="tx1"/>
                </a:solidFill>
                <a:latin typeface="Arial" panose="020B0604020202020204" pitchFamily="34" charset="0"/>
                <a:cs typeface="Arial" panose="020B0604020202020204" pitchFamily="34" charset="0"/>
              </a:rPr>
              <a:t>«ҚТЖ-Жолаушылар локомотивтері» ЖШС Комплаенс-бақылаушысы Серіктестіктегі сыбайлас жемқорлық тәуекелдерінің алдын алу және оларды төмендету бойынша жүргізіліп жатқан жұмыс аясында «ҚТЖ» ҰК» АҚ ұсынылған сыйлықтардан, ойын-сауық іс-шараларынан және қонақжайлылықтан толық бас тарту саясатын қабылдағанын еске салады.</a:t>
            </a:r>
            <a:endParaRPr lang="ru-RU" sz="1300" dirty="0" smtClean="0">
              <a:solidFill>
                <a:schemeClr val="tx1"/>
              </a:solidFill>
              <a:latin typeface="Arial" panose="020B0604020202020204" pitchFamily="34" charset="0"/>
              <a:cs typeface="Arial" panose="020B0604020202020204" pitchFamily="34" charset="0"/>
            </a:endParaRPr>
          </a:p>
          <a:p>
            <a:pPr algn="just"/>
            <a:r>
              <a:rPr lang="ru-RU" sz="1300" dirty="0">
                <a:solidFill>
                  <a:schemeClr val="tx1"/>
                </a:solidFill>
                <a:latin typeface="Arial" panose="020B0604020202020204" pitchFamily="34" charset="0"/>
                <a:cs typeface="Arial" panose="020B0604020202020204" pitchFamily="34" charset="0"/>
              </a:rPr>
              <a:t>      Бұл талаптар «ҚТЖ» ҰК» АҚ Іскерлік әдеп кодексінде, сондай-ақ «ҚТЖ-Жолаушылар локомотивтері» ЖШС-дағы Сыбайлас жемқорлыққа қарсы іс-қимыл саясатында бекітілген.</a:t>
            </a:r>
            <a:endParaRPr lang="ru-RU" sz="1300" dirty="0">
              <a:solidFill>
                <a:schemeClr val="tx1"/>
              </a:solidFill>
              <a:latin typeface="Arial" panose="020B0604020202020204" pitchFamily="34" charset="0"/>
              <a:cs typeface="Arial" panose="020B0604020202020204" pitchFamily="34" charset="0"/>
            </a:endParaRPr>
          </a:p>
        </p:txBody>
      </p:sp>
      <p:pic>
        <p:nvPicPr>
          <p:cNvPr id="9" name="Рисунок 8"/>
          <p:cNvPicPr>
            <a:picLocks noChangeAspect="1"/>
          </p:cNvPicPr>
          <p:nvPr/>
        </p:nvPicPr>
        <p:blipFill>
          <a:blip r:embed="rId3"/>
          <a:stretch>
            <a:fillRect/>
          </a:stretch>
        </p:blipFill>
        <p:spPr>
          <a:xfrm>
            <a:off x="443273" y="2996952"/>
            <a:ext cx="3580562" cy="2697357"/>
          </a:xfrm>
          <a:prstGeom prst="rect">
            <a:avLst/>
          </a:prstGeom>
        </p:spPr>
      </p:pic>
    </p:spTree>
    <p:extLst>
      <p:ext uri="{BB962C8B-B14F-4D97-AF65-F5344CB8AC3E}">
        <p14:creationId xmlns:p14="http://schemas.microsoft.com/office/powerpoint/2010/main" val="4087167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9971" y="0"/>
            <a:ext cx="10763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Скругленный прямоугольник 5"/>
          <p:cNvSpPr/>
          <p:nvPr/>
        </p:nvSpPr>
        <p:spPr>
          <a:xfrm>
            <a:off x="3347864" y="1484784"/>
            <a:ext cx="5680428" cy="3744416"/>
          </a:xfrm>
          <a:prstGeom prst="roundRect">
            <a:avLst/>
          </a:prstGeom>
          <a:gradFill>
            <a:gsLst>
              <a:gs pos="0">
                <a:schemeClr val="accent1">
                  <a:tint val="66000"/>
                  <a:satMod val="160000"/>
                  <a:lumMod val="0"/>
                  <a:lumOff val="100000"/>
                  <a:alpha val="0"/>
                </a:schemeClr>
              </a:gs>
              <a:gs pos="67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800" dirty="0">
                <a:solidFill>
                  <a:schemeClr val="tx1"/>
                </a:solidFill>
                <a:latin typeface="Arial" panose="020B0604020202020204" pitchFamily="34" charset="0"/>
                <a:cs typeface="Arial" panose="020B0604020202020204" pitchFamily="34" charset="0"/>
              </a:rPr>
              <a:t>    </a:t>
            </a:r>
            <a:r>
              <a:rPr lang="ru-RU" sz="1300" dirty="0" smtClean="0">
                <a:solidFill>
                  <a:schemeClr val="tx1"/>
                </a:solidFill>
                <a:latin typeface="Arial" panose="020B0604020202020204" pitchFamily="34" charset="0"/>
                <a:cs typeface="Arial" panose="020B0604020202020204" pitchFamily="34" charset="0"/>
              </a:rPr>
              <a:t>«ҚТЖ-Жолаушылар локомотивтері» ЖШС қызметкерлерден, басшылардан, Байқау кеңесінің мүшелерінен, Серіктестіктің мүддесінде әрекет ететін және оның атынан өкілдік ететін өзге де тұлғалар мен компаниялардан аталған тұлғалардың лауазымдық міндеттерін орындауға байланысты қабылдайтын шешімдеріне әсер етуі мүмкін немесе әсер етеді деп бағалануы мүмкін кез келген сыйлықтарды, ойын-сауық іс-шараларына шақыруларды, қонақжайлылық аясындағы төлемдерді, қайырмалдықтарды және кез келген басқа төлемдерді қабылдаудан аулақ болуды талап етеді. Бұл шектеу қызметкерлердің, Серіктестіктің Байқау кеңесі мүшелерінің жақын туыстарына да қолданылады. Жақын туыстар деп ата-аналар (ата-ана), балалар, асырап алушылар, асырап алынғандар, толық туған және толық туған емес аға-інілер мен апа-сіңлілер, ата, әже, немерелер түсініледі.</a:t>
            </a:r>
          </a:p>
        </p:txBody>
      </p:sp>
      <p:pic>
        <p:nvPicPr>
          <p:cNvPr id="8" name="Рисунок 7"/>
          <p:cNvPicPr>
            <a:picLocks noChangeAspect="1"/>
          </p:cNvPicPr>
          <p:nvPr/>
        </p:nvPicPr>
        <p:blipFill>
          <a:blip r:embed="rId3"/>
          <a:stretch>
            <a:fillRect/>
          </a:stretch>
        </p:blipFill>
        <p:spPr>
          <a:xfrm>
            <a:off x="120416" y="2132856"/>
            <a:ext cx="3076414" cy="2663868"/>
          </a:xfrm>
          <a:prstGeom prst="rect">
            <a:avLst/>
          </a:prstGeom>
        </p:spPr>
      </p:pic>
    </p:spTree>
    <p:extLst>
      <p:ext uri="{BB962C8B-B14F-4D97-AF65-F5344CB8AC3E}">
        <p14:creationId xmlns:p14="http://schemas.microsoft.com/office/powerpoint/2010/main" val="4237513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9971" y="0"/>
            <a:ext cx="10763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Скругленный прямоугольник 4"/>
          <p:cNvSpPr/>
          <p:nvPr/>
        </p:nvSpPr>
        <p:spPr>
          <a:xfrm>
            <a:off x="1979712" y="1052736"/>
            <a:ext cx="4824535" cy="576064"/>
          </a:xfrm>
          <a:prstGeom prst="roundRect">
            <a:avLst/>
          </a:prstGeom>
          <a:gradFill>
            <a:gsLst>
              <a:gs pos="0">
                <a:schemeClr val="accent1">
                  <a:tint val="66000"/>
                  <a:satMod val="160000"/>
                  <a:lumMod val="0"/>
                  <a:lumOff val="100000"/>
                  <a:alpha val="0"/>
                </a:schemeClr>
              </a:gs>
              <a:gs pos="67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dirty="0" smtClean="0">
                <a:solidFill>
                  <a:schemeClr val="tx1"/>
                </a:solidFill>
                <a:latin typeface="Arial" panose="020B0604020202020204" pitchFamily="34" charset="0"/>
                <a:cs typeface="Arial" panose="020B0604020202020204" pitchFamily="34" charset="0"/>
              </a:rPr>
              <a:t>Жауапкершілік</a:t>
            </a:r>
            <a:endParaRPr lang="ru-RU" sz="2800" dirty="0">
              <a:solidFill>
                <a:schemeClr val="tx1"/>
              </a:solidFill>
              <a:latin typeface="Arial" panose="020B0604020202020204" pitchFamily="34" charset="0"/>
              <a:cs typeface="Arial" panose="020B0604020202020204" pitchFamily="34" charset="0"/>
            </a:endParaRPr>
          </a:p>
        </p:txBody>
      </p:sp>
      <p:sp>
        <p:nvSpPr>
          <p:cNvPr id="7" name="Скругленный прямоугольник 6"/>
          <p:cNvSpPr/>
          <p:nvPr/>
        </p:nvSpPr>
        <p:spPr>
          <a:xfrm>
            <a:off x="4067944" y="2060848"/>
            <a:ext cx="4495210" cy="3184640"/>
          </a:xfrm>
          <a:prstGeom prst="roundRect">
            <a:avLst/>
          </a:prstGeom>
          <a:gradFill>
            <a:gsLst>
              <a:gs pos="0">
                <a:schemeClr val="accent1">
                  <a:tint val="66000"/>
                  <a:satMod val="160000"/>
                  <a:lumMod val="0"/>
                  <a:lumOff val="100000"/>
                  <a:alpha val="0"/>
                </a:schemeClr>
              </a:gs>
              <a:gs pos="67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altLang="ru-RU" sz="1400" dirty="0" smtClean="0">
                <a:solidFill>
                  <a:schemeClr val="tx1"/>
                </a:solidFill>
                <a:latin typeface="Arial" panose="020B0604020202020204" pitchFamily="34" charset="0"/>
                <a:cs typeface="Arial" panose="020B0604020202020204" pitchFamily="34" charset="0"/>
              </a:rPr>
              <a:t>     </a:t>
            </a:r>
            <a:r>
              <a:rPr lang="ru-RU" altLang="ru-RU" sz="1400" dirty="0">
                <a:solidFill>
                  <a:schemeClr val="tx1"/>
                </a:solidFill>
                <a:latin typeface="Arial" panose="020B0604020202020204" pitchFamily="34" charset="0"/>
                <a:cs typeface="Arial" panose="020B0604020202020204" pitchFamily="34" charset="0"/>
              </a:rPr>
              <a:t>Құны 2 АЕК-ке дейінгі сыйлықты алу әкімшілік жауапкершілікке (ӘҚБтК 676, 678-баптары), құны 2 АЕК-тен асатын сыйлықты алу қылмыстық жауапкершілікке (ҚК 367-бабы «Пара беру», 247-бабы «Заңсыз сыйақы алу») әкеп соғады.</a:t>
            </a:r>
            <a:endParaRPr lang="ru-RU" altLang="ru-RU" sz="1400" dirty="0">
              <a:solidFill>
                <a:schemeClr val="tx1"/>
              </a:solidFill>
              <a:latin typeface="Arial" panose="020B0604020202020204" pitchFamily="34" charset="0"/>
              <a:cs typeface="Arial" panose="020B0604020202020204" pitchFamily="34" charset="0"/>
            </a:endParaRPr>
          </a:p>
          <a:p>
            <a:pPr algn="just"/>
            <a:endParaRPr lang="ru-RU" altLang="ru-RU" sz="1400" dirty="0">
              <a:solidFill>
                <a:schemeClr val="tx1"/>
              </a:solidFill>
              <a:latin typeface="Arial" panose="020B0604020202020204" pitchFamily="34" charset="0"/>
              <a:cs typeface="Arial" panose="020B0604020202020204" pitchFamily="34" charset="0"/>
            </a:endParaRPr>
          </a:p>
          <a:p>
            <a:pPr algn="just"/>
            <a:r>
              <a:rPr lang="ru-RU" altLang="ru-RU" sz="1400" dirty="0">
                <a:solidFill>
                  <a:schemeClr val="tx1"/>
                </a:solidFill>
                <a:latin typeface="Arial" panose="020B0604020202020204" pitchFamily="34" charset="0"/>
                <a:cs typeface="Arial" panose="020B0604020202020204" pitchFamily="34" charset="0"/>
              </a:rPr>
              <a:t>      Сыйлықтарды қабылдауға қатысты сыбайлас жемқорлыққа қарсы шектеуді сақтамау, егер онда қылмыстық жазаланатын іс-әрекеттің не әкімшілік құқық бұзушылықтың белгілері болмаса, мемлекеттік қызметті немесе өзге де тиісті қызметті тоқтатуға әкеп соғады.</a:t>
            </a:r>
          </a:p>
        </p:txBody>
      </p:sp>
      <p:pic>
        <p:nvPicPr>
          <p:cNvPr id="9"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2348880"/>
            <a:ext cx="2518832" cy="2536568"/>
          </a:xfrm>
          <a:prstGeom prst="rect">
            <a:avLst/>
          </a:prstGeom>
        </p:spPr>
      </p:pic>
    </p:spTree>
    <p:extLst>
      <p:ext uri="{BB962C8B-B14F-4D97-AF65-F5344CB8AC3E}">
        <p14:creationId xmlns:p14="http://schemas.microsoft.com/office/powerpoint/2010/main" val="4294941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9971" y="0"/>
            <a:ext cx="10763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Скругленный прямоугольник 5"/>
          <p:cNvSpPr/>
          <p:nvPr/>
        </p:nvSpPr>
        <p:spPr>
          <a:xfrm>
            <a:off x="395536" y="1268760"/>
            <a:ext cx="8496944" cy="5255420"/>
          </a:xfrm>
          <a:prstGeom prst="roundRect">
            <a:avLst/>
          </a:prstGeom>
          <a:gradFill>
            <a:gsLst>
              <a:gs pos="0">
                <a:schemeClr val="accent1">
                  <a:tint val="66000"/>
                  <a:satMod val="160000"/>
                  <a:lumMod val="0"/>
                  <a:lumOff val="100000"/>
                  <a:alpha val="0"/>
                </a:schemeClr>
              </a:gs>
              <a:gs pos="67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3200" dirty="0" smtClean="0">
                <a:solidFill>
                  <a:schemeClr val="tx1"/>
                </a:solidFill>
                <a:latin typeface="Arial" panose="020B0604020202020204" pitchFamily="34" charset="0"/>
                <a:cs typeface="Arial" panose="020B0604020202020204" pitchFamily="34" charset="0"/>
              </a:rPr>
              <a:t>       </a:t>
            </a:r>
            <a:r>
              <a:rPr lang="ru-RU" sz="1600" b="1" dirty="0" smtClean="0">
                <a:solidFill>
                  <a:schemeClr val="tx1"/>
                </a:solidFill>
                <a:latin typeface="Arial" panose="020B0604020202020204" pitchFamily="34" charset="0"/>
                <a:cs typeface="Arial" panose="020B0604020202020204" pitchFamily="34" charset="0"/>
              </a:rPr>
              <a:t>Қызметкердің хабарынсыз сыйлықтар, қызметтер, іс-шараларға шақырулар ұсынылған жағдайда қандай әрекеттер жасау қажет?</a:t>
            </a:r>
            <a:endParaRPr lang="ru-RU" sz="1600" b="1" dirty="0" smtClean="0">
              <a:solidFill>
                <a:schemeClr val="tx1"/>
              </a:solidFill>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ru-RU" sz="1600" dirty="0" smtClean="0">
                <a:solidFill>
                  <a:schemeClr val="tx1"/>
                </a:solidFill>
                <a:latin typeface="Arial" panose="020B0604020202020204" pitchFamily="34" charset="0"/>
                <a:cs typeface="Arial" panose="020B0604020202020204" pitchFamily="34" charset="0"/>
              </a:rPr>
              <a:t>Қызметкерлердің және (немесе) олардың отбасы мүшелерінің шотына олардың хабарынсыз түскен ақша анықталғаннан кейін екі аптадан кешіктірілмейтін мерзімде осындай қаражаттың түсу мән-жайлары туралы тиісті мемлекеттік кірістер органына түсініктеме бере отырып, республикалық бюджетке аударылуға жатады.</a:t>
            </a:r>
            <a:endParaRPr lang="ru-RU" sz="1600" dirty="0" smtClean="0">
              <a:solidFill>
                <a:schemeClr val="tx1"/>
              </a:solidFill>
              <a:latin typeface="Arial" panose="020B0604020202020204" pitchFamily="34" charset="0"/>
              <a:cs typeface="Arial" panose="020B0604020202020204" pitchFamily="34" charset="0"/>
            </a:endParaRPr>
          </a:p>
          <a:p>
            <a:pPr marL="457200" indent="-457200" algn="just">
              <a:buFont typeface="Arial" panose="020B0604020202020204" pitchFamily="34" charset="0"/>
              <a:buChar char="•"/>
            </a:pPr>
            <a:r>
              <a:rPr lang="ru-RU" sz="1600" dirty="0" smtClean="0">
                <a:solidFill>
                  <a:schemeClr val="tx1"/>
                </a:solidFill>
                <a:latin typeface="Arial" panose="020B0604020202020204" pitchFamily="34" charset="0"/>
                <a:cs typeface="Arial" panose="020B0604020202020204" pitchFamily="34" charset="0"/>
              </a:rPr>
              <a:t>Қызметкерлердің және (немесе) олардың отбасы мүшелерінің хабарынсыз түскен, сондай-ақ лауазымдық жағдайына немесе қызметтік міндеттерін атқаруына байланысты көпшілік алдында немесе ресми іс-шаралар кезінде берілген (тапсырылған) сыйлықтар сыйлық алынған күннен бастап не қызметкерге сыйлықтың алынғаны белгілі болған күннен бастап жеті күнтізбелік күн ішінде мемлекеттік мүлікті басқару жөніндегі уәкілетті органға өтеусіз берілуге жатады, ал сол мән-жайларда қызметкерге көрсетілген қызметтер қызмет көрсетілген күннен бастап не қызметкерге қызметтің көрсетілгені белгілі болған күннен бастап жеті күнтізбелік күн ішінде республикалық бюджетке ақша аудару арқылы төленуге тиіс.</a:t>
            </a:r>
          </a:p>
        </p:txBody>
      </p:sp>
    </p:spTree>
    <p:extLst>
      <p:ext uri="{BB962C8B-B14F-4D97-AF65-F5344CB8AC3E}">
        <p14:creationId xmlns:p14="http://schemas.microsoft.com/office/powerpoint/2010/main" val="33265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descr="image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59971" y="0"/>
            <a:ext cx="10763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Скругленный прямоугольник 5"/>
          <p:cNvSpPr/>
          <p:nvPr/>
        </p:nvSpPr>
        <p:spPr>
          <a:xfrm>
            <a:off x="3707904" y="1639171"/>
            <a:ext cx="5112568" cy="3743252"/>
          </a:xfrm>
          <a:prstGeom prst="roundRect">
            <a:avLst/>
          </a:prstGeom>
          <a:gradFill>
            <a:gsLst>
              <a:gs pos="0">
                <a:schemeClr val="accent1">
                  <a:tint val="66000"/>
                  <a:satMod val="160000"/>
                  <a:lumMod val="0"/>
                  <a:lumOff val="100000"/>
                  <a:alpha val="0"/>
                </a:schemeClr>
              </a:gs>
              <a:gs pos="67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3200" dirty="0" smtClean="0">
                <a:solidFill>
                  <a:schemeClr val="tx1"/>
                </a:solidFill>
                <a:latin typeface="Arial" panose="020B0604020202020204" pitchFamily="34" charset="0"/>
                <a:cs typeface="Arial" panose="020B0604020202020204" pitchFamily="34" charset="0"/>
              </a:rPr>
              <a:t>       </a:t>
            </a:r>
            <a:r>
              <a:rPr lang="ru-RU" sz="1600" dirty="0">
                <a:solidFill>
                  <a:schemeClr val="tx1"/>
                </a:solidFill>
                <a:latin typeface="Arial" panose="020B0604020202020204" pitchFamily="34" charset="0"/>
                <a:cs typeface="Arial" panose="020B0604020202020204" pitchFamily="34" charset="0"/>
              </a:rPr>
              <a:t>Сыйлықтарды мемлекеттік мүлікті басқару жөніндегі уәкілетті органға берген кезде қызметкер жоғары тұрған басшыны хабардар ете отырып, оны мемлекеттік мүлікті басқару жөніндегі уәкілетті органмен жасалатын сатып алу-сату шарты негізінде «Қазақстан Республикасындағы бағалау қызметі туралы» Қазақстан Республикасының Заңына сәйкес айқындалған құны бойынша сатып алуға құқылы. Сыйлықтарды сатудан түскен ақша республикалық бюджетке аударылады.</a:t>
            </a:r>
            <a:endParaRPr lang="ru-RU" sz="1600" dirty="0">
              <a:solidFill>
                <a:schemeClr val="tx1"/>
              </a:solidFill>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286661"/>
            <a:ext cx="305710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7767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752894404"/>
              </p:ext>
            </p:extLst>
          </p:nvPr>
        </p:nvGraphicFramePr>
        <p:xfrm>
          <a:off x="35496" y="116632"/>
          <a:ext cx="9073008" cy="6696744"/>
        </p:xfrm>
        <a:graphic>
          <a:graphicData uri="http://schemas.openxmlformats.org/drawingml/2006/table">
            <a:tbl>
              <a:tblPr firstRow="1" bandRow="1">
                <a:tableStyleId>{5C22544A-7EE6-4342-B048-85BDC9FD1C3A}</a:tableStyleId>
              </a:tblPr>
              <a:tblGrid>
                <a:gridCol w="4536504"/>
                <a:gridCol w="4536504"/>
              </a:tblGrid>
              <a:tr h="6696744">
                <a:tc>
                  <a:txBody>
                    <a:bodyPr/>
                    <a:lstStyle/>
                    <a:p>
                      <a:endParaRPr lang="ru-RU" dirty="0"/>
                    </a:p>
                  </a:txBody>
                  <a:tcPr>
                    <a:solidFill>
                      <a:schemeClr val="bg1"/>
                    </a:solidFill>
                  </a:tcPr>
                </a:tc>
                <a:tc>
                  <a:txBody>
                    <a:bodyPr/>
                    <a:lstStyle/>
                    <a:p>
                      <a:endParaRPr lang="ru-RU" dirty="0"/>
                    </a:p>
                  </a:txBody>
                  <a:tcPr>
                    <a:solidFill>
                      <a:schemeClr val="bg1"/>
                    </a:solidFill>
                  </a:tcPr>
                </a:tc>
              </a:tr>
            </a:tbl>
          </a:graphicData>
        </a:graphic>
      </p:graphicFrame>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4572000" cy="687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8063" y="1"/>
            <a:ext cx="4565937"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74763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1071</TotalTime>
  <Words>483</Words>
  <Application>Microsoft Office PowerPoint</Application>
  <PresentationFormat>Экран (4:3)</PresentationFormat>
  <Paragraphs>16</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Открытая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Кайрат Н. Синеев</dc:creator>
  <cp:lastModifiedBy>Кайрат Н. Синеев</cp:lastModifiedBy>
  <cp:revision>9</cp:revision>
  <dcterms:created xsi:type="dcterms:W3CDTF">2022-12-22T10:17:01Z</dcterms:created>
  <dcterms:modified xsi:type="dcterms:W3CDTF">2022-12-26T06:14:34Z</dcterms:modified>
</cp:coreProperties>
</file>