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58" r:id="rId5"/>
    <p:sldId id="257" r:id="rId6"/>
  </p:sldIdLst>
  <p:sldSz cx="6858000" cy="9144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8" d="100"/>
          <a:sy n="118" d="100"/>
        </p:scale>
        <p:origin x="-4380" y="-114"/>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4350" y="2840568"/>
            <a:ext cx="5829300" cy="1960033"/>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443ADC5-5A84-475D-900E-A7EF1CC7D1F3}" type="datetimeFigureOut">
              <a:rPr lang="ru-RU" smtClean="0"/>
              <a:t>24.02.2023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86C56DC-849F-454A-9AD1-57280965E132}" type="slidenum">
              <a:rPr lang="ru-RU" smtClean="0"/>
              <a:t>‹#›</a:t>
            </a:fld>
            <a:endParaRPr lang="ru-RU"/>
          </a:p>
        </p:txBody>
      </p:sp>
    </p:spTree>
    <p:extLst>
      <p:ext uri="{BB962C8B-B14F-4D97-AF65-F5344CB8AC3E}">
        <p14:creationId xmlns:p14="http://schemas.microsoft.com/office/powerpoint/2010/main" val="146337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443ADC5-5A84-475D-900E-A7EF1CC7D1F3}" type="datetimeFigureOut">
              <a:rPr lang="ru-RU" smtClean="0"/>
              <a:t>24.02.2023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86C56DC-849F-454A-9AD1-57280965E132}" type="slidenum">
              <a:rPr lang="ru-RU" smtClean="0"/>
              <a:t>‹#›</a:t>
            </a:fld>
            <a:endParaRPr lang="ru-RU"/>
          </a:p>
        </p:txBody>
      </p:sp>
    </p:spTree>
    <p:extLst>
      <p:ext uri="{BB962C8B-B14F-4D97-AF65-F5344CB8AC3E}">
        <p14:creationId xmlns:p14="http://schemas.microsoft.com/office/powerpoint/2010/main" val="2609129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735" y="5875867"/>
            <a:ext cx="5829300" cy="1816100"/>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443ADC5-5A84-475D-900E-A7EF1CC7D1F3}" type="datetimeFigureOut">
              <a:rPr lang="ru-RU" smtClean="0"/>
              <a:t>24.02.2023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86C56DC-849F-454A-9AD1-57280965E132}" type="slidenum">
              <a:rPr lang="ru-RU" smtClean="0"/>
              <a:t>‹#›</a:t>
            </a:fld>
            <a:endParaRPr lang="ru-RU"/>
          </a:p>
        </p:txBody>
      </p:sp>
    </p:spTree>
    <p:extLst>
      <p:ext uri="{BB962C8B-B14F-4D97-AF65-F5344CB8AC3E}">
        <p14:creationId xmlns:p14="http://schemas.microsoft.com/office/powerpoint/2010/main" val="3303516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443ADC5-5A84-475D-900E-A7EF1CC7D1F3}" type="datetimeFigureOut">
              <a:rPr lang="ru-RU" smtClean="0"/>
              <a:t>24.02.2023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86C56DC-849F-454A-9AD1-57280965E132}" type="slidenum">
              <a:rPr lang="ru-RU" smtClean="0"/>
              <a:t>‹#›</a:t>
            </a:fld>
            <a:endParaRPr lang="ru-RU"/>
          </a:p>
        </p:txBody>
      </p:sp>
    </p:spTree>
    <p:extLst>
      <p:ext uri="{BB962C8B-B14F-4D97-AF65-F5344CB8AC3E}">
        <p14:creationId xmlns:p14="http://schemas.microsoft.com/office/powerpoint/2010/main" val="3252108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6184"/>
            <a:ext cx="6172200" cy="1524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443ADC5-5A84-475D-900E-A7EF1CC7D1F3}" type="datetimeFigureOut">
              <a:rPr lang="ru-RU" smtClean="0"/>
              <a:t>24.02.2023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86C56DC-849F-454A-9AD1-57280965E132}" type="slidenum">
              <a:rPr lang="ru-RU" smtClean="0"/>
              <a:t>‹#›</a:t>
            </a:fld>
            <a:endParaRPr lang="ru-RU"/>
          </a:p>
        </p:txBody>
      </p:sp>
    </p:spTree>
    <p:extLst>
      <p:ext uri="{BB962C8B-B14F-4D97-AF65-F5344CB8AC3E}">
        <p14:creationId xmlns:p14="http://schemas.microsoft.com/office/powerpoint/2010/main" val="680183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443ADC5-5A84-475D-900E-A7EF1CC7D1F3}" type="datetimeFigureOut">
              <a:rPr lang="ru-RU" smtClean="0"/>
              <a:t>24.02.2023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86C56DC-849F-454A-9AD1-57280965E132}" type="slidenum">
              <a:rPr lang="ru-RU" smtClean="0"/>
              <a:t>‹#›</a:t>
            </a:fld>
            <a:endParaRPr lang="ru-RU"/>
          </a:p>
        </p:txBody>
      </p:sp>
    </p:spTree>
    <p:extLst>
      <p:ext uri="{BB962C8B-B14F-4D97-AF65-F5344CB8AC3E}">
        <p14:creationId xmlns:p14="http://schemas.microsoft.com/office/powerpoint/2010/main" val="3543341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443ADC5-5A84-475D-900E-A7EF1CC7D1F3}" type="datetimeFigureOut">
              <a:rPr lang="ru-RU" smtClean="0"/>
              <a:t>24.02.2023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86C56DC-849F-454A-9AD1-57280965E132}" type="slidenum">
              <a:rPr lang="ru-RU" smtClean="0"/>
              <a:t>‹#›</a:t>
            </a:fld>
            <a:endParaRPr lang="ru-RU"/>
          </a:p>
        </p:txBody>
      </p:sp>
    </p:spTree>
    <p:extLst>
      <p:ext uri="{BB962C8B-B14F-4D97-AF65-F5344CB8AC3E}">
        <p14:creationId xmlns:p14="http://schemas.microsoft.com/office/powerpoint/2010/main" val="3689383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4067"/>
            <a:ext cx="2256235" cy="154940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443ADC5-5A84-475D-900E-A7EF1CC7D1F3}" type="datetimeFigureOut">
              <a:rPr lang="ru-RU" smtClean="0"/>
              <a:t>24.02.2023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86C56DC-849F-454A-9AD1-57280965E132}" type="slidenum">
              <a:rPr lang="ru-RU" smtClean="0"/>
              <a:t>‹#›</a:t>
            </a:fld>
            <a:endParaRPr lang="ru-RU"/>
          </a:p>
        </p:txBody>
      </p:sp>
    </p:spTree>
    <p:extLst>
      <p:ext uri="{BB962C8B-B14F-4D97-AF65-F5344CB8AC3E}">
        <p14:creationId xmlns:p14="http://schemas.microsoft.com/office/powerpoint/2010/main" val="2763416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4216" y="6400800"/>
            <a:ext cx="4114800" cy="755651"/>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443ADC5-5A84-475D-900E-A7EF1CC7D1F3}" type="datetimeFigureOut">
              <a:rPr lang="ru-RU" smtClean="0"/>
              <a:t>24.02.2023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86C56DC-849F-454A-9AD1-57280965E132}" type="slidenum">
              <a:rPr lang="ru-RU" smtClean="0"/>
              <a:t>‹#›</a:t>
            </a:fld>
            <a:endParaRPr lang="ru-RU"/>
          </a:p>
        </p:txBody>
      </p:sp>
    </p:spTree>
    <p:extLst>
      <p:ext uri="{BB962C8B-B14F-4D97-AF65-F5344CB8AC3E}">
        <p14:creationId xmlns:p14="http://schemas.microsoft.com/office/powerpoint/2010/main" val="1770686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443ADC5-5A84-475D-900E-A7EF1CC7D1F3}" type="datetimeFigureOut">
              <a:rPr lang="ru-RU" smtClean="0"/>
              <a:t>24.02.2023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86C56DC-849F-454A-9AD1-57280965E132}" type="slidenum">
              <a:rPr lang="ru-RU" smtClean="0"/>
              <a:t>‹#›</a:t>
            </a:fld>
            <a:endParaRPr lang="ru-RU"/>
          </a:p>
        </p:txBody>
      </p:sp>
    </p:spTree>
    <p:extLst>
      <p:ext uri="{BB962C8B-B14F-4D97-AF65-F5344CB8AC3E}">
        <p14:creationId xmlns:p14="http://schemas.microsoft.com/office/powerpoint/2010/main" val="754512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3729037" y="488951"/>
            <a:ext cx="1157288" cy="104013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57175" y="488951"/>
            <a:ext cx="3357563" cy="104013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443ADC5-5A84-475D-900E-A7EF1CC7D1F3}" type="datetimeFigureOut">
              <a:rPr lang="ru-RU" smtClean="0"/>
              <a:t>24.02.2023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86C56DC-849F-454A-9AD1-57280965E132}" type="slidenum">
              <a:rPr lang="ru-RU" smtClean="0"/>
              <a:t>‹#›</a:t>
            </a:fld>
            <a:endParaRPr lang="ru-RU"/>
          </a:p>
        </p:txBody>
      </p:sp>
    </p:spTree>
    <p:extLst>
      <p:ext uri="{BB962C8B-B14F-4D97-AF65-F5344CB8AC3E}">
        <p14:creationId xmlns:p14="http://schemas.microsoft.com/office/powerpoint/2010/main" val="1852958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C443ADC5-5A84-475D-900E-A7EF1CC7D1F3}" type="datetimeFigureOut">
              <a:rPr lang="ru-RU" smtClean="0"/>
              <a:t>24.02.2023</a:t>
            </a:fld>
            <a:endParaRPr lang="ru-RU"/>
          </a:p>
        </p:txBody>
      </p:sp>
      <p:sp>
        <p:nvSpPr>
          <p:cNvPr id="5" name="Нижний колонтитул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C86C56DC-849F-454A-9AD1-57280965E132}" type="slidenum">
              <a:rPr lang="ru-RU" smtClean="0"/>
              <a:t>‹#›</a:t>
            </a:fld>
            <a:endParaRPr lang="ru-RU"/>
          </a:p>
        </p:txBody>
      </p:sp>
    </p:spTree>
    <p:extLst>
      <p:ext uri="{BB962C8B-B14F-4D97-AF65-F5344CB8AC3E}">
        <p14:creationId xmlns:p14="http://schemas.microsoft.com/office/powerpoint/2010/main" val="2323129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ail@sk-hotline.kz" TargetMode="External"/><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www.sk-hotline.kz/"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C:\Users\4D2B~1\AppData\Local\Temp\Rar$DIa0.581\КТЖ лого.jpg">
            <a:extLst>
              <a:ext uri="{FF2B5EF4-FFF2-40B4-BE49-F238E27FC236}">
                <a16:creationId xmlns="" xmlns:a16="http://schemas.microsoft.com/office/drawing/2014/main" id="{B3746D7B-99CD-E737-4F91-5034F3B64BF6}"/>
              </a:ext>
            </a:extLst>
          </p:cNvPr>
          <p:cNvPicPr/>
          <p:nvPr/>
        </p:nvPicPr>
        <p:blipFill rotWithShape="1">
          <a:blip r:embed="rId2" cstate="print">
            <a:extLst>
              <a:ext uri="{28A0092B-C50C-407E-A947-70E740481C1C}">
                <a14:useLocalDpi xmlns:a14="http://schemas.microsoft.com/office/drawing/2010/main" val="0"/>
              </a:ext>
            </a:extLst>
          </a:blip>
          <a:srcRect t="5181"/>
          <a:stretch/>
        </p:blipFill>
        <p:spPr bwMode="auto">
          <a:xfrm>
            <a:off x="188640" y="323528"/>
            <a:ext cx="1637731" cy="1487750"/>
          </a:xfrm>
          <a:prstGeom prst="rect">
            <a:avLst/>
          </a:prstGeom>
          <a:noFill/>
          <a:ln>
            <a:noFill/>
          </a:ln>
        </p:spPr>
      </p:pic>
      <p:sp>
        <p:nvSpPr>
          <p:cNvPr id="7" name="Заголовок 6"/>
          <p:cNvSpPr>
            <a:spLocks noGrp="1"/>
          </p:cNvSpPr>
          <p:nvPr>
            <p:ph type="title"/>
          </p:nvPr>
        </p:nvSpPr>
        <p:spPr>
          <a:xfrm>
            <a:off x="1700808" y="611560"/>
            <a:ext cx="3528392" cy="918584"/>
          </a:xfrm>
        </p:spPr>
        <p:txBody>
          <a:bodyPr>
            <a:normAutofit/>
          </a:bodyPr>
          <a:lstStyle/>
          <a:p>
            <a:r>
              <a:rPr lang="kk-KZ" sz="1800" b="1" dirty="0">
                <a:latin typeface="Arial" pitchFamily="34" charset="0"/>
                <a:cs typeface="Arial" pitchFamily="34" charset="0"/>
              </a:rPr>
              <a:t>«ҚТЖ – Жолаушылар локомотивтері» ЖШС </a:t>
            </a:r>
            <a:r>
              <a:rPr lang="kk-KZ" sz="1800" b="1" dirty="0" smtClean="0">
                <a:latin typeface="Arial" pitchFamily="34" charset="0"/>
                <a:cs typeface="Arial" pitchFamily="34" charset="0"/>
              </a:rPr>
              <a:t/>
            </a:r>
            <a:br>
              <a:rPr lang="kk-KZ" sz="1800" b="1" dirty="0" smtClean="0">
                <a:latin typeface="Arial" pitchFamily="34" charset="0"/>
                <a:cs typeface="Arial" pitchFamily="34" charset="0"/>
              </a:rPr>
            </a:br>
            <a:r>
              <a:rPr lang="kk-KZ" sz="1800" b="1" dirty="0" smtClean="0">
                <a:latin typeface="Arial" pitchFamily="34" charset="0"/>
                <a:cs typeface="Arial" pitchFamily="34" charset="0"/>
              </a:rPr>
              <a:t>жедел байланыс желісі</a:t>
            </a:r>
            <a:endParaRPr lang="kk-KZ" sz="1800" dirty="0">
              <a:latin typeface="Arial" pitchFamily="34" charset="0"/>
              <a:cs typeface="Arial" pitchFamily="34" charset="0"/>
            </a:endParaRPr>
          </a:p>
        </p:txBody>
      </p:sp>
      <p:sp>
        <p:nvSpPr>
          <p:cNvPr id="8" name="Объект 7"/>
          <p:cNvSpPr>
            <a:spLocks noGrp="1"/>
          </p:cNvSpPr>
          <p:nvPr>
            <p:ph idx="1"/>
          </p:nvPr>
        </p:nvSpPr>
        <p:spPr>
          <a:xfrm>
            <a:off x="332656" y="1907704"/>
            <a:ext cx="6172200" cy="6326831"/>
          </a:xfrm>
        </p:spPr>
        <p:txBody>
          <a:bodyPr>
            <a:noAutofit/>
          </a:bodyPr>
          <a:lstStyle/>
          <a:p>
            <a:pPr marL="0" indent="0" algn="just">
              <a:buNone/>
            </a:pPr>
            <a:r>
              <a:rPr lang="kk-KZ" sz="1400" dirty="0" smtClean="0">
                <a:latin typeface="Arial" pitchFamily="34" charset="0"/>
                <a:cs typeface="Arial" pitchFamily="34" charset="0"/>
              </a:rPr>
              <a:t>      «ҚТЖ – Жолаушылар локомотивтері» ЖШС </a:t>
            </a:r>
            <a:r>
              <a:rPr lang="kk-KZ" sz="1400" dirty="0">
                <a:latin typeface="Arial" pitchFamily="34" charset="0"/>
                <a:cs typeface="Arial" pitchFamily="34" charset="0"/>
              </a:rPr>
              <a:t>адалдық, ашықтық және шыншылдық қағидаттарына берілгендігін көрсететін корпоративтік мәдениетті дамытуға және қолдауға ерекше назар аударады.</a:t>
            </a:r>
          </a:p>
          <a:p>
            <a:pPr marL="0" indent="0" algn="just">
              <a:buNone/>
            </a:pPr>
            <a:r>
              <a:rPr lang="kk-KZ" sz="1400" dirty="0" smtClean="0">
                <a:latin typeface="Arial" pitchFamily="34" charset="0"/>
                <a:cs typeface="Arial" pitchFamily="34" charset="0"/>
              </a:rPr>
              <a:t>       Оң </a:t>
            </a:r>
            <a:r>
              <a:rPr lang="kk-KZ" sz="1400" dirty="0">
                <a:latin typeface="Arial" pitchFamily="34" charset="0"/>
                <a:cs typeface="Arial" pitchFamily="34" charset="0"/>
              </a:rPr>
              <a:t>имиджді одан әрі сақтау мақсатында </a:t>
            </a:r>
            <a:r>
              <a:rPr lang="kk-KZ" sz="1400" dirty="0" smtClean="0">
                <a:latin typeface="Arial" pitchFamily="34" charset="0"/>
                <a:cs typeface="Arial" pitchFamily="34" charset="0"/>
              </a:rPr>
              <a:t>Серіктестікте заңнаманың және/немесе «ҚТЖ» ҰК» АҚ мен оның еншілес ұйымдарының </a:t>
            </a:r>
            <a:r>
              <a:rPr lang="kk-KZ" sz="1400" dirty="0">
                <a:latin typeface="Arial" pitchFamily="34" charset="0"/>
                <a:cs typeface="Arial" pitchFamily="34" charset="0"/>
              </a:rPr>
              <a:t>Әдеп және мінез-құлық кодексінің бұзылуын, оның ішінде алаяқтық, сыбайлас жемқорлық, кемсітушілік, әдепсіз мінез-құлық фактілерін және </a:t>
            </a:r>
            <a:r>
              <a:rPr lang="kk-KZ" sz="1400" dirty="0" smtClean="0">
                <a:latin typeface="Arial" pitchFamily="34" charset="0"/>
                <a:cs typeface="Arial" pitchFamily="34" charset="0"/>
              </a:rPr>
              <a:t>Серіктестік қызметіне қатысты өзге де бұзушылықтарды </a:t>
            </a:r>
            <a:r>
              <a:rPr lang="kk-KZ" sz="1400" dirty="0">
                <a:latin typeface="Arial" pitchFamily="34" charset="0"/>
                <a:cs typeface="Arial" pitchFamily="34" charset="0"/>
              </a:rPr>
              <a:t>уақтылы анықтауға және алдын алуға бағытталған «Жедел байланыс желісі» жұмыс істейтінін </a:t>
            </a:r>
            <a:r>
              <a:rPr lang="kk-KZ" sz="1400" dirty="0" smtClean="0">
                <a:latin typeface="Arial" pitchFamily="34" charset="0"/>
                <a:cs typeface="Arial" pitchFamily="34" charset="0"/>
              </a:rPr>
              <a:t>еске саламыз.</a:t>
            </a:r>
            <a:endParaRPr lang="kk-KZ" sz="1400" dirty="0">
              <a:latin typeface="Arial" pitchFamily="34" charset="0"/>
              <a:cs typeface="Arial" pitchFamily="34" charset="0"/>
            </a:endParaRPr>
          </a:p>
          <a:p>
            <a:pPr marL="0" indent="0" algn="just">
              <a:buNone/>
            </a:pPr>
            <a:r>
              <a:rPr lang="kk-KZ" sz="1400" dirty="0" smtClean="0">
                <a:latin typeface="Arial" pitchFamily="34" charset="0"/>
                <a:cs typeface="Arial" pitchFamily="34" charset="0"/>
              </a:rPr>
              <a:t>        Жедел байланыс </a:t>
            </a:r>
            <a:r>
              <a:rPr lang="kk-KZ" sz="1400" dirty="0">
                <a:latin typeface="Arial" pitchFamily="34" charset="0"/>
                <a:cs typeface="Arial" pitchFamily="34" charset="0"/>
              </a:rPr>
              <a:t>желісіне тәуелсіз Оператор – KPMG компаниясы мынадай қағидаттар бойынша қызмет көрсетеді</a:t>
            </a:r>
            <a:r>
              <a:rPr lang="kk-KZ" sz="1400" dirty="0" smtClean="0">
                <a:latin typeface="Arial" pitchFamily="34" charset="0"/>
                <a:cs typeface="Arial" pitchFamily="34" charset="0"/>
              </a:rPr>
              <a:t>:</a:t>
            </a:r>
          </a:p>
          <a:p>
            <a:pPr algn="just"/>
            <a:r>
              <a:rPr lang="kk-KZ" sz="1400" dirty="0" smtClean="0">
                <a:latin typeface="Arial" pitchFamily="34" charset="0"/>
                <a:cs typeface="Arial" pitchFamily="34" charset="0"/>
              </a:rPr>
              <a:t>құпиялылық </a:t>
            </a:r>
            <a:r>
              <a:rPr lang="kk-KZ" sz="1400" dirty="0">
                <a:latin typeface="Arial" pitchFamily="34" charset="0"/>
                <a:cs typeface="Arial" pitchFamily="34" charset="0"/>
              </a:rPr>
              <a:t>және анонимдік (өтініш берушінің қалауы бойынша); және</a:t>
            </a:r>
          </a:p>
          <a:p>
            <a:pPr algn="just"/>
            <a:r>
              <a:rPr lang="kk-KZ" sz="1400" dirty="0" smtClean="0">
                <a:latin typeface="Arial" pitchFamily="34" charset="0"/>
                <a:cs typeface="Arial" pitchFamily="34" charset="0"/>
              </a:rPr>
              <a:t>өтініштердің 100%-ын </a:t>
            </a:r>
            <a:r>
              <a:rPr lang="kk-KZ" sz="1400" dirty="0">
                <a:latin typeface="Arial" pitchFamily="34" charset="0"/>
                <a:cs typeface="Arial" pitchFamily="34" charset="0"/>
              </a:rPr>
              <a:t>тіркеу және өңдеу, кейіннен оларды Компанияның жауапты тұлғаларына ұсыну.</a:t>
            </a:r>
          </a:p>
          <a:p>
            <a:pPr marL="0" indent="0" algn="just">
              <a:buNone/>
            </a:pPr>
            <a:r>
              <a:rPr lang="kk-KZ" sz="1400" dirty="0" smtClean="0">
                <a:latin typeface="Arial" pitchFamily="34" charset="0"/>
                <a:cs typeface="Arial" pitchFamily="34" charset="0"/>
              </a:rPr>
              <a:t>       Өтініштерді </a:t>
            </a:r>
            <a:r>
              <a:rPr lang="kk-KZ" sz="1400" dirty="0">
                <a:latin typeface="Arial" pitchFamily="34" charset="0"/>
                <a:cs typeface="Arial" pitchFamily="34" charset="0"/>
              </a:rPr>
              <a:t>барлық тұлғалар орыс, қазақ және ағылшын тілдерінде мынадай байланыс арналары арқылы бере алады:</a:t>
            </a:r>
          </a:p>
          <a:p>
            <a:pPr algn="just"/>
            <a:r>
              <a:rPr lang="kk-KZ" sz="1400" dirty="0" smtClean="0">
                <a:latin typeface="Arial" pitchFamily="34" charset="0"/>
                <a:cs typeface="Arial" pitchFamily="34" charset="0"/>
              </a:rPr>
              <a:t/>
            </a:r>
            <a:r>
              <a:rPr lang="kk-KZ" sz="1400" dirty="0">
                <a:latin typeface="Arial" pitchFamily="34" charset="0"/>
                <a:cs typeface="Arial" pitchFamily="34" charset="0"/>
              </a:rPr>
              <a:t>8 800 080 4747 телефон нөмірі бойынша (ҚР аумағында қоңырау шалу тегін); </a:t>
            </a:r>
            <a:r>
              <a:rPr lang="kk-KZ" sz="1400" dirty="0" smtClean="0">
                <a:latin typeface="Arial" pitchFamily="34" charset="0"/>
                <a:cs typeface="Arial" pitchFamily="34" charset="0"/>
              </a:rPr>
              <a:t>немесе</a:t>
            </a:r>
          </a:p>
          <a:p>
            <a:pPr algn="just"/>
            <a:r>
              <a:rPr lang="kk-KZ" sz="1400" dirty="0" smtClean="0">
                <a:latin typeface="Arial" pitchFamily="34" charset="0"/>
                <a:cs typeface="Arial" pitchFamily="34" charset="0"/>
              </a:rPr>
              <a:t/>
            </a:r>
            <a:r>
              <a:rPr lang="kk-KZ" sz="1400" dirty="0">
                <a:latin typeface="Arial" pitchFamily="34" charset="0"/>
                <a:cs typeface="Arial" pitchFamily="34" charset="0"/>
              </a:rPr>
              <a:t>электрондық поштаға </a:t>
            </a:r>
            <a:r>
              <a:rPr lang="kk-KZ" sz="1400" u="sng" dirty="0">
                <a:latin typeface="Arial" pitchFamily="34" charset="0"/>
                <a:cs typeface="Arial" pitchFamily="34" charset="0"/>
                <a:hlinkClick r:id="rId3"/>
              </a:rPr>
              <a:t>mail@sk-hotline.kz</a:t>
            </a:r>
            <a:r>
              <a:rPr lang="kk-KZ" sz="1400" dirty="0">
                <a:latin typeface="Arial" pitchFamily="34" charset="0"/>
                <a:cs typeface="Arial" pitchFamily="34" charset="0"/>
              </a:rPr>
              <a:t>; немесе</a:t>
            </a:r>
          </a:p>
          <a:p>
            <a:pPr algn="just"/>
            <a:r>
              <a:rPr lang="kk-KZ" sz="1400" dirty="0" smtClean="0">
                <a:latin typeface="Arial" pitchFamily="34" charset="0"/>
                <a:cs typeface="Arial" pitchFamily="34" charset="0"/>
              </a:rPr>
              <a:t/>
            </a:r>
            <a:r>
              <a:rPr lang="kk-KZ" sz="1400" dirty="0">
                <a:latin typeface="Arial" pitchFamily="34" charset="0"/>
                <a:cs typeface="Arial" pitchFamily="34" charset="0"/>
              </a:rPr>
              <a:t>интернет-портал </a:t>
            </a:r>
            <a:r>
              <a:rPr lang="kk-KZ" sz="1400" u="sng" dirty="0">
                <a:latin typeface="Arial" pitchFamily="34" charset="0"/>
                <a:cs typeface="Arial" pitchFamily="34" charset="0"/>
                <a:hlinkClick r:id="rId4"/>
              </a:rPr>
              <a:t>www.sk-hotline.kz</a:t>
            </a:r>
            <a:r>
              <a:rPr lang="kk-KZ" sz="1400" dirty="0">
                <a:latin typeface="Arial" pitchFamily="34" charset="0"/>
                <a:cs typeface="Arial" pitchFamily="34" charset="0"/>
              </a:rPr>
              <a:t> арқылы; </a:t>
            </a:r>
            <a:r>
              <a:rPr lang="kk-KZ" sz="1400" dirty="0" smtClean="0">
                <a:latin typeface="Arial" pitchFamily="34" charset="0"/>
                <a:cs typeface="Arial" pitchFamily="34" charset="0"/>
              </a:rPr>
              <a:t>немесе</a:t>
            </a:r>
          </a:p>
          <a:p>
            <a:pPr algn="just"/>
            <a:r>
              <a:rPr lang="kk-KZ" sz="1400" dirty="0" smtClean="0">
                <a:latin typeface="Arial" pitchFamily="34" charset="0"/>
                <a:cs typeface="Arial" pitchFamily="34" charset="0"/>
              </a:rPr>
              <a:t/>
            </a:r>
            <a:r>
              <a:rPr lang="kk-KZ" sz="1400" dirty="0" err="1">
                <a:latin typeface="Arial" pitchFamily="34" charset="0"/>
                <a:cs typeface="Arial" pitchFamily="34" charset="0"/>
              </a:rPr>
              <a:t>WhatsApp</a:t>
            </a:r>
            <a:r>
              <a:rPr lang="kk-KZ" sz="1400" dirty="0">
                <a:latin typeface="Arial" pitchFamily="34" charset="0"/>
                <a:cs typeface="Arial" pitchFamily="34" charset="0"/>
              </a:rPr>
              <a:t> </a:t>
            </a:r>
            <a:r>
              <a:rPr lang="kk-KZ" sz="1400" dirty="0" err="1">
                <a:latin typeface="Arial" pitchFamily="34" charset="0"/>
                <a:cs typeface="Arial" pitchFamily="34" charset="0"/>
              </a:rPr>
              <a:t>мессенджері</a:t>
            </a:r>
            <a:r>
              <a:rPr lang="kk-KZ" sz="1400" dirty="0">
                <a:latin typeface="Arial" pitchFamily="34" charset="0"/>
                <a:cs typeface="Arial" pitchFamily="34" charset="0"/>
              </a:rPr>
              <a:t> арқылы +7 771 191 </a:t>
            </a:r>
            <a:r>
              <a:rPr lang="kk-KZ" sz="1400" dirty="0" smtClean="0">
                <a:latin typeface="Arial" pitchFamily="34" charset="0"/>
                <a:cs typeface="Arial" pitchFamily="34" charset="0"/>
              </a:rPr>
              <a:t>8816 нөмірі бойынша; немесе</a:t>
            </a:r>
          </a:p>
          <a:p>
            <a:pPr algn="just"/>
            <a:r>
              <a:rPr lang="kk-KZ" sz="1400" dirty="0" smtClean="0">
                <a:latin typeface="Arial" pitchFamily="34" charset="0"/>
                <a:cs typeface="Arial" pitchFamily="34" charset="0"/>
              </a:rPr>
              <a:t>мобильдік қосымша: </a:t>
            </a:r>
            <a:r>
              <a:rPr lang="en-US" sz="1400" dirty="0" smtClean="0">
                <a:latin typeface="Arial" pitchFamily="34" charset="0"/>
                <a:cs typeface="Arial" pitchFamily="34" charset="0"/>
              </a:rPr>
              <a:t>KTZ HSE </a:t>
            </a:r>
            <a:endParaRPr lang="kk-KZ" sz="1400" dirty="0">
              <a:latin typeface="Arial" pitchFamily="34" charset="0"/>
              <a:cs typeface="Arial" pitchFamily="34" charset="0"/>
            </a:endParaRPr>
          </a:p>
          <a:p>
            <a:endParaRPr lang="kk-KZ" sz="1400" dirty="0">
              <a:latin typeface="Arial" pitchFamily="34" charset="0"/>
              <a:cs typeface="Arial" pitchFamily="34" charset="0"/>
            </a:endParaRPr>
          </a:p>
        </p:txBody>
      </p:sp>
      <p:pic>
        <p:nvPicPr>
          <p:cNvPr id="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5645" y="467544"/>
            <a:ext cx="1171873" cy="1073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4020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C:\Users\4D2B~1\AppData\Local\Temp\Rar$DIa0.581\КТЖ лого.jpg">
            <a:extLst>
              <a:ext uri="{FF2B5EF4-FFF2-40B4-BE49-F238E27FC236}">
                <a16:creationId xmlns="" xmlns:a16="http://schemas.microsoft.com/office/drawing/2014/main" id="{B3746D7B-99CD-E737-4F91-5034F3B64BF6}"/>
              </a:ext>
            </a:extLst>
          </p:cNvPr>
          <p:cNvPicPr/>
          <p:nvPr/>
        </p:nvPicPr>
        <p:blipFill rotWithShape="1">
          <a:blip r:embed="rId2" cstate="print">
            <a:extLst>
              <a:ext uri="{28A0092B-C50C-407E-A947-70E740481C1C}">
                <a14:useLocalDpi xmlns:a14="http://schemas.microsoft.com/office/drawing/2010/main" val="0"/>
              </a:ext>
            </a:extLst>
          </a:blip>
          <a:srcRect t="5181"/>
          <a:stretch/>
        </p:blipFill>
        <p:spPr bwMode="auto">
          <a:xfrm>
            <a:off x="260648" y="251520"/>
            <a:ext cx="1637731" cy="1487750"/>
          </a:xfrm>
          <a:prstGeom prst="rect">
            <a:avLst/>
          </a:prstGeom>
          <a:noFill/>
          <a:ln>
            <a:noFill/>
          </a:ln>
        </p:spPr>
      </p:pic>
      <p:sp>
        <p:nvSpPr>
          <p:cNvPr id="7" name="Заголовок 6"/>
          <p:cNvSpPr>
            <a:spLocks noGrp="1"/>
          </p:cNvSpPr>
          <p:nvPr>
            <p:ph type="title"/>
          </p:nvPr>
        </p:nvSpPr>
        <p:spPr>
          <a:xfrm>
            <a:off x="1700808" y="395536"/>
            <a:ext cx="3672408" cy="918584"/>
          </a:xfrm>
        </p:spPr>
        <p:txBody>
          <a:bodyPr>
            <a:normAutofit/>
          </a:bodyPr>
          <a:lstStyle/>
          <a:p>
            <a:r>
              <a:rPr lang="kk-KZ" sz="1800" b="1" dirty="0">
                <a:latin typeface="Arial" pitchFamily="34" charset="0"/>
                <a:cs typeface="Arial" pitchFamily="34" charset="0"/>
              </a:rPr>
              <a:t>«ҚТЖ – Жолаушылар локомотивтері» ЖШС </a:t>
            </a:r>
            <a:r>
              <a:rPr lang="kk-KZ" sz="1800" b="1" dirty="0" smtClean="0">
                <a:latin typeface="Arial" pitchFamily="34" charset="0"/>
                <a:cs typeface="Arial" pitchFamily="34" charset="0"/>
              </a:rPr>
              <a:t/>
            </a:r>
            <a:br>
              <a:rPr lang="kk-KZ" sz="1800" b="1" dirty="0" smtClean="0">
                <a:latin typeface="Arial" pitchFamily="34" charset="0"/>
                <a:cs typeface="Arial" pitchFamily="34" charset="0"/>
              </a:rPr>
            </a:br>
            <a:r>
              <a:rPr lang="kk-KZ" sz="1800" b="1" dirty="0" smtClean="0">
                <a:latin typeface="Arial" pitchFamily="34" charset="0"/>
                <a:cs typeface="Arial" pitchFamily="34" charset="0"/>
              </a:rPr>
              <a:t>жедел байланыс желісі</a:t>
            </a:r>
            <a:endParaRPr lang="kk-KZ" sz="1800" dirty="0">
              <a:latin typeface="Arial" pitchFamily="34" charset="0"/>
              <a:cs typeface="Arial" pitchFamily="34" charset="0"/>
            </a:endParaRPr>
          </a:p>
        </p:txBody>
      </p:sp>
      <p:sp>
        <p:nvSpPr>
          <p:cNvPr id="8" name="Объект 7"/>
          <p:cNvSpPr>
            <a:spLocks noGrp="1"/>
          </p:cNvSpPr>
          <p:nvPr>
            <p:ph idx="1"/>
          </p:nvPr>
        </p:nvSpPr>
        <p:spPr>
          <a:xfrm>
            <a:off x="404664" y="1714476"/>
            <a:ext cx="6172200" cy="7322020"/>
          </a:xfrm>
        </p:spPr>
        <p:txBody>
          <a:bodyPr>
            <a:noAutofit/>
          </a:bodyPr>
          <a:lstStyle/>
          <a:p>
            <a:pPr marL="0" indent="0" algn="just">
              <a:buNone/>
            </a:pPr>
            <a:r>
              <a:rPr lang="en-US" sz="1400" dirty="0" smtClean="0">
                <a:latin typeface="Arial" pitchFamily="34" charset="0"/>
                <a:cs typeface="Arial" pitchFamily="34" charset="0"/>
              </a:rPr>
              <a:t>       </a:t>
            </a:r>
            <a:r>
              <a:rPr lang="kk-KZ" sz="1400" dirty="0" smtClean="0">
                <a:latin typeface="Arial" pitchFamily="34" charset="0"/>
                <a:cs typeface="Arial" pitchFamily="34" charset="0"/>
              </a:rPr>
              <a:t>Жедел байланыс </a:t>
            </a:r>
            <a:r>
              <a:rPr lang="kk-KZ" sz="1400" dirty="0">
                <a:latin typeface="Arial" pitchFamily="34" charset="0"/>
                <a:cs typeface="Arial" pitchFamily="34" charset="0"/>
              </a:rPr>
              <a:t>желісі демалыссыз, тәулік бойы «24/7» режимінде жұмыс істейді. Бұл ретте телефон қоңырауларын Оператор дүйсенбіден жұмаға дейін сағат 09.00-ден 18.00-ге дейін қабылдайды. Қалған уақытта (мереке / демалыс күндерін қоса алғанда) телефон арқылы түскен өтініштер оларды жазып алу  мүмкіндігі  бар автожауапбергішке түседі. Жұмыстан тыс уақытта алынған өтініштер өтініш алынғаннан кейінгі бірінші жұмыс күні өңделеді.</a:t>
            </a:r>
          </a:p>
          <a:p>
            <a:pPr marL="0" indent="0" algn="just">
              <a:buNone/>
            </a:pPr>
            <a:r>
              <a:rPr lang="en-US" sz="1400" dirty="0" smtClean="0">
                <a:latin typeface="Arial" pitchFamily="34" charset="0"/>
                <a:cs typeface="Arial" pitchFamily="34" charset="0"/>
              </a:rPr>
              <a:t>       </a:t>
            </a:r>
            <a:r>
              <a:rPr lang="kk-KZ" sz="1400" dirty="0" smtClean="0">
                <a:latin typeface="Arial" pitchFamily="34" charset="0"/>
                <a:cs typeface="Arial" pitchFamily="34" charset="0"/>
              </a:rPr>
              <a:t>Жедел байланыс </a:t>
            </a:r>
            <a:r>
              <a:rPr lang="kk-KZ" sz="1400" dirty="0">
                <a:latin typeface="Arial" pitchFamily="34" charset="0"/>
                <a:cs typeface="Arial" pitchFamily="34" charset="0"/>
              </a:rPr>
              <a:t>желісі Компания қызметкерлеріне де, Компаниямен өзара іс-қимыл жасайтын үшінші тұлғаларға да (клиенттерге, контрагенттерге және өзге де мүдделі тұлғаларға) қолжетімді.</a:t>
            </a:r>
          </a:p>
          <a:p>
            <a:pPr marL="0" indent="0" algn="just">
              <a:buNone/>
            </a:pPr>
            <a:r>
              <a:rPr lang="en-US" sz="1400" dirty="0" smtClean="0">
                <a:latin typeface="Arial" pitchFamily="34" charset="0"/>
                <a:cs typeface="Arial" pitchFamily="34" charset="0"/>
              </a:rPr>
              <a:t>       </a:t>
            </a:r>
            <a:r>
              <a:rPr lang="kk-KZ" sz="1400" dirty="0" smtClean="0">
                <a:latin typeface="Arial" pitchFamily="34" charset="0"/>
                <a:cs typeface="Arial" pitchFamily="34" charset="0"/>
              </a:rPr>
              <a:t>Құпиялылық </a:t>
            </a:r>
            <a:r>
              <a:rPr lang="kk-KZ" sz="1400" dirty="0">
                <a:latin typeface="Arial" pitchFamily="34" charset="0"/>
                <a:cs typeface="Arial" pitchFamily="34" charset="0"/>
              </a:rPr>
              <a:t>пен анонимдікті қамтамасыз ету мақсатында барлық алынған өтініштерді сыртқы тәуелсіз </a:t>
            </a:r>
            <a:r>
              <a:rPr lang="kk-KZ" sz="1400" dirty="0" smtClean="0">
                <a:latin typeface="Arial" pitchFamily="34" charset="0"/>
                <a:cs typeface="Arial" pitchFamily="34" charset="0"/>
              </a:rPr>
              <a:t>Оператор қабылдайды және өңдейді. </a:t>
            </a:r>
            <a:r>
              <a:rPr lang="kk-KZ" sz="1400" dirty="0">
                <a:latin typeface="Arial" panose="020B0604020202020204" pitchFamily="34" charset="0"/>
                <a:cs typeface="Arial" panose="020B0604020202020204" pitchFamily="34" charset="0"/>
              </a:rPr>
              <a:t>Құпиялылықты, сондай-ақ объективтілік пен бейтараптықты қамтамасыз ету үшін түскен өтініштер тікелей Серіктестіктің Байқау кеңесіне есеп беретін және Басқарма мен өзге де атқарушы басшылықтың қызметінен тәуелсіз </a:t>
            </a:r>
            <a:r>
              <a:rPr lang="kk-KZ" sz="1400" dirty="0" err="1" smtClean="0">
                <a:latin typeface="Arial" panose="020B0604020202020204" pitchFamily="34" charset="0"/>
                <a:cs typeface="Arial" panose="020B0604020202020204" pitchFamily="34" charset="0"/>
              </a:rPr>
              <a:t>комплаенс</a:t>
            </a:r>
            <a:r>
              <a:rPr lang="kk-KZ" sz="1400" dirty="0" smtClean="0">
                <a:latin typeface="Arial" panose="020B0604020202020204" pitchFamily="34" charset="0"/>
                <a:cs typeface="Arial" panose="020B0604020202020204" pitchFamily="34" charset="0"/>
              </a:rPr>
              <a:t>-бақылаушыға </a:t>
            </a:r>
            <a:r>
              <a:rPr lang="kk-KZ" sz="1400" dirty="0">
                <a:latin typeface="Arial" panose="020B0604020202020204" pitchFamily="34" charset="0"/>
                <a:cs typeface="Arial" panose="020B0604020202020204" pitchFamily="34" charset="0"/>
              </a:rPr>
              <a:t>жіберіледі.</a:t>
            </a:r>
            <a:r>
              <a:rPr lang="kk-KZ" sz="1400" dirty="0" smtClean="0">
                <a:latin typeface="Arial" panose="020B0604020202020204" pitchFamily="34" charset="0"/>
                <a:cs typeface="Arial" panose="020B0604020202020204" pitchFamily="34" charset="0"/>
              </a:rPr>
              <a:t/>
            </a:r>
            <a:r>
              <a:rPr lang="kk-KZ" sz="1400" dirty="0">
                <a:latin typeface="Arial" panose="020B0604020202020204" pitchFamily="34" charset="0"/>
                <a:cs typeface="Arial" panose="020B0604020202020204" pitchFamily="34" charset="0"/>
              </a:rPr>
              <a:t/>
            </a:r>
            <a:r>
              <a:rPr lang="kk-KZ" sz="1400" dirty="0" smtClean="0">
                <a:latin typeface="Arial" panose="020B0604020202020204" pitchFamily="34" charset="0"/>
                <a:cs typeface="Arial" panose="020B0604020202020204" pitchFamily="34" charset="0"/>
              </a:rPr>
              <a:t/>
            </a:r>
            <a:r>
              <a:rPr lang="kk-KZ" sz="1400" dirty="0">
                <a:latin typeface="Arial" panose="020B0604020202020204" pitchFamily="34" charset="0"/>
                <a:cs typeface="Arial" panose="020B0604020202020204" pitchFamily="34" charset="0"/>
              </a:rPr>
              <a:t>  </a:t>
            </a:r>
          </a:p>
          <a:p>
            <a:pPr marL="0" indent="0" algn="just">
              <a:buNone/>
            </a:pPr>
            <a:r>
              <a:rPr lang="kk-KZ" sz="1400" dirty="0" smtClean="0">
                <a:latin typeface="Arial" pitchFamily="34" charset="0"/>
                <a:cs typeface="Arial" pitchFamily="34" charset="0"/>
              </a:rPr>
              <a:t>       Егер </a:t>
            </a:r>
            <a:r>
              <a:rPr lang="kk-KZ" sz="1400" dirty="0">
                <a:latin typeface="Arial" pitchFamily="34" charset="0"/>
                <a:cs typeface="Arial" pitchFamily="34" charset="0"/>
              </a:rPr>
              <a:t>өтініш беру кезінде деректеріңізді ашқыңыз келмесе, олар тіркелмейді және </a:t>
            </a:r>
            <a:r>
              <a:rPr lang="kk-KZ" sz="1400" dirty="0" smtClean="0">
                <a:latin typeface="Arial" pitchFamily="34" charset="0"/>
                <a:cs typeface="Arial" pitchFamily="34" charset="0"/>
              </a:rPr>
              <a:t>Серіктестікке берілмейді. </a:t>
            </a:r>
            <a:r>
              <a:rPr lang="kk-KZ" sz="1400" dirty="0">
                <a:latin typeface="Arial" pitchFamily="34" charset="0"/>
                <a:cs typeface="Arial" pitchFamily="34" charset="0"/>
              </a:rPr>
              <a:t>Алайда өтінішіңізді неғұрлым тиімді әрі уақтылы өңдеу мақсатында Сізге байланыс ақпаратын қалдыру ұсынылады. Бұл ретте Жедел байланыс желісіне жүгіне отырып, Сіз дербес деректеріңізді сыртқы тәуелсіз Оператор қызметкерлерінің өңдеуіне және алынған деректердің </a:t>
            </a:r>
            <a:r>
              <a:rPr lang="kk-KZ" sz="1400" dirty="0" smtClean="0">
                <a:latin typeface="Arial" pitchFamily="34" charset="0"/>
                <a:cs typeface="Arial" pitchFamily="34" charset="0"/>
              </a:rPr>
              <a:t>Серіктестіктің </a:t>
            </a:r>
            <a:r>
              <a:rPr lang="kk-KZ" sz="1400" dirty="0">
                <a:latin typeface="Arial" pitchFamily="34" charset="0"/>
                <a:cs typeface="Arial" pitchFamily="34" charset="0"/>
              </a:rPr>
              <a:t>Сіздің өтінішіңізді кәсіби әрі құпия қарауды қамтамасыз ететін жауапты қызметкерлеріне берілуіне келісім бересіз</a:t>
            </a:r>
            <a:r>
              <a:rPr lang="kk-KZ" sz="1400" dirty="0" smtClean="0">
                <a:latin typeface="Arial" pitchFamily="34" charset="0"/>
                <a:cs typeface="Arial" pitchFamily="34" charset="0"/>
              </a:rPr>
              <a:t>.</a:t>
            </a:r>
          </a:p>
          <a:p>
            <a:pPr marL="0" indent="0" algn="just">
              <a:buNone/>
            </a:pPr>
            <a:r>
              <a:rPr lang="kk-KZ" sz="1400" dirty="0" smtClean="0">
                <a:latin typeface="Arial" pitchFamily="34" charset="0"/>
                <a:cs typeface="Arial" pitchFamily="34" charset="0"/>
              </a:rPr>
              <a:t>       </a:t>
            </a:r>
            <a:r>
              <a:rPr lang="kk-KZ" sz="1400" dirty="0">
                <a:latin typeface="Arial" panose="020B0604020202020204" pitchFamily="34" charset="0"/>
                <a:cs typeface="Arial" panose="020B0604020202020204" pitchFamily="34" charset="0"/>
              </a:rPr>
              <a:t>Құпия хабарлау </a:t>
            </a:r>
            <a:r>
              <a:rPr lang="kk-KZ" sz="1400" dirty="0" smtClean="0">
                <a:latin typeface="Arial" panose="020B0604020202020204" pitchFamily="34" charset="0"/>
                <a:cs typeface="Arial" panose="020B0604020202020204" pitchFamily="34" charset="0"/>
              </a:rPr>
              <a:t>желісіне</a:t>
            </a:r>
            <a:r>
              <a:rPr lang="kk-KZ" sz="1400" dirty="0">
                <a:latin typeface="Arial" panose="020B0604020202020204" pitchFamily="34" charset="0"/>
                <a:cs typeface="Arial" panose="020B0604020202020204" pitchFamily="34" charset="0"/>
              </a:rPr>
              <a:t> қосымша </a:t>
            </a:r>
            <a:r>
              <a:rPr lang="kk-KZ" sz="1400" dirty="0" smtClean="0">
                <a:latin typeface="Arial" panose="020B0604020202020204" pitchFamily="34" charset="0"/>
                <a:cs typeface="Arial" panose="020B0604020202020204" pitchFamily="34" charset="0"/>
              </a:rPr>
              <a:t>Серіктестік </a:t>
            </a:r>
            <a:r>
              <a:rPr lang="kk-KZ" sz="1400" dirty="0">
                <a:latin typeface="Arial" panose="020B0604020202020204" pitchFamily="34" charset="0"/>
                <a:cs typeface="Arial" panose="020B0604020202020204" pitchFamily="34" charset="0"/>
              </a:rPr>
              <a:t>бірнеше ішкі арна ұсынады:</a:t>
            </a:r>
          </a:p>
          <a:p>
            <a:pPr marL="514350" indent="-514350" algn="just">
              <a:buAutoNum type="arabicPeriod"/>
            </a:pPr>
            <a:r>
              <a:rPr lang="kk-KZ" sz="1400" dirty="0">
                <a:latin typeface="Arial" panose="020B0604020202020204" pitchFamily="34" charset="0"/>
                <a:cs typeface="Arial" panose="020B0604020202020204" pitchFamily="34" charset="0"/>
              </a:rPr>
              <a:t>Серіктестік </a:t>
            </a:r>
            <a:r>
              <a:rPr lang="kk-KZ" sz="1400" dirty="0" smtClean="0">
                <a:latin typeface="Arial" panose="020B0604020202020204" pitchFamily="34" charset="0"/>
                <a:cs typeface="Arial" panose="020B0604020202020204" pitchFamily="34" charset="0"/>
              </a:rPr>
              <a:t>басшылығы;</a:t>
            </a:r>
            <a:endParaRPr lang="kk-KZ" sz="1400" dirty="0">
              <a:latin typeface="Arial" panose="020B0604020202020204" pitchFamily="34" charset="0"/>
              <a:cs typeface="Arial" panose="020B0604020202020204" pitchFamily="34" charset="0"/>
            </a:endParaRPr>
          </a:p>
          <a:p>
            <a:pPr marL="514350" indent="-514350" algn="just">
              <a:buAutoNum type="arabicPeriod"/>
            </a:pPr>
            <a:r>
              <a:rPr lang="kk-KZ" sz="1400" dirty="0" err="1" smtClean="0">
                <a:latin typeface="Arial" panose="020B0604020202020204" pitchFamily="34" charset="0"/>
                <a:cs typeface="Arial" panose="020B0604020202020204" pitchFamily="34" charset="0"/>
              </a:rPr>
              <a:t>Комплаенс</a:t>
            </a:r>
            <a:r>
              <a:rPr lang="kk-KZ" sz="1400" dirty="0" smtClean="0">
                <a:latin typeface="Arial" panose="020B0604020202020204" pitchFamily="34" charset="0"/>
                <a:cs typeface="Arial" panose="020B0604020202020204" pitchFamily="34" charset="0"/>
              </a:rPr>
              <a:t/>
            </a:r>
            <a:r>
              <a:rPr lang="kk-KZ" sz="1400" dirty="0">
                <a:latin typeface="Arial" panose="020B0604020202020204" pitchFamily="34" charset="0"/>
                <a:cs typeface="Arial" panose="020B0604020202020204" pitchFamily="34" charset="0"/>
              </a:rPr>
              <a:t>-</a:t>
            </a:r>
            <a:r>
              <a:rPr lang="kk-KZ" sz="1400" dirty="0" smtClean="0">
                <a:latin typeface="Arial" panose="020B0604020202020204" pitchFamily="34" charset="0"/>
                <a:cs typeface="Arial" panose="020B0604020202020204" pitchFamily="34" charset="0"/>
              </a:rPr>
              <a:t>бақылаушы;</a:t>
            </a:r>
            <a:endParaRPr lang="kk-KZ" sz="1400" dirty="0">
              <a:latin typeface="Arial" panose="020B0604020202020204" pitchFamily="34" charset="0"/>
              <a:cs typeface="Arial" panose="020B0604020202020204" pitchFamily="34" charset="0"/>
            </a:endParaRPr>
          </a:p>
          <a:p>
            <a:pPr marL="514350" indent="-514350" algn="just">
              <a:buAutoNum type="arabicPeriod"/>
            </a:pPr>
            <a:r>
              <a:rPr lang="kk-KZ" sz="1400" dirty="0">
                <a:latin typeface="Arial" panose="020B0604020202020204" pitchFamily="34" charset="0"/>
                <a:cs typeface="Arial" panose="020B0604020202020204" pitchFamily="34" charset="0"/>
              </a:rPr>
              <a:t>Серіктестіктің құрылымдық </a:t>
            </a:r>
            <a:r>
              <a:rPr lang="kk-KZ" sz="1400" dirty="0" smtClean="0">
                <a:latin typeface="Arial" panose="020B0604020202020204" pitchFamily="34" charset="0"/>
                <a:cs typeface="Arial" panose="020B0604020202020204" pitchFamily="34" charset="0"/>
              </a:rPr>
              <a:t>бөлімшелерінің басшылары;</a:t>
            </a:r>
            <a:endParaRPr lang="kk-KZ" sz="1400" dirty="0">
              <a:latin typeface="Arial" panose="020B0604020202020204" pitchFamily="34" charset="0"/>
              <a:cs typeface="Arial" panose="020B0604020202020204" pitchFamily="34" charset="0"/>
            </a:endParaRPr>
          </a:p>
          <a:p>
            <a:pPr marL="0" indent="0" algn="just">
              <a:buNone/>
            </a:pPr>
            <a:r>
              <a:rPr lang="kk-KZ" sz="1400" dirty="0">
                <a:latin typeface="Arial" panose="020B0604020202020204" pitchFamily="34" charset="0"/>
                <a:cs typeface="Arial" panose="020B0604020202020204" pitchFamily="34" charset="0"/>
              </a:rPr>
              <a:t/>
            </a:r>
            <a:br>
              <a:rPr lang="kk-KZ" sz="1400" dirty="0">
                <a:latin typeface="Arial" panose="020B0604020202020204" pitchFamily="34" charset="0"/>
                <a:cs typeface="Arial" panose="020B0604020202020204" pitchFamily="34" charset="0"/>
              </a:rPr>
            </a:br>
            <a:endParaRPr lang="kk-KZ" sz="1400" dirty="0">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7378" y="323528"/>
            <a:ext cx="1171873" cy="1073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1677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C:\Users\4D2B~1\AppData\Local\Temp\Rar$DIa0.581\КТЖ лого.jpg">
            <a:extLst>
              <a:ext uri="{FF2B5EF4-FFF2-40B4-BE49-F238E27FC236}">
                <a16:creationId xmlns="" xmlns:a16="http://schemas.microsoft.com/office/drawing/2014/main" id="{B3746D7B-99CD-E737-4F91-5034F3B64BF6}"/>
              </a:ext>
            </a:extLst>
          </p:cNvPr>
          <p:cNvPicPr/>
          <p:nvPr/>
        </p:nvPicPr>
        <p:blipFill rotWithShape="1">
          <a:blip r:embed="rId2" cstate="print">
            <a:extLst>
              <a:ext uri="{28A0092B-C50C-407E-A947-70E740481C1C}">
                <a14:useLocalDpi xmlns:a14="http://schemas.microsoft.com/office/drawing/2010/main" val="0"/>
              </a:ext>
            </a:extLst>
          </a:blip>
          <a:srcRect t="5181"/>
          <a:stretch/>
        </p:blipFill>
        <p:spPr bwMode="auto">
          <a:xfrm>
            <a:off x="188640" y="323528"/>
            <a:ext cx="1637731" cy="1487750"/>
          </a:xfrm>
          <a:prstGeom prst="rect">
            <a:avLst/>
          </a:prstGeom>
          <a:noFill/>
          <a:ln>
            <a:noFill/>
          </a:ln>
        </p:spPr>
      </p:pic>
      <p:sp>
        <p:nvSpPr>
          <p:cNvPr id="7" name="Заголовок 6"/>
          <p:cNvSpPr>
            <a:spLocks noGrp="1"/>
          </p:cNvSpPr>
          <p:nvPr>
            <p:ph type="title"/>
          </p:nvPr>
        </p:nvSpPr>
        <p:spPr>
          <a:xfrm>
            <a:off x="1556792" y="608111"/>
            <a:ext cx="3816424" cy="918584"/>
          </a:xfrm>
        </p:spPr>
        <p:txBody>
          <a:bodyPr>
            <a:normAutofit/>
          </a:bodyPr>
          <a:lstStyle/>
          <a:p>
            <a:r>
              <a:rPr lang="kk-KZ" sz="1800" b="1" dirty="0">
                <a:latin typeface="Arial" pitchFamily="34" charset="0"/>
                <a:cs typeface="Arial" pitchFamily="34" charset="0"/>
              </a:rPr>
              <a:t>«ҚТЖ – Жолаушылар локомотивтері» ЖШС </a:t>
            </a:r>
            <a:r>
              <a:rPr lang="kk-KZ" sz="1800" b="1" dirty="0" smtClean="0">
                <a:latin typeface="Arial" pitchFamily="34" charset="0"/>
                <a:cs typeface="Arial" pitchFamily="34" charset="0"/>
              </a:rPr>
              <a:t/>
            </a:r>
            <a:br>
              <a:rPr lang="kk-KZ" sz="1800" b="1" dirty="0" smtClean="0">
                <a:latin typeface="Arial" pitchFamily="34" charset="0"/>
                <a:cs typeface="Arial" pitchFamily="34" charset="0"/>
              </a:rPr>
            </a:br>
            <a:r>
              <a:rPr lang="kk-KZ" sz="1800" b="1" dirty="0" smtClean="0">
                <a:latin typeface="Arial" pitchFamily="34" charset="0"/>
                <a:cs typeface="Arial" pitchFamily="34" charset="0"/>
              </a:rPr>
              <a:t>жедел байланыс желісі</a:t>
            </a:r>
            <a:endParaRPr lang="kk-KZ" sz="1800" dirty="0">
              <a:latin typeface="Arial" pitchFamily="34" charset="0"/>
              <a:cs typeface="Arial" pitchFamily="34" charset="0"/>
            </a:endParaRPr>
          </a:p>
        </p:txBody>
      </p:sp>
      <p:sp>
        <p:nvSpPr>
          <p:cNvPr id="8" name="Объект 7"/>
          <p:cNvSpPr>
            <a:spLocks noGrp="1"/>
          </p:cNvSpPr>
          <p:nvPr>
            <p:ph idx="1"/>
          </p:nvPr>
        </p:nvSpPr>
        <p:spPr>
          <a:xfrm>
            <a:off x="332656" y="3563888"/>
            <a:ext cx="6172200" cy="4680520"/>
          </a:xfrm>
        </p:spPr>
        <p:txBody>
          <a:bodyPr>
            <a:noAutofit/>
          </a:bodyPr>
          <a:lstStyle/>
          <a:p>
            <a:pPr marL="0" indent="0" algn="just">
              <a:buNone/>
            </a:pPr>
            <a:r>
              <a:rPr lang="en-US" sz="1400" dirty="0" smtClean="0">
                <a:latin typeface="Arial" pitchFamily="34" charset="0"/>
                <a:cs typeface="Arial" pitchFamily="34" charset="0"/>
              </a:rPr>
              <a:t>       </a:t>
            </a:r>
            <a:r>
              <a:rPr lang="kk-KZ" sz="1400" dirty="0" smtClean="0">
                <a:latin typeface="Arial" pitchFamily="34" charset="0"/>
                <a:cs typeface="Arial" pitchFamily="34" charset="0"/>
              </a:rPr>
              <a:t/>
            </a:r>
            <a:br>
              <a:rPr lang="kk-KZ" sz="1400" dirty="0" smtClean="0">
                <a:latin typeface="Arial" pitchFamily="34" charset="0"/>
                <a:cs typeface="Arial" pitchFamily="34" charset="0"/>
              </a:rPr>
            </a:br>
            <a:r>
              <a:rPr lang="kk-KZ" sz="1800" b="1" dirty="0" smtClean="0">
                <a:latin typeface="Arial" pitchFamily="34" charset="0"/>
                <a:cs typeface="Arial" pitchFamily="34" charset="0"/>
              </a:rPr>
              <a:t>ЕСКЕРТПЕ:</a:t>
            </a:r>
            <a:r>
              <a:rPr lang="kk-KZ" sz="1800" dirty="0" smtClean="0">
                <a:latin typeface="Arial" pitchFamily="34" charset="0"/>
                <a:cs typeface="Arial" pitchFamily="34" charset="0"/>
              </a:rPr>
              <a:t/>
            </a:r>
            <a:br>
              <a:rPr lang="kk-KZ" sz="1800" dirty="0" smtClean="0">
                <a:latin typeface="Arial" pitchFamily="34" charset="0"/>
                <a:cs typeface="Arial" pitchFamily="34" charset="0"/>
              </a:rPr>
            </a:br>
            <a:r>
              <a:rPr lang="kk-KZ" sz="1800" dirty="0" smtClean="0">
                <a:latin typeface="Arial" pitchFamily="34" charset="0"/>
                <a:cs typeface="Arial" pitchFamily="34" charset="0"/>
              </a:rPr>
              <a:t>      Жедел байланыс желісі тек заңнаманың және/немесе </a:t>
            </a:r>
            <a:r>
              <a:rPr lang="kk-KZ" sz="1800" dirty="0">
                <a:latin typeface="Arial" pitchFamily="34" charset="0"/>
                <a:cs typeface="Arial" pitchFamily="34" charset="0"/>
              </a:rPr>
              <a:t>«ҚТЖ» ҰК» АҚ мен оның еншілес ұйымдарының Әдеп және мінез-құлық кодексінің </a:t>
            </a:r>
            <a:r>
              <a:rPr lang="kk-KZ" sz="1800" dirty="0" smtClean="0">
                <a:latin typeface="Arial" pitchFamily="34" charset="0"/>
                <a:cs typeface="Arial" pitchFamily="34" charset="0"/>
              </a:rPr>
              <a:t>бұзылуына, оның ішінде алаяқтық, сыбайлас жемқорлық, кемсітушілік, әдепсіз мінез-құлық фактілеріне және Компания қызметіне қатысты өзге де бұзушылықтарға қатысты өтініштерді алуға арналған.</a:t>
            </a:r>
            <a:br>
              <a:rPr lang="kk-KZ" sz="1800" dirty="0" smtClean="0">
                <a:latin typeface="Arial" pitchFamily="34" charset="0"/>
                <a:cs typeface="Arial" pitchFamily="34" charset="0"/>
              </a:rPr>
            </a:br>
            <a:endParaRPr lang="kk-KZ" sz="1800" dirty="0" smtClean="0">
              <a:latin typeface="Arial" pitchFamily="34" charset="0"/>
              <a:cs typeface="Arial" pitchFamily="34" charset="0"/>
            </a:endParaRPr>
          </a:p>
          <a:p>
            <a:pPr marL="0" indent="0" algn="just">
              <a:buNone/>
            </a:pPr>
            <a:r>
              <a:rPr lang="kk-KZ" sz="1800" b="1" dirty="0" smtClean="0">
                <a:latin typeface="Arial" pitchFamily="34" charset="0"/>
                <a:cs typeface="Arial" pitchFamily="34" charset="0"/>
              </a:rPr>
              <a:t>       Маңызды</a:t>
            </a:r>
            <a:r>
              <a:rPr lang="kk-KZ" sz="1800" b="1" dirty="0">
                <a:latin typeface="Arial" pitchFamily="34" charset="0"/>
                <a:cs typeface="Arial" pitchFamily="34" charset="0"/>
              </a:rPr>
              <a:t>! </a:t>
            </a:r>
            <a:r>
              <a:rPr lang="kk-KZ" sz="1800" dirty="0">
                <a:latin typeface="Arial" pitchFamily="34" charset="0"/>
                <a:cs typeface="Arial" pitchFamily="34" charset="0"/>
              </a:rPr>
              <a:t>Жедел байланыс желісі қызметкерлер мен контрагенттерге қысым жасау және/немесе оларды белгілі бір әрекеттерді жасауға/жасаудан бас тартуға мәжбүрлеу үшін пайдаланылмауға тиіс, сондай-ақ жеке есеп айырысу құралы ретінде қарастырылмауға тиіс.</a:t>
            </a:r>
          </a:p>
          <a:p>
            <a:endParaRPr lang="kk-KZ" sz="1400" dirty="0">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2521" y="1819815"/>
            <a:ext cx="179070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7192" y="530550"/>
            <a:ext cx="1171873" cy="1073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3996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6807636" cy="914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descr="C:\Users\4D2B~1\AppData\Local\Temp\Rar$DIa0.581\КТЖ лого.jpg">
            <a:extLst>
              <a:ext uri="{FF2B5EF4-FFF2-40B4-BE49-F238E27FC236}">
                <a16:creationId xmlns="" xmlns:a16="http://schemas.microsoft.com/office/drawing/2014/main" id="{B3746D7B-99CD-E737-4F91-5034F3B64BF6}"/>
              </a:ext>
            </a:extLst>
          </p:cNvPr>
          <p:cNvPicPr/>
          <p:nvPr/>
        </p:nvPicPr>
        <p:blipFill rotWithShape="1">
          <a:blip r:embed="rId3" cstate="print">
            <a:extLst>
              <a:ext uri="{28A0092B-C50C-407E-A947-70E740481C1C}">
                <a14:useLocalDpi xmlns:a14="http://schemas.microsoft.com/office/drawing/2010/main" val="0"/>
              </a:ext>
            </a:extLst>
          </a:blip>
          <a:srcRect t="5181"/>
          <a:stretch/>
        </p:blipFill>
        <p:spPr bwMode="auto">
          <a:xfrm>
            <a:off x="2852936" y="107504"/>
            <a:ext cx="1637731" cy="1487750"/>
          </a:xfrm>
          <a:prstGeom prst="rect">
            <a:avLst/>
          </a:prstGeom>
          <a:noFill/>
          <a:ln>
            <a:noFill/>
          </a:ln>
        </p:spPr>
      </p:pic>
      <p:pic>
        <p:nvPicPr>
          <p:cNvPr id="6" name="Рисунок 5"/>
          <p:cNvPicPr>
            <a:picLocks noChangeAspect="1"/>
          </p:cNvPicPr>
          <p:nvPr/>
        </p:nvPicPr>
        <p:blipFill>
          <a:blip r:embed="rId4"/>
          <a:stretch>
            <a:fillRect/>
          </a:stretch>
        </p:blipFill>
        <p:spPr>
          <a:xfrm>
            <a:off x="5597906" y="5652121"/>
            <a:ext cx="1149054" cy="1152128"/>
          </a:xfrm>
          <a:prstGeom prst="rect">
            <a:avLst/>
          </a:prstGeom>
        </p:spPr>
      </p:pic>
    </p:spTree>
    <p:extLst>
      <p:ext uri="{BB962C8B-B14F-4D97-AF65-F5344CB8AC3E}">
        <p14:creationId xmlns:p14="http://schemas.microsoft.com/office/powerpoint/2010/main" val="3679167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200"/>
            <a:ext cx="6858000" cy="9124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Рисунок 6" descr="C:\Users\4D2B~1\AppData\Local\Temp\Rar$DIa0.581\КТЖ лого.jpg">
            <a:extLst>
              <a:ext uri="{FF2B5EF4-FFF2-40B4-BE49-F238E27FC236}">
                <a16:creationId xmlns="" xmlns:a16="http://schemas.microsoft.com/office/drawing/2014/main" id="{B3746D7B-99CD-E737-4F91-5034F3B64BF6}"/>
              </a:ext>
            </a:extLst>
          </p:cNvPr>
          <p:cNvPicPr/>
          <p:nvPr/>
        </p:nvPicPr>
        <p:blipFill rotWithShape="1">
          <a:blip r:embed="rId3" cstate="print">
            <a:extLst>
              <a:ext uri="{28A0092B-C50C-407E-A947-70E740481C1C}">
                <a14:useLocalDpi xmlns:a14="http://schemas.microsoft.com/office/drawing/2010/main" val="0"/>
              </a:ext>
            </a:extLst>
          </a:blip>
          <a:srcRect t="5181"/>
          <a:stretch/>
        </p:blipFill>
        <p:spPr bwMode="auto">
          <a:xfrm>
            <a:off x="2852936" y="107504"/>
            <a:ext cx="1637731" cy="1487750"/>
          </a:xfrm>
          <a:prstGeom prst="rect">
            <a:avLst/>
          </a:prstGeom>
          <a:noFill/>
          <a:ln>
            <a:noFill/>
          </a:ln>
        </p:spPr>
      </p:pic>
      <p:pic>
        <p:nvPicPr>
          <p:cNvPr id="8" name="Рисунок 7"/>
          <p:cNvPicPr>
            <a:picLocks noChangeAspect="1"/>
          </p:cNvPicPr>
          <p:nvPr/>
        </p:nvPicPr>
        <p:blipFill>
          <a:blip r:embed="rId4"/>
          <a:stretch>
            <a:fillRect/>
          </a:stretch>
        </p:blipFill>
        <p:spPr>
          <a:xfrm>
            <a:off x="5793883" y="7236296"/>
            <a:ext cx="1004779" cy="1007467"/>
          </a:xfrm>
          <a:prstGeom prst="rect">
            <a:avLst/>
          </a:prstGeom>
        </p:spPr>
      </p:pic>
    </p:spTree>
    <p:extLst>
      <p:ext uri="{BB962C8B-B14F-4D97-AF65-F5344CB8AC3E}">
        <p14:creationId xmlns:p14="http://schemas.microsoft.com/office/powerpoint/2010/main" val="39086176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TotalTime>
  <Words>199</Words>
  <Application>Microsoft Office PowerPoint</Application>
  <PresentationFormat>Экран (4:3)</PresentationFormat>
  <Paragraphs>25</Paragraphs>
  <Slides>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vt:i4>
      </vt:variant>
    </vt:vector>
  </HeadingPairs>
  <TitlesOfParts>
    <vt:vector size="6" baseType="lpstr">
      <vt:lpstr>Тема Office</vt:lpstr>
      <vt:lpstr>Горячая линия  ТОО «КТЖ - Пассажирские локомотивы»</vt:lpstr>
      <vt:lpstr>Горячая линия  ТОО «КТЖ - Пассажирские локомотивы»</vt:lpstr>
      <vt:lpstr>Горячая линия  ТОО «КТЖ - Пассажирские локомотивы»</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Кайрат Н. Синеев</dc:creator>
  <cp:lastModifiedBy>Кайрат Н. Синеев</cp:lastModifiedBy>
  <cp:revision>9</cp:revision>
  <dcterms:created xsi:type="dcterms:W3CDTF">2022-12-20T04:01:40Z</dcterms:created>
  <dcterms:modified xsi:type="dcterms:W3CDTF">2023-02-24T04:45:39Z</dcterms:modified>
</cp:coreProperties>
</file>