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087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Баяндама тақырыбы: ESG қағидаттары комплаенс қызметінің міндеттерін қалай өзгертеді және өңірдегі ең ірі екі темір жол компаниясы осы бағытта не істеп үлгерді.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Негізгі ой: комплаенс — ESG күн тәртібінің бақылаушысы емес, G блогы көрсеткіштерінің едәуір бөлігінің және S блогының бір бөлігінің иесі.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Саланың алты ерекшелігі бар, соның салдарынан мұндағы ESG-тәуекелдер орташадан жоғары. Әрқайсысы бойынша комплаенстің жауапкершілік аймағы бар.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Қазақстанда комплаенс қызметінің тәуелсіздігі заңмен бекітілген. Бұл модельдің күшті жағы: қызмет басқармаға емес, директорлар кеңесіне есеп береді.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Ресейде ESG-ақпаратты ашу әзірге негізінен ұсынымдық сипатта, бірақ ұлттық стандарттар мен әдістемелер жылдам ресімделуде.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S&amp;P Global бағасы бір жылда 54-тен 60-қа өсті. 2025 жылғы жаңартылған саясат бірден екі ISO стандартына сілтеме жасайды: сыбайлас жемқорлыққа қарсы және комплаенс жүйелері бойынша.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Назар аударарлық жайт: компания өтініштер санының өсуін арнаға деген сенімнің артуы деп түсіндіреді. 2024 жылдың қорытындысы бойынша 22 млн рубльден астам залал өндіріп алынды.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Қазақстанда модельді заң мен корпоративтік орталық айқындайды. Ресейде ол көбіне компанияның ішкі құжаттары мен ұлттық рейтингтерге сүйенеді.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 блогы — комплаенс жұмысының өзегі. E және S блоктарында қызмет ең алдымен деректердің дұрыстығына және бұзушылықтар туралы хабарлау арналарына жауап береді.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Контрагенттерді тексеру — сыбайлас жемқорлыққа қарсы іс-қимыл мен ESG арасындағы ең табиғи көпір. Инфрақұрылым бар, тек өлшемшарттарды кеңейту қажет.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РЖД бұл көрсеткіштерді GRI индексінде қазірдің өзінде ашады. ҚТЖ үшін олар саясаттың 7.8–7.12-бөлімдерінен заңды түрде туындайды.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Әр сын-қатердің практикалық шешімі бар, ол келесі слайдта көрсетілген.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Қадамдарды [__] ай ішінде кезең-кезеңімен енгізуге болады. Алғашқы үшеуі ESG-бағалауларға ең үлкен әсер береді.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Назарларыңызға рахмет. Сұрақтарға жауап беруге дайынмын.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Толық сілтемелер баяндаманың Word-нұсқасында келтірілген.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Темір жол"/>
          <p:cNvPicPr>
            <a:picLocks noChangeAspect="1"/>
          </p:cNvPicPr>
          <p:nvPr/>
        </p:nvPicPr>
        <p:blipFill>
          <a:blip r:embed="rId3"/>
          <a:srcRect t="-112" b="-112"/>
          <a:stretch/>
        </p:blipFill>
        <p:spPr>
          <a:xfrm>
            <a:off x="0" y="5969000"/>
            <a:ext cx="12192000" cy="889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080320"/>
            <a:ext cx="9810750" cy="1305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комплаенс қызметінің жұмысында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812800" y="3614440"/>
            <a:ext cx="8502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C9D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 мен Ресейдің темір жол компанияларының тәжірибесі: «ҚТЖ» ҰК» АҚ және «РЖД» ААҚ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Неліктен ESG комплаенске қатысты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9810750" cy="1114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ESG-дегі G әрпі түгелге жуық комплаенс қызметі күн сайын айналысатын істерден тұрады: сыбайлас жемқорлыққа қарсы іс-қимыл, мүдделер қақтығысы, әдеп, бұзушылықтар туралы хабарлау.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5975" y="2906117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7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Инвесторлар мен рейтингтер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7750" y="3457873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ESG-агенттіктер сыбайлас жемқорлыққа қарсы саясаттарды, жедел желілерді және расталған бұзушылықтар санын бағалайды.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97375" y="2906117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291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Мемлекет-акционер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29150" y="3457873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«Самұрық-Қазына» мен ресейлік реттеуші ESG-деректерді ашуды және жұмыс істейтін сыбайлас жемқорлыққа қарсы бағдарламаларды күтеді.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78775" y="2906117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105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Есептілік стандарттары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10550" y="3457873"/>
            <a:ext cx="3021711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205 және GRI 2-26 комплаенс жинайтын көрсеткіштерді тікелей талап етеді.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GRI стандарттары; «Самұрық-Қазына» АҚ, «РЖД» ААҚ есептері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Темір жолдың ерекшелігі неде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3414117" cy="1720552"/>
          </a:xfrm>
          <a:prstGeom prst="roundRect">
            <a:avLst>
              <a:gd name="adj" fmla="val 498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3039084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Сатып алулар мен инвестжобалардың ауқымы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307431"/>
            <a:ext cx="3039084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Тапсырыс беруші жағында сыбайлас жемқорлық пен мүдделер қақтығысы тәуекелі жоғары.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511895"/>
            <a:ext cx="3414216" cy="1720552"/>
          </a:xfrm>
          <a:prstGeom prst="roundRect">
            <a:avLst>
              <a:gd name="adj" fmla="val 498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20617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Мемлекеттік меншік иесі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20617" y="2307431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Қазақстанда — квазимемсектор, Ресейде — мемлекеттік компания: ашықтыққа талап жоғары.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511895"/>
            <a:ext cx="3414216" cy="1720552"/>
          </a:xfrm>
          <a:prstGeom prst="roundRect">
            <a:avLst>
              <a:gd name="adj" fmla="val 498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3584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Қауіпті өндіріс және көп персонал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93584" y="2307431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Еңбекті қорғау мен қозғалыс қауіпсіздігі S күн тәртібінің бөлігіне айналады.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391198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622973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Экологиялық із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942953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Тепловоздар, қазандықтар, қалдықтар; климаттық есептіліктің анық болмау тәуекелі.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391198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622973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Транзиттік дәліздер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3942953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Шетелдік контрагенттерді тексеру, санкциялық және экспорттық шектеулер.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391198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622973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Табиғи монополия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3942953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Желіге қолжетімділік пен тарифтер монополияға қарсы комплаенсті талап етеді.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sk.kz («ҚТЖ» ҰК» АҚ профилі), салалық талдау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Қазақстан: реттеуші негіз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86520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«Сыбайлас жемқорлыққа қарсы іс-қимыл туралы» Заң, 16-бап, 3-тармақ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03800" y="1686520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Квазимемлекеттік секторда сыбайлас жемқорлыққа қарсы комплаенс қызметі міндетті: ол атқарушы органнан тәуелсіз және директорлар кеңесіне есеп береді.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3201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91581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комплаенс қызметтері туралы үлгілік ереже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03800" y="2491581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Квазимемлекеттік сектор компанияларындағы комплаенс қызметтері туралы ішкі ережелердің негізі.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1251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96642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«Самұрық-Қазына» АҚ комплаенс қызметі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03800" y="3296642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Портфельдік компаниялардың қызметтерін үйлестіреді, тәуелсіз оператор арқылы жедел желіні жүргізеді, менеджментті оқытады.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9302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101703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Қордың ESG-негізі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03800" y="4101703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Төмен көміртекті даму тұжырымдамасы (2022), портфельдік компаниялардың ESG- және климаттық рейтингтері.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ҚР 18.11.2015 ж. № 410-V Заңы; sk.kz, 2024 жылдық есеп; «Самұрық-Қазына» АҚ төмен көміртекті даму тұжырымдамасы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Ресей: реттеуші негіз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86520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«Сыбайлас жемқорлыққа қарсы іс-қимыл туралы» Заң, 13.3-бап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03800" y="1686520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Ұйымдардың сыбайлас жемқорлықтың алдын алу шараларын қабылдау міндеті.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3201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91581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Жария қаржылық емес есептілік тұжырымдамасы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03800" y="2491581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Үкіметтің № 876-р өкімі (2017): ESG-ақпаратты ашудың қағидаттары мен нысандары.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1251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96642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Ресей Банкі мен Экономикалық даму министрлігінің ұсынымдары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03800" y="3296642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Тұрақты даму есептілігінің көрсеткіштері туралы ИН-06-28/49 хаты (2021) және № 764 бұйрық (2023).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9302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101703"/>
            <a:ext cx="405511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хартия және РСПП рейтингі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03800" y="4101703"/>
            <a:ext cx="656666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Компанияларды ISO 37001 және ресейлік бизнес хартиясының өлшемшарттары бойынша бағалау.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273-ФЗ; № 876-р өкім; ИН-06-28/49; ЭДМ № 764 бұйрығы; sr2022.rzd.ru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«ҚТЖ» ҰК» АҚ кейсі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60/100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2219920"/>
            <a:ext cx="3453384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S&amp;P Global CSA 2024; 2023 жылы 54 болған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196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196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Топ-10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419600" y="221992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PwC Қазақстанның ESG-ақпаратты ашу рейтингінде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264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264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8026400" y="221992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тәуелсіз диагностика қорытындысы бойынша корпоративтік басқару рейтингі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2973586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205361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Стратегиядағы ESG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525341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 жылға дейінгі даму стратегиясы тұрақты даму мақсатын қамтиды: экологиялық тұрақтылық және корпоративтік басқаруды жетілдіру.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88075" y="2973586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19850" y="3205361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саясат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19850" y="3525341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23.10.2025 ж. редакциясы ISO 37001:2025 пен ISO 37301:2021-ге сүйенеді; мүдделер қақтығысын, контрагенттерді тексеруді, жедел желіні, тергеулерді қамтиды.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sk.kz (2023, 2024 ж. есептер; ҚТЖ профилі); PwC Қазақстан; «ҚТЖ» ҰК» АҚ сыбайлас жемқорлыққа қарсы саясаты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«РЖД» ААҚ кейсі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ESG-II(b)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«Эксперт РА» рейтингі, 12.2024: тәжірибелердің өте жоғары деңгейі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5179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179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5179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ж. жедел желіге түскен өтініш, 2023 жылдан 32%-ға көп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230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230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2230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өтініш расталды; 22-сі бойынша материалдар құқық қорғау органдарына берілді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9281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281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9281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ж. сыбайлас жемқорлыққа қарсы талаптардың орындалуын тексеру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975" y="3196431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47750" y="3428206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Есептілік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47750" y="3748187"/>
            <a:ext cx="3021711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және SASB бойынша тұрақты даму туралы есеп, TCFD бойынша ақпарат ашылады.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7375" y="3196431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29150" y="3428206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Тәуекелдерді басқару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629150" y="3748187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Бөлімшелердің сыбайлас жемқорлық тәуекелдері тізілімдері және жиынтық тізілім, шарттардағы антикоррупциялық ескертпе.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978775" y="3196431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10550" y="3428206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Оқыту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10550" y="3748187"/>
            <a:ext cx="3021711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жылдан бастап барлығына міндетті: жұмысқа қабылданғаннан кейін бір ай ішінде, қайталап — үш жылда бір рет.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raexpert.ru (27.12.2024); sr2024.rzd.ru; sr2023.rzd.ru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Екі модель: салыстыру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1420"/>
          <a:ext cx="10553700" cy="3868739"/>
        </p:xfrm>
        <a:graphic>
          <a:graphicData uri="http://schemas.openxmlformats.org/drawingml/2006/table">
            <a:tbl>
              <a:tblPr/>
              <a:tblGrid>
                <a:gridCol w="2321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5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213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«ҚТЖ» ҰК» АҚ (Қазақстан)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«РЖД» ААҚ (Ресей)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Функция мәртебесі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Директорлар кеңесіне есеп беретін тәуелсіз комплаенс қызметі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жемқорлыққа қарсы іс-қимылды ұйымдастыру орталығы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Топты үйлестіру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«Самұрық-Қазына» комплаенс қызметі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ЦОПК филиалдар мен еншілес қоғамдарды үйлестіреді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Стандарттар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Саясатта ISO 37001:2025 және ISO 37301:2021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жемқорлыққа қарсы саясат, Іскерлік әдеп кодексі, РСПП бағалауы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ESG-бағалау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S&amp;P Global CSA: 60/100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«Эксперт РА»: ESG-II(b)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Хабарлау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Жедел желі, құпия хабарлау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Тәулік бойғы желі, оның ішінде анонимді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Оқыту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Қызметкерлерді оқыту және тестілеу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Жұмысқа қабылдағанда міндетті, 3 жылда бір рет қайталанады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ҚР № 410-V Заңы; «ҚТЖ» ҰК» АҚ саясаты; sk.kz; sr2023–2024.rzd.ru; raexpert.ru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бойынша комплаенс міндеттерінің картасы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3F7F5A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7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414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1908" y="2705001"/>
            <a:ext cx="3028950" cy="2016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Экологиялық талаптардың сақталуын бақылау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Климаттық деректердің дұрыстығы, гринвошингтен қорғау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Жеткізушілерге қойылатын экологиялық талаптар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942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2F6E8E"/>
          </a:solidFill>
          <a:ln/>
        </p:spPr>
      </p:sp>
      <p:sp>
        <p:nvSpPr>
          <p:cNvPr id="10" name="Text 8"/>
          <p:cNvSpPr/>
          <p:nvPr/>
        </p:nvSpPr>
        <p:spPr>
          <a:xfrm>
            <a:off x="46228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6228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Қоғам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23308" y="2705001"/>
            <a:ext cx="3028950" cy="14477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Еңбекті қорғау және қызметкерлер құқықтары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Кемсітпеушілік және әдеп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Бұзушылықтар туралы хабарлаушыларды қорғау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9756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9756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B07A0C"/>
          </a:solidFill>
          <a:ln/>
        </p:spPr>
      </p:sp>
      <p:sp>
        <p:nvSpPr>
          <p:cNvPr id="15" name="Text 13"/>
          <p:cNvSpPr/>
          <p:nvPr/>
        </p:nvSpPr>
        <p:spPr>
          <a:xfrm>
            <a:off x="82042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07A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2042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Басқару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04708" y="2705001"/>
            <a:ext cx="3028950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іс-қимыл және мүдделер қақтығысы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Контрагенттерді тексеру және санкциялар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Директорлар кеңесіне ақпаратты ашу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«ҚТЖ» ҰК» АҚ, «РЖД» ААҚ тәжірибесі мен GRI стандарттары негізінде құрастырылды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Контрагенттер: жеткізу тізбегіндегі ESG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9150" y="1515070"/>
            <a:ext cx="2638425" cy="216277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6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54100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54100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Шартқа дейінгі тексеру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4100" y="2547541"/>
            <a:ext cx="223358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Іскерлік бедел, мүдделер қақтығысы, жалған кәсіпкерлік, қаражат көзі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63925" y="1508720"/>
            <a:ext cx="2638425" cy="21754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3463925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96000" y="1508720"/>
            <a:ext cx="0" cy="21754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63925" y="36778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92525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692525" y="2230041"/>
            <a:ext cx="2233581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Антикоррупциялық ескертпе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92525" y="27761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Тараптардың міндеттемесі және шартты біржақты бұзу құқығы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02350" y="1508720"/>
            <a:ext cx="2638425" cy="21754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02350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34425" y="1508720"/>
            <a:ext cx="0" cy="21754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02350" y="36778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30950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30950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30950" y="25475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желіден түскен белгілер, қайта тексерулер, серіктестерді хабардар ету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740775" y="1508720"/>
            <a:ext cx="2638425" cy="2175470"/>
          </a:xfrm>
          <a:prstGeom prst="rect">
            <a:avLst/>
          </a:prstGeom>
          <a:solidFill>
            <a:srgbClr val="E0A11B"/>
          </a:solidFill>
          <a:ln/>
        </p:spPr>
      </p:sp>
      <p:sp>
        <p:nvSpPr>
          <p:cNvPr id="22" name="Shape 20"/>
          <p:cNvSpPr/>
          <p:nvPr/>
        </p:nvSpPr>
        <p:spPr>
          <a:xfrm>
            <a:off x="8740775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72850" y="1508720"/>
            <a:ext cx="0" cy="21754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740775" y="36778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69375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969375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ESG-өлшемшарттар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969375" y="25475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Жеткізушідегі еңбекті қорғау, экология және қызметкерлер құқықтары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12800" y="3988991"/>
            <a:ext cx="9156700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1–3-қадамдар ҚТЖ мен РЖД саясаттарында бекітілген. 4-қадам — келесі кезең: сол тексеру рәсіміне ESG-өлшемшарттарды қосу.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«ҚТЖ» ҰК» АҚ сыбайлас жемқорлыққа қарсы іс-қимыл саясаты, 17–18-тармақтар; sr2024.rzd.ru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ESG-есептегі комплаенс метрикалары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1420"/>
          <a:ext cx="10553700" cy="2836068"/>
        </p:xfrm>
        <a:graphic>
          <a:graphicData uri="http://schemas.openxmlformats.org/drawingml/2006/table">
            <a:tbl>
              <a:tblPr/>
              <a:tblGrid>
                <a:gridCol w="3904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8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көрсеткіші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Комплаенс нені ұсынады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2-26 Хабарлау тетіктері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Өтініштер саны, қарау мерзімдері, расталғандарының үлесі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2-27 Заңнаманы сақтау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Елеулі бұзушылықтар мен айыппұлдар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205-1 Тәуекелдерді бағалау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 тәуекелдерін бағалаумен қамтылған бөлімшелердің үлесі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205-2 Хабардар ету және оқыту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Қызметкерлерді оқытумен қамту, контрагенттерді таныстыру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205-3 Расталған жағдайлар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 жағдайлары, тәртіптік шаралар, бұзылған шарттар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662289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Қосымша: тексерілген контрагенттердің үлесі, ескертпесі бар шарттардың үлесі, мүдделер қақтығысы туралы декларациялар саны.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Дереккөз: GRI 2: General Disclosures 2021; GRI 205: Anti-corruption 2016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қызметі үшін сын-қатерлер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3414117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«Рейтинг үшін» комплаенс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063651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Құжаттар бар, бірақ рәсімдер жұмыс істемейді. Рейтингтер нәтижеге барған сайын көбірек қарайды.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511895"/>
            <a:ext cx="3414216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20617" y="1743670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Анық емес ESG-деректер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20617" y="2063651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Гринвошинг тәуекелі: комплаенс ашылатын көрсеткіштерді тексеруі тиіс.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511895"/>
            <a:ext cx="3414216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3584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Сатып алудағы мүдделер қақтығысы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93584" y="2307431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Ірі инвестбағдарламалары бар саланың басты тәуекел аймағы.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160117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391892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Қызметтің тәуелсіздігі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711873"/>
            <a:ext cx="3039084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Қазақстанда заңмен бекітілген; оны ресурстармен қамтамасыз ету қажет.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160117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391892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Рейтингтік ортаның өзгеруі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3711873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жылы РЖД-ны MSCI, Sustainalytics және ISS бағалады; 2024 жылы — ресейлік агенттіктер.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160117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391892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желіге деген сенім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3711873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Хабарлаушылар қорғалмаса, арна үнсіз қалады, тәуекелдер көрінбейді.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sr2021.rzd.ru; raexpert.ru; ҚР № 410-V Заңы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Жол картасы: алты қадам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09700" y="1508720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Комплаенсті ESG-басқаруға енгізу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409700" y="1803301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Тұрақты даму жөніндегі комитетке қатысу, директорлар кеңесіне есеп беру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096000" y="1508720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692900" y="1508720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Тәуекелдер картасын кеңейту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92900" y="1803301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 тәуекелдеріне экологиялық, еңбек және санкциялық тәуекелдерді қосу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12800" y="2265462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409700" y="2265462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Контрагенттерді ESG-тексеру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409700" y="2560042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Қолданыстағы due diligence рәсімі аясында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96000" y="2265462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692900" y="2265462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Хабарлау арналарын біріктіру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692900" y="2560042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жемқорлық, әдеп, кемсітушілік, еңбекті қорғау; хабарлаушыларды қорғау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3022203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409700" y="3022203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бойынша метрикалар жинау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09700" y="3316784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205 және 2-26, деректерді тәуелсіз тексерумен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096000" y="3022203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692900" y="3022203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Мақсатты түрде оқыту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92900" y="3316784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Барлығына кіріспе курс, басшылар мен сатып алу мамандарына жеке бағдарламалар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Ұсынымдар «ҚТЖ» ҰК» АҚ, «РЖД» ААҚ және «Самұрық-Қазына» АҚ тәжірибесі негізінде жасалды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Қорытынды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595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Комплаенс — G блогындағы ESG-көрсеткіштердің басым бөлігінің және S блогындағы хабарлау арналарының иесі.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24993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ҚТЖ мен РЖД-да сыбайлас жемқорлыққа қарсы жетілген база және өсіп келе жатқан ESG-бағалар бар.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34391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Келесі қадам — контрагенттерді тексеруді, тәуекелдер картасын және метрикаларды толық ESG-қамтуға дейін кеңейту.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38708" y="1508720"/>
            <a:ext cx="10851388" cy="3154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«ҚТЖ» ҰК» АҚ. «ҚТЖ» ҰК» АҚ және оның еншілес ұйымдарының сыбайлас жемқорлыққа қарсы іс-қимыл саясаты, 23.10.2025 ж. редакциясы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«Самұрық-Қазына» АҚ. 2023 және 2024 жылдардағы жылдық есептер («ESG рейтингтері», «Комплаенс қызметі» бөлімдері); ipo.sk.kz сайтындағы «ҚТЖ» ҰК» АҚ профилі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PwC Қазақстан. ESG-ақпаратты ашу бойынша ТОП-50 компания рейтингі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ҚР «Сыбайлас жемқорлыққа қарсы іс-қимыл туралы» 18.11.2015 ж. № 410-V Заңы, 16-бап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«РЖД» ААҚ. 2021–2024 жылдардағы тұрақты даму туралы есептер (sr2021–sr2024.rzd.ru)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«Эксперт РА». «РЖД» ААҚ ESG рейтингі туралы баспасөз релизі, 27.12.2024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РФ Үкіметінің № 876-р өкімі; Ресей Банкінің ИН-06-28/49 хаты; РФ Экономикалық даму министрлігінің № 764 бұйрығы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2: General Disclosures 2021; GRI 205: Anti-corruption 2016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1738</Words>
  <Application>Microsoft Office PowerPoint</Application>
  <PresentationFormat>Широкоэкранный</PresentationFormat>
  <Paragraphs>232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Темір жол компаниясының комплаенс қызметі жұмысындағы ESG</dc:title>
  <dc:subject>PptxGenJS Presentation</dc:subject>
  <dc:creator>PptxGenJS</dc:creator>
  <cp:lastModifiedBy>Пользователь</cp:lastModifiedBy>
  <cp:revision>2</cp:revision>
  <dcterms:created xsi:type="dcterms:W3CDTF">2026-09-30T05:03:47Z</dcterms:created>
  <dcterms:modified xsi:type="dcterms:W3CDTF">2026-09-30T05:12:13Z</dcterms:modified>
</cp:coreProperties>
</file>