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0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Баяндама тақырыбы: ESG қағидаттары комплаенс қызметінің міндеттерін қалай өзгертеді және Қазақстанның темір жол саласында не істелді.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Негізгі ой: комплаенс — ESG күн тәртібінің бақылаушысы емес, G блогы көрсеткіштерінің едәуір бөлігінің және S блогының бір бөлігінің иесі.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Саланың алты ерекшелігі бар, соның салдарынан мұндағы ESG-тәуекелдер орташадан жоғары. Әрқайсысы бойынша комплаенстің жауапкершілік аймағы бар.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Қазақстанда комплаенс қызметінің тәуелсіздігі заңмен бекітілген. Бұл модельдің күшті жағы: қызмет басқармаға емес, директорлар кеңесіне есеп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Комплаенс үшін маңыздысы: әр құжат міндеттемелер туғызады, олардың орындалуын бақылап, дұрыс ашу қажет.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Қор бүкіл топ үшін, оның ішінде ҚТЖ мен оның еншілес ұйымдары үшін бірыңғай стандарттар белгілейді. E-Compliance жүйесі — мыңдаған контрагенті бар темір жол үшін маңызды құрал.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жылғы саясаттың маңызды қағидаты: тәуекелдерді төмендетуге комплаенс қызметі емес, процесс басшылары жауап береді. Қызмет — әдіснамашы және бақылаушы.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S&amp;P Global бағасы бір жылда 54-тен 60-қа өсті; бұл 2024 жылы бағалаудан өткен Қор портфельдік компаниялары арасындағы ең жоғары нәтиже.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жылғы жаңартылған редакция тәуекел аймақтары тізбесіне мүдделер қақтығысын, тәуекелдерді бағалауды, бұзушылықтар туралы хабарлауды және ішкі тергеулерді қосты.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 блогы — комплаенс жұмысының өзегі. E және S блоктарында қызмет ең алдымен деректердің дұрыстығына және бұзушылықтар туралы хабарлау арналарына жауап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Контрагенттерді тексеру — сыбайлас жемқорлыққа қарсы іс-қимыл мен ESG арасындағы ең табиғи көпір. Инфрақұрылым бар, тек өлшемшарттарды кеңейту қажет.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ҚТЖ үшін бұл көрсеткіштер саясаттың 7.8–7.12-бөлімдерінен және жедел желі деректерінен заңды түрде туындайды.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Әр сын-қатердің практикалық шешімі бар, ол келесі слайдта көрсетілген.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Қадамдарды [__] ай ішінде кезең-кезеңімен енгізуге болады. Алғашқы үшеуі ESG-бағалауларға ең үлкен әсер береді.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Назарларыңызға рахмет. Сұрақтарға жауап беруге дайынмын.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Толық сілтемелер баяндаманың Word-нұсқасында келтірілген.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Темір жол"/>
          <p:cNvPicPr>
            <a:picLocks noChangeAspect="1"/>
          </p:cNvPicPr>
          <p:nvPr/>
        </p:nvPicPr>
        <p:blipFill>
          <a:blip r:embed="rId3"/>
          <a:srcRect t="-112" b="-112"/>
          <a:stretch/>
        </p:blipFill>
        <p:spPr>
          <a:xfrm>
            <a:off x="0" y="5969000"/>
            <a:ext cx="12192000" cy="889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80320"/>
            <a:ext cx="9810750" cy="1305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комплаенс қызметінің жұмысында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812800" y="3614440"/>
            <a:ext cx="8502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C9D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Қазақстанның темір жол компанияларының тәжірибесі: «Қазақстан темір жолы» ҰК» АҚ тобы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Неліктен ESG комплаенске қатысты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9810750" cy="1114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ESG-дегі G әрпі түгелге жуық комплаенс қызметі күн сайын айналысатын істерден тұрады: сыбайлас жемқорлыққа қарсы іс-қимыл, мүдделер қақтығысы, әдеп, бұзушылықтар туралы хабарлау.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5975" y="2906117"/>
            <a:ext cx="3397250" cy="1938933"/>
          </a:xfrm>
          <a:prstGeom prst="roundRect">
            <a:avLst>
              <a:gd name="adj" fmla="val 4421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Инвесторлар мен рейтингтер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7750" y="3457873"/>
            <a:ext cx="3021711" cy="118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S&amp;P Global, Moody's және басқа агенттіктер сыбайлас жемқорлыққа қарсы саясаттарды, жедел желілерді және расталған бұзушылықтарды бағалайды.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97375" y="2906117"/>
            <a:ext cx="3397250" cy="1938933"/>
          </a:xfrm>
          <a:prstGeom prst="roundRect">
            <a:avLst>
              <a:gd name="adj" fmla="val 4421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291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Акционер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29150" y="3457873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АҚ портфельдік компаниялардан ESG-деректерді ашуды және жұмыс істейтін комплаенс-бағдарламаларды күтеді.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78775" y="2906117"/>
            <a:ext cx="3397250" cy="1938933"/>
          </a:xfrm>
          <a:prstGeom prst="roundRect">
            <a:avLst>
              <a:gd name="adj" fmla="val 4421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105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Есептілік стандарттары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10550" y="3457873"/>
            <a:ext cx="302171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және GRI 2-26 комплаенс жинайтын көрсеткіштерді тікелей талап етеді.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GRI стандарттары; «Самұрық-Қазына» АҚ жылдық есептері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Темір жолдың ерекшелігі неде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951633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Сатып алулар мен инвестжобалардың ауқымы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307431"/>
            <a:ext cx="3039084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Тапсырыс беруші жағында сыбайлас жемқорлық пен мүдделер қақтығысы тәуекелі жоғары.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951633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Квазимемлекеттік сектор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307431"/>
            <a:ext cx="3039186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Ұлттық әл-ауқат қорына тиесілі: ашықтыққа талап жоғары.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951633"/>
          </a:xfrm>
          <a:prstGeom prst="roundRect">
            <a:avLst>
              <a:gd name="adj" fmla="val 439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Ең ірі жұмыс беруші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063651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Еңбекті қорғау мен қозғалыс қауіпсіздігі S күн тәртібінің бөлігіне айналады.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622278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854053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Экологиялық із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4174034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Тепловоздар, қазандықтар, қалдықтар; климаттық есептіліктің анық болмау тәуекелі.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62227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85405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Транзиттік дәліздер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4174034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Шетелдік контрагенттерді тексеру, санкциялық және экспорттық шектеулер.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62227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85405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Магистральдық желі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4174034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Инфрақұрылымға қолжетімділік пен тарифтер монополияға қарсы комплаенсті талап етеді.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ipo.sk.kz («ҚТЖ» ҰК» АҚ профилі); салалық талдау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негіз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738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«Сыбайлас жемқорлыққа қарсы іс-қимыл туралы» Заң, 16-бап, 3-тармақ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738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Квазимемлекеттік секторда сыбайлас жемқорлыққа қарсы комплаенс қызметі міндетті: атқарушы органнан тәуелсіз, директорлар кеңесіне есеп береді.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2947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534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комплаенс қызметтері туралы үлгілік ереже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534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Қызметтер туралы ішкі ережелердің негізі; жауапты тұлға мүдделер қақтығысын ескере отырып айқындалады.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0743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331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Жеке тасымалдаушылар мен операторлар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331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қызметтерін ерікті түрде құруға құқылы; бұл — ірі тапсырыс берушілер мен серіктестердің талабы.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8540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012803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2022–2026 жылдарға арналған сыбайлас жемқорлыққа қарсы саясат тұжырымдамасы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012803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Мемлекеттік басымдықтарды, оның ішінде квазимемлекеттік сектордың ашықтығын айқындайды.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ҚР 18.11.2015 ж. № 410-V Заңы, 16-бап; Сыбайлас жемқорлыққа қарсы комплаенс қызметтері туралы үлгілік ереже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ESG-негіз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738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2060 жылға дейін көміртегі бейтараптығына қол жеткізу стратегиясы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738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Көлікті, оның ішінде темір жолды декарбонизациялаудың ұлттық бағдары.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2947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534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кодексі (2021) және жасыл таксономия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534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Шығарындылар мен қалдықтарға қойылатын талаптар; қаржыландыруға арналған жасыл жобалар өлшемшарттары.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0743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331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АҚ төмен көміртекті даму тұжырымдамасы (2022)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331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 тобы, оның ішінде ҚТЖ үшін климаттық мақсаттар.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8540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012803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 және климаттық рейтингтер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012803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 портфельдік компаниялардың бағаларын тұрақты түрде ашады және оларды басқаруда пайдаланады.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sk.kz (Төмен көміртекті даму тұжырымдамасы; 2024 жылдық есеп); ҚР нормативтік актілері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Корпоративтік орталық: «Самұрық-Қазына»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Үйлестіру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06365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Қордың комплаенс қызметі портфельдік компаниялардың комплаенс қызметтерін үйлестіреді, тексерулер мен тергеулер жүргізеді, мүдделер қақтығысын реттейді.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88075" y="1511895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19850" y="1743670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19850" y="206365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Тәуелсіз оператор қызмет көрсетеді; өтініштер қазақ, орыс және ағылшын тілдерінде, оның ішінде анонимді түрде қабылданады.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5975" y="3299817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7750" y="3531592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E-Compliance (2024)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47750" y="3851573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Өтініштерді қарауға және контрагенттерді мемлекеттік базалар бойынша тәуекел деңгейін бағалай отырып тексеруге арналған бірыңғай жүйе.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88075" y="3299817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19850" y="3531592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Оқыту (2024)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19850" y="3851573"/>
            <a:ext cx="486613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Жоғары менеджментке арналған іскерлік әдеп бойынша онлайн-курс және қызмет қызметкерлеріне арналған «Комплаенс Эксперт» бағдарламасы.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sk.kz, 2024 жылдық есеп («Комплаенс қызметі» бөлімі); sk.kz/about-fund/compliance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ҚТЖ тобындағы комплаенс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73820"/>
            <a:ext cx="366268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«ҚТЖ» ҰК» АҚ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622800" y="1673820"/>
            <a:ext cx="695909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қызметі директорлар кеңесіне бағынады; жедел желі туралы есеп ай сайын «Самұрық-Қазынаға», тоқсан сайын директорлар кеңесіне жіберіледі.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2947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53481"/>
            <a:ext cx="366268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Еншілес ұйымдар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22800" y="2453481"/>
            <a:ext cx="695909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іс-қимыл саясатына толық қосылады немесе оның негізінде өз құжатын қабылдайды (5-тармақ).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0743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33142"/>
            <a:ext cx="366268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 – Жүк тасымалы» ЖШС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22800" y="3233142"/>
            <a:ext cx="695909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Өз жедел желісі бар: сыбайлас жемқорлық, алаяқтық, әдепсіз мінез-құлық, кемсітушілік.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8540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012803"/>
            <a:ext cx="366268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иелері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22800" y="4012803"/>
            <a:ext cx="695909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Саясатты процестерге енгізуге жауап береді; комплаенс әдіснама береді және қадағалауды жүзеге асырады (11-4, 11-5-тармақтар).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rail-news.kz; ktzh-gp.kz/ru/hotline; «ҚТЖ» ҰК» АҚ сыбайлас жемқорлыққа қарсы іс-қимыл саясаты, 23.10.2025 ж. ред.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ESG-бағалаудағы ҚТЖ нәтижелері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60/100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S&amp;P Global CSA 2024; 2023 жылы 54 болған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5179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179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7900" y="2219920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үздік компаниялар қатары: Moody's ESG Solutions бағалауы (2022)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230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230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Топ-10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223000" y="2219920"/>
            <a:ext cx="2524633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 Қазақстанның ESG-ақпаратты ашу рейтингінде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9281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281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9281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тәуелсіз диагностика қорытындысы бойынша корпоративтік басқару рейтингі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975" y="3196431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47750" y="3428206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Стратегиядағы ESG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47750" y="3748187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 жылға дейінгі даму стратегиясы тұрақты даму мақсатын қамтиды: экологиялық тұрақтылық және корпоративтік басқаруды жетілдіру.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188075" y="3196431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19850" y="3428206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Агенттіктер нені бағалайды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19850" y="3748187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саясат, жедел желі, оқыту, тәуекелдерді басқару, деректерді ашу — мұның бәрі комплаенс аймағы.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sk.kz (2023, 2024 жылдық есептер); ipo.sk.kz; «ҚТЖ» ҰК» АҚ 2022 жылғы жылдық есебі (kase.kz); PwC Қазақстан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саясат 2025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3453384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стандарты: парақорлыққа қарсы 37001:2025 және комплаенс жүйелері бойынша 37301:2021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196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196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4196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 тәуекелі аймағы: сатып алу мен сыйлықтардан тергеулерге дейін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264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64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80264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кез келген сыбайлас жемқорлық схемасына төзімділік деңгейі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196431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428206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Мүдделер қақтығысы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748187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Жазбаша хабарлама, туыстардың бағыныстылығына тыйым, кандидаттардың декларациялары.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196431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428206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Үшінші тұлғалар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748187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Іскерлік беделді, мүдделер қақтығысын, жалған кәсіпкерлікті тексеру; антикоррупциялық ескертпе.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196431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428206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Хабарлау және тергеу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748187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желі, әр хабарламаны тексеру, материалдарды органдарға беру.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Дереккөз: «ҚТЖ» ҰК» АҚ және оның еншілес ұйымдарының сыбайлас жемқорлыққа қарсы іс-қимыл саясаты, 23.10.2025 ж. ред.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бойынша комплаенс міндеттерінің картасы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3F7F5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7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414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1908" y="2705001"/>
            <a:ext cx="3028950" cy="2016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кодексінің сақталуын бақылау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Климаттық деректердің дұрыстығы, гринвошингтен қорғау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Жеткізушілерге қойылатын экологиялық талаптар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942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2F6E8E"/>
          </a:solidFill>
          <a:ln/>
        </p:spPr>
      </p:sp>
      <p:sp>
        <p:nvSpPr>
          <p:cNvPr id="10" name="Text 8"/>
          <p:cNvSpPr/>
          <p:nvPr/>
        </p:nvSpPr>
        <p:spPr>
          <a:xfrm>
            <a:off x="46228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6228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Қоғам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23308" y="2705001"/>
            <a:ext cx="3028950" cy="1447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Еңбекті қорғау және қызметкерлер құқықтары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Кемсітпеушілік және әдеп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Бұзушылықтар туралы хабарлаушыларды қорғау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9756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9756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B07A0C"/>
          </a:solidFill>
          <a:ln/>
        </p:spPr>
      </p:sp>
      <p:sp>
        <p:nvSpPr>
          <p:cNvPr id="15" name="Text 13"/>
          <p:cNvSpPr/>
          <p:nvPr/>
        </p:nvSpPr>
        <p:spPr>
          <a:xfrm>
            <a:off x="82042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07A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2042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Басқару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04708" y="2705001"/>
            <a:ext cx="3028950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жемқорлыққа қарсы іс-қимыл және мүдделер қақтығысы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Контрагенттерді тексеру және санкциялар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Директорлар кеңесіне есеп беру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ҚТЖ тобы, «Самұрық-Қазына» АҚ тәжірибесі мен GRI стандарттары негізінде құрастырылды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Контрагенттер: жеткізу тізбегіндегі ESG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9150" y="1515070"/>
            <a:ext cx="2638425" cy="237867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6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5410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5410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Шартқа дейінгі тексеру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54100" y="2547541"/>
            <a:ext cx="2233581" cy="1136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Іскерлік бедел, мүдделер қақтығысы, жалған кәсіпкерлік, қаражат көзі; E-Compliance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63925" y="1508720"/>
            <a:ext cx="2638425" cy="23913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346392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96000" y="1508720"/>
            <a:ext cx="0" cy="23913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63925" y="38937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9252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692525" y="2230041"/>
            <a:ext cx="2233581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Антикоррупциялық ескертпе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92525" y="27761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Тараптардың міндеттемесі және шартты біржақты бұзу құқығы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02350" y="1508720"/>
            <a:ext cx="2638425" cy="23913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02350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34425" y="1508720"/>
            <a:ext cx="0" cy="23913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02350" y="38937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3095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3095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330950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желіден түскен белгілер, қайта тексерулер, серіктестерді хабардар ету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740775" y="1508720"/>
            <a:ext cx="2638425" cy="2391370"/>
          </a:xfrm>
          <a:prstGeom prst="rect">
            <a:avLst/>
          </a:prstGeom>
          <a:solidFill>
            <a:srgbClr val="E0A11B"/>
          </a:solidFill>
          <a:ln/>
        </p:spPr>
      </p:sp>
      <p:sp>
        <p:nvSpPr>
          <p:cNvPr id="22" name="Shape 20"/>
          <p:cNvSpPr/>
          <p:nvPr/>
        </p:nvSpPr>
        <p:spPr>
          <a:xfrm>
            <a:off x="874077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72850" y="1508720"/>
            <a:ext cx="0" cy="23913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40775" y="38937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6937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969375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ESG-өлшемшарттар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969375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Жеткізушідегі еңбекті қорғау, экология және қызметкерлер құқықтары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12800" y="4204891"/>
            <a:ext cx="915670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1–3-қадамдар ҚТЖ саясатында және Қор құралдарында бекітілген. 4-қадам — келесі кезең: сол тексеру рәсіміне ESG-өлшемшарттарды қосу.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«ҚТЖ» ҰК» АҚ сыбайлас жемқорлыққа қарсы іс-қимыл саясаты, 17–18-тармақтар; sk.kz, 2024 жылдық есеп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ESG-есептегі комплаенс метрикалары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1420"/>
          <a:ext cx="10553700" cy="2836068"/>
        </p:xfrm>
        <a:graphic>
          <a:graphicData uri="http://schemas.openxmlformats.org/drawingml/2006/table">
            <a:tbl>
              <a:tblPr/>
              <a:tblGrid>
                <a:gridCol w="3904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8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көрсеткіші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 нені ұсынады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2-26 Хабарлау тетіктері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Өтініштер саны, қарау мерзімдері, расталғандарының үлесі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2-27 Заңнаманы сақтау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Елеулі бұзушылықтар мен айыппұлдар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205-1 Тәуекелдерді бағалау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 тәуекелдерін бағалаумен қамтылған бөлімшелердің үлесі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205-2 Хабардар ету және оқыту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Қызметкерлерді оқытумен қамту, контрагенттерді таныстыру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205-3 Расталған жағдайлар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Сыбайлас жемқорлық жағдайлары, тәртіптік шаралар, бұзылған шарттар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66228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Қосымша: тексерілген контрагенттердің үлесі, ескертпесі бар шарттардың үлесі, мүдделер қақтығысы туралы декларациялар саны.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Дереккөз: GRI 2: General Disclosures 2021; GRI 205: Anti-corruption 2016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қызметі үшін сын-қатерлер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«Рейтинг үшін» комплаенс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063651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Құжаттар бар, бірақ рәсімдер жұмыс істемейді. Рейтингтер нәтижеге барған сайын көбірек қарайды.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Анық емес ESG-деректер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06365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Гринвошинг тәуекелі: комплаенс ашылатын көрсеткіштерді тексеруі тиіс.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Сатып алудағы мүдделер қақтығысы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30743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Ірі инвестбағдарламалары бар саланың басты тәуекел аймағы.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160117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391892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Нақты тәуелсіздік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711873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Заңмен бекітілген, бірақ өкілеттіктерді, ресурстарды және деректерге қолжетімділікті талап етеді.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Топтағы әркелкі жетілу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711873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Еншілес ұйымдар мен жеке операторлар әртүрлі кезеңде тұр.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Жедел желіге деген сенім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711873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Хабарлаушылар қорғалмаса, арна үнсіз қалады, тәуекелдер көрінбейді.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Дереккөздер: ҚР № 410-V Заңы; «ҚТЖ» ҰК» АҚ саясаты; тәжірибелерді талдау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Жол картасы: алты қадам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097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Комплаенсті ESG-басқаруға енгізу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4097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Тұрақты даму жөніндегі комитетке қатысу, директорлар кеңесіне есеп беру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0960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929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Тәуекелдер картасын кеңейту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929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 тәуекелдеріне экологиялық, еңбек және санкциялық тәуекелдерді қосу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128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4097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Контрагенттерді ESG-тексеру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09700" y="2560042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Due diligence және E-Compliance жүйесі аясында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960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6929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Хабарлау арналарын біріктіру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92900" y="2560042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Сыбайлас жемқорлық, әдеп, кемсітушілік, еңбекті қорғау; хабарлаушыларды қорғау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4097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бойынша метрикалар жинау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09700" y="3316784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және 2-26, деректерді тәуелсіз тексерумен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0960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6929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Топтың жетілу деңгейін теңестіру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92900" y="3316784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Еншілес ұйымдар үшін бірыңғай стандарттар мен оқыту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Ұсынымдар ҚТЖ тобы мен «Самұрық-Қазына» АҚ тәжірибесі негізінде жасалды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Қорытынды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595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Комплаенс — G блогындағы ESG-көрсеткіштердің басым бөлігінің және S блогындағы хабарлау арналарының иесі.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4993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Заң, корпоративтік орталық және 2025 жылғы саясат ҚТЖ-ға жетілген негіз береді; ESG-бағалар өсуде.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4391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Келесі қадам — контрагенттерді тексеруді, тәуекелдер картасын және метрикаларды бүкіл топ бойынша толық ESG-қамтуға дейін кеңейту.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Дереккөздер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38708" y="1508720"/>
            <a:ext cx="10851388" cy="258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«ҚТЖ» ҰК» АҚ және оның еншілес ұйымдарының сыбайлас жемқорлыққа қарсы іс-қимыл саясаты, 23.10.2025 ж. редакциясы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ҚР «Сыбайлас жемқорлыққа қарсы іс-қимыл туралы» 18.11.2015 ж. № 410-V Заңы, 16-бап; Сыбайлас жемқорлыққа қарсы комплаенс қызметтері туралы үлгілік ереже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«Самұрық-Қазына» АҚ: 2023 және 2024 жылдық есептер; Төмен көміртекті даму тұжырымдамасы (2022); sk.kz/about-fund/compliance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ipo.sk.kz сайтындағы «ҚТЖ» ҰК» АҚ профилі; «ҚТЖ» ҰК» АҚ 2022 жылғы жылдық есебі (kase.kz)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 Қазақстан. ESG-ақпаратты ашу бойынша ТОП-50 компания рейтингі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«Қазақстан темір жолшысы» (rail-news.kz): ҚТЖ комплаенс қызметі туралы сұхбат; ktzh-gp.kz/ru/hotline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2: General Disclosures 2021; GRI 205: Anti-corruption 2016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1811</Words>
  <Application>Microsoft Office PowerPoint</Application>
  <PresentationFormat>Широкоэкранный</PresentationFormat>
  <Paragraphs>232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Комплаенс қызметінің жұмысындағы ESG: Қазақстанның темір жол компаниялары</dc:title>
  <dc:subject>PptxGenJS Presentation</dc:subject>
  <dc:creator>PptxGenJS</dc:creator>
  <cp:lastModifiedBy>Пользователь</cp:lastModifiedBy>
  <cp:revision>2</cp:revision>
  <dcterms:created xsi:type="dcterms:W3CDTF">2026-09-30T05:08:41Z</dcterms:created>
  <dcterms:modified xsi:type="dcterms:W3CDTF">2026-09-30T05:11:52Z</dcterms:modified>
</cp:coreProperties>
</file>