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Баяндама ESG-ді жеке жоба ретінде емес, компанияның бар үш контурына — корпоративтік басқаруға, тәуекелдерді басқаруға және комплаенске қалай енгізу туралы.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Негізгі ой: IFRS S1 және S2 ESG-нің басқаруға және тәуекелдерді басқаруға қалай енгізілгенін көрсетуді талап етеді. Бұл негізсіз жеке ESG-есеп талапқа сай болмайды.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Мұнда бүкіл баяндаманың логикасы көрсетілген: әрі қарай әр контурды қарастырамыз, соңында оларды деректер мен жол картасы арқылы біріктіреміз.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IFRS S1 және S2 құрылымы TCFD-ден мұраға қалған. Енгізу үшін бұл ыңғайлы негіз: әр элемент оған қай контур жауап беретінін тікелей көрсетеді.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Кеңес үшін басты өзгеріс: ESG күн тәртібіндегі ақпараттық тармақ болудан қалып, жауапкершілігі бар қадағалау нысанына айналады.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Негізгі қағидат: ESG-тәуекелдерге процесс иелері жауап береді. Комплаенс, тәуекелдер және ESG-офис — орындаушы емес, әдіснамашы және бақылаушы.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COSO мен WBCSD-нің 2018 жылғы нұсқаулығы — ESG-ді ERM-ге біріктірудің практикалық стандарты. Бес компонент COSO ERM 2017-мен сәйкес келеді.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Әр тәуекелді қаржылық әсер арқылы сипаттау маңызды: IFRS S1 дәл осыны талап етеді. Бұл директорлар кеңесіне түсінікті тіл.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Сценарийлік талдау — жаңа әрі ең күрделі талап. Сапалық сценарийлерден бастап, біртіндеп сандық сценарийлерге көшуге болады.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Компанияның жария ESG-мәлімдемелері де міндеттеме болып табылады. Егер компания мақсат жариялап, бірақ деректер оны растамаса, бұл — гринвошингтің комплаенс-тәуекелі.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Құралдардың көбі компанияларда сыбайлас жемқорлыққа қарсы контурда бар. Міндет — жаңасын құру емес, олардың қамтуын кеңейту.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Деректер жүйесінсіз ESG-есеп те, басқару да болмайды. Алғашқы практикалық қадам — әр көрсеткішке иесін тағайындау.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Кезеңдер логикасы: алдымен алшақтықтарды түсіну, содан кейін архитектура құру, кейін процестерге енгізу және тек содан соң есеп беру.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Әр қате — баяндамадағы қағидаттардың бірінің айнадағы бейнесі.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Назарларыңызға рахмет. Сұрақтарға жауап беруге дайынмын.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Толық сілтемелер баяндаманың Word-нұсқасында келтірілген.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530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Үш контур: басқару, тәуекелдер, комплаенс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556500" y="1651000"/>
            <a:ext cx="3937000" cy="3556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12800" y="2029619"/>
            <a:ext cx="6802120" cy="1753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536"/>
              </a:lnSpc>
              <a:buNone/>
            </a:pPr>
            <a:r>
              <a:rPr lang="en-US" sz="4200" b="1" dirty="0">
                <a:solidFill>
                  <a:srgbClr val="F1F4F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ESG-ді басқаруға, тәуекелдерге және комплаенске енгізу</a:t>
            </a:r>
            <a:endParaRPr lang="en-US" sz="4200" dirty="0"/>
          </a:p>
        </p:txBody>
      </p:sp>
      <p:sp>
        <p:nvSpPr>
          <p:cNvPr id="4" name="Text 1"/>
          <p:cNvSpPr/>
          <p:nvPr/>
        </p:nvSpPr>
        <p:spPr>
          <a:xfrm>
            <a:off x="812800" y="4011811"/>
            <a:ext cx="6409690" cy="3390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70"/>
              </a:lnSpc>
              <a:buNone/>
            </a:pPr>
            <a:r>
              <a:rPr lang="en-US" sz="1900" dirty="0">
                <a:solidFill>
                  <a:srgbClr val="C7D6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Қазақстан компанияларына арналған практикалық тәсіл</a:t>
            </a:r>
            <a:endParaRPr lang="en-US" sz="1900" dirty="0"/>
          </a:p>
        </p:txBody>
      </p:sp>
      <p:sp>
        <p:nvSpPr>
          <p:cNvPr id="5" name="Text 2"/>
          <p:cNvSpPr/>
          <p:nvPr/>
        </p:nvSpPr>
        <p:spPr>
          <a:xfrm>
            <a:off x="812800" y="4579441"/>
            <a:ext cx="10883392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3B2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[Баяндамашының аты-жөні], [іс-шара, күні]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1F4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02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970"/>
              </a:lnSpc>
              <a:buNone/>
            </a:pPr>
            <a:r>
              <a:rPr lang="en-US" sz="270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Неліктен мұнымен қазір айналысу керек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812800" y="1488380"/>
            <a:ext cx="3352800" cy="0"/>
          </a:xfrm>
          <a:prstGeom prst="line">
            <a:avLst/>
          </a:prstGeom>
          <a:noFill/>
          <a:ln w="38100">
            <a:solidFill>
              <a:srgbClr val="2E7D6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12800" y="1659830"/>
            <a:ext cx="3453384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200"/>
              </a:lnSpc>
              <a:buNone/>
            </a:pPr>
            <a:r>
              <a:rPr lang="en-US" sz="320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2027–2028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812800" y="2129730"/>
            <a:ext cx="3453384" cy="4710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344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IFRS S1 және S2-ге кезең-кезеңімен көшудің ұлттық жол картасы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419600" y="1488380"/>
            <a:ext cx="3352800" cy="0"/>
          </a:xfrm>
          <a:prstGeom prst="line">
            <a:avLst/>
          </a:prstGeom>
          <a:noFill/>
          <a:ln w="38100">
            <a:solidFill>
              <a:srgbClr val="2E7D6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419600" y="1659830"/>
            <a:ext cx="3453384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200"/>
              </a:lnSpc>
              <a:buNone/>
            </a:pPr>
            <a:r>
              <a:rPr lang="en-US" sz="320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4419600" y="2129730"/>
            <a:ext cx="3453384" cy="693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344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жол картасының іс-шарасы: нормативтік, институционалдық және әдіснамалық база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8026400" y="1488380"/>
            <a:ext cx="3352800" cy="0"/>
          </a:xfrm>
          <a:prstGeom prst="line">
            <a:avLst/>
          </a:prstGeom>
          <a:noFill/>
          <a:ln w="38100">
            <a:solidFill>
              <a:srgbClr val="2E7D6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026400" y="1659830"/>
            <a:ext cx="3453384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200"/>
              </a:lnSpc>
              <a:buNone/>
            </a:pPr>
            <a:r>
              <a:rPr lang="en-US" sz="320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2060</a:t>
            </a:r>
            <a:endParaRPr lang="en-US" sz="3200" dirty="0"/>
          </a:p>
        </p:txBody>
      </p:sp>
      <p:sp>
        <p:nvSpPr>
          <p:cNvPr id="11" name="Text 9"/>
          <p:cNvSpPr/>
          <p:nvPr/>
        </p:nvSpPr>
        <p:spPr>
          <a:xfrm>
            <a:off x="8026400" y="2129730"/>
            <a:ext cx="3453384" cy="4710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344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Қазақстанның көміртегі бейтараптығы мақсаты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15975" y="3080841"/>
            <a:ext cx="3414117" cy="1910953"/>
          </a:xfrm>
          <a:prstGeom prst="roundRect">
            <a:avLst>
              <a:gd name="adj" fmla="val 4486"/>
            </a:avLst>
          </a:prstGeom>
          <a:solidFill>
            <a:srgbClr val="FFFFFF"/>
          </a:solidFill>
          <a:ln w="6350">
            <a:solidFill>
              <a:srgbClr val="D2DBD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35050" y="3299916"/>
            <a:ext cx="3065246" cy="4976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60"/>
              </a:lnSpc>
              <a:buNone/>
            </a:pPr>
            <a:r>
              <a:rPr lang="en-US" sz="15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Есептілік міндетті болып келеді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1035050" y="3848398"/>
            <a:ext cx="3065246" cy="9497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344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 жыл үшін IFRS S2-ні ерікті қолдану көзделген, кейін міндетті есептілік аясы кеңейеді.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388842" y="3080841"/>
            <a:ext cx="3414216" cy="1910953"/>
          </a:xfrm>
          <a:prstGeom prst="roundRect">
            <a:avLst>
              <a:gd name="adj" fmla="val 4486"/>
            </a:avLst>
          </a:prstGeom>
          <a:solidFill>
            <a:srgbClr val="FFFFFF"/>
          </a:solidFill>
          <a:ln w="6350">
            <a:solidFill>
              <a:srgbClr val="D2DBD6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607917" y="3299916"/>
            <a:ext cx="3065348" cy="4976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60"/>
              </a:lnSpc>
              <a:buNone/>
            </a:pPr>
            <a:r>
              <a:rPr lang="en-US" sz="15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Қаржы секторы үшін бұл қазірдің өзінде міндетті</a:t>
            </a:r>
            <a:endParaRPr lang="en-US" sz="1550" dirty="0"/>
          </a:p>
        </p:txBody>
      </p:sp>
      <p:sp>
        <p:nvSpPr>
          <p:cNvPr id="17" name="Text 15"/>
          <p:cNvSpPr/>
          <p:nvPr/>
        </p:nvSpPr>
        <p:spPr>
          <a:xfrm>
            <a:off x="4607917" y="3848398"/>
            <a:ext cx="3065348" cy="9497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344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Қаржы ұйымдарының ESG-ақпаратты ашуы туралы ҚНРДА талаптары IFRS S1 және S2-ге негізделеді.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7961809" y="3080841"/>
            <a:ext cx="3414216" cy="1910953"/>
          </a:xfrm>
          <a:prstGeom prst="roundRect">
            <a:avLst>
              <a:gd name="adj" fmla="val 4486"/>
            </a:avLst>
          </a:prstGeom>
          <a:solidFill>
            <a:srgbClr val="FFFFFF"/>
          </a:solidFill>
          <a:ln w="6350">
            <a:solidFill>
              <a:srgbClr val="D2DBD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180884" y="3299916"/>
            <a:ext cx="3065348" cy="261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60"/>
              </a:lnSpc>
              <a:buNone/>
            </a:pPr>
            <a:r>
              <a:rPr lang="en-US" sz="15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Инвесторлар мен акционерлер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8180884" y="3612257"/>
            <a:ext cx="3065348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344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ESG-рейтингтер мен қорлардың талаптары капиталға қолжетімділікке және қарыз алу құнына әсер етеді.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812800" y="6024959"/>
            <a:ext cx="10203180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6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Дереккөздер: ҚР Қаржы министрлігі, 19.03.2026; БҰҰДБ, Ұлттық жол картасы (2026 ж. мамыр); kursiv.media; ҚР 2060 жылға дейінгі көміртегі бейтараптығы стратегиясы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10820400" y="6238280"/>
            <a:ext cx="558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6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1F4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02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970"/>
              </a:lnSpc>
              <a:buNone/>
            </a:pPr>
            <a:r>
              <a:rPr lang="en-US" sz="270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Енгізудің үш контуры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812800" y="1469330"/>
            <a:ext cx="98107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000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ESG тұрақты даму бөлімінің жеке жобасы болмауы керек. Ол компанияда бұрыннан бар үш контурға енгізілгенде ғана жұмыс істейді.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815975" y="2412305"/>
            <a:ext cx="3414117" cy="1443732"/>
          </a:xfrm>
          <a:prstGeom prst="roundRect">
            <a:avLst>
              <a:gd name="adj" fmla="val 5938"/>
            </a:avLst>
          </a:prstGeom>
          <a:solidFill>
            <a:srgbClr val="FFFFFF"/>
          </a:solidFill>
          <a:ln w="6350">
            <a:solidFill>
              <a:srgbClr val="D2DBD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35050" y="2631380"/>
            <a:ext cx="3065246" cy="261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60"/>
              </a:lnSpc>
              <a:buNone/>
            </a:pPr>
            <a:r>
              <a:rPr lang="en-US" sz="15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Басқару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1035050" y="2943721"/>
            <a:ext cx="3065246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344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Кім шешеді, кім жауап береді: кеңес, комитеттер, басқарма, ESG-стратегия, ынталандыру.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388842" y="2412305"/>
            <a:ext cx="3414216" cy="1443732"/>
          </a:xfrm>
          <a:prstGeom prst="roundRect">
            <a:avLst>
              <a:gd name="adj" fmla="val 5938"/>
            </a:avLst>
          </a:prstGeom>
          <a:solidFill>
            <a:srgbClr val="FFFFFF"/>
          </a:solidFill>
          <a:ln w="6350">
            <a:solidFill>
              <a:srgbClr val="D2DBD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607917" y="2631380"/>
            <a:ext cx="3065348" cy="261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60"/>
              </a:lnSpc>
              <a:buNone/>
            </a:pPr>
            <a:r>
              <a:rPr lang="en-US" sz="15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Тәуекелдер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4607917" y="2943721"/>
            <a:ext cx="3065348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344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бұрыс кетуі мүмкін: ERM жүйесіндегі ESG-тәуекелдер, қаржылық әсерді бағалау, сценарийлер.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7961809" y="2412305"/>
            <a:ext cx="3414216" cy="1443732"/>
          </a:xfrm>
          <a:prstGeom prst="roundRect">
            <a:avLst>
              <a:gd name="adj" fmla="val 5938"/>
            </a:avLst>
          </a:prstGeom>
          <a:solidFill>
            <a:srgbClr val="FFFFFF"/>
          </a:solidFill>
          <a:ln w="6350">
            <a:solidFill>
              <a:srgbClr val="D2DBD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180884" y="2631380"/>
            <a:ext cx="3065348" cy="261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60"/>
              </a:lnSpc>
              <a:buNone/>
            </a:pPr>
            <a:r>
              <a:rPr lang="en-US" sz="15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Комплаенс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8180884" y="2943721"/>
            <a:ext cx="3065348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344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Міндеттемелер сақтала ма: заңдар, стандарттар, саясаттар, ашылатын ақпарат дұрыстығы.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812800" y="6238280"/>
            <a:ext cx="102031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6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Баяндаманың тәсілі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0820400" y="6238280"/>
            <a:ext cx="558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6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1F4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02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970"/>
              </a:lnSpc>
              <a:buNone/>
            </a:pPr>
            <a:r>
              <a:rPr lang="en-US" sz="270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IFRS S1 нені талап етеді: төрт элемент</a:t>
            </a:r>
            <a:endParaRPr lang="en-US" sz="27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482030"/>
          <a:ext cx="10553700" cy="2944813"/>
        </p:xfrm>
        <a:graphic>
          <a:graphicData uri="http://schemas.openxmlformats.org/drawingml/2006/table">
            <a:tbl>
              <a:tblPr/>
              <a:tblGrid>
                <a:gridCol w="2427351"/>
                <a:gridCol w="6121146"/>
                <a:gridCol w="2005203"/>
              </a:tblGrid>
              <a:tr h="417513">
                <a:tc>
                  <a:txBody>
                    <a:bodyPr/>
                    <a:lstStyle/>
                    <a:p>
                      <a:pPr indent="0" marL="0">
                        <a:lnSpc>
                          <a:spcPts val="1750"/>
                        </a:lnSpc>
                        <a:buNone/>
                      </a:pPr>
                      <a:r>
                        <a:rPr lang="en-US" sz="1250" b="1" dirty="0">
                          <a:solidFill>
                            <a:srgbClr val="F1F4F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Ашу элементі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5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5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2E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750"/>
                        </a:lnSpc>
                        <a:buNone/>
                      </a:pPr>
                      <a:r>
                        <a:rPr lang="en-US" sz="1250" b="1" dirty="0">
                          <a:solidFill>
                            <a:srgbClr val="F1F4F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Нені көрсету керек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B2B5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5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5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2E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750"/>
                        </a:lnSpc>
                        <a:buNone/>
                      </a:pPr>
                      <a:r>
                        <a:rPr lang="en-US" sz="1250" b="1" dirty="0">
                          <a:solidFill>
                            <a:srgbClr val="F1F4F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Контур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B2B5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5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5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2E0"/>
                    </a:solidFill>
                  </a:tcPr>
                </a:tc>
              </a:tr>
              <a:tr h="631825">
                <a:tc>
                  <a:txBody>
                    <a:bodyPr/>
                    <a:lstStyle/>
                    <a:p>
                      <a:pPr indent="0" marL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Басқару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5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Директорлар кеңесі мен менеджмент тұрақты даму саласындағы тәуекелдер мен мүмкіндіктерді қалай бақылайды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5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Басқару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5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1825">
                <a:tc>
                  <a:txBody>
                    <a:bodyPr/>
                    <a:lstStyle/>
                    <a:p>
                      <a:pPr indent="0" marL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Стратегия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ESG-тәуекелдер қысқа, орта және ұзақ мерзімде бизнес-модельге, қаржыға және стратегияға қалай әсер етеді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Басқару және тәуекелдер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1825">
                <a:tc>
                  <a:txBody>
                    <a:bodyPr/>
                    <a:lstStyle/>
                    <a:p>
                      <a:pPr indent="0" marL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Тәуекелдерді басқару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ESG-тәуекелдер қалай анықталады, бағаланады және тәуекелдерді басқарудың жалпы жүйесіне қалай біріктіріледі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Тәуекелдер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1825">
                <a:tc>
                  <a:txBody>
                    <a:bodyPr/>
                    <a:lstStyle/>
                    <a:p>
                      <a:pPr indent="0" marL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Метрикалар мен мақсаттар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Қандай көрсеткіштер қолданылады, қандай мақсаттар қойылған және прогресс қалай қадағаланады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Үш контурдың бәрі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812800" y="6024959"/>
            <a:ext cx="10203180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6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Дереккөз: IFRS S1 General Requirements for Disclosure of Sustainability-related Financial Information (ISSB, 2023); IFRS S2 Climate-related Disclosures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0820400" y="6238280"/>
            <a:ext cx="558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6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1F4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E7D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1-контур. Басқару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800" y="1102320"/>
            <a:ext cx="10883392" cy="402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970"/>
              </a:lnSpc>
              <a:buNone/>
            </a:pPr>
            <a:r>
              <a:rPr lang="en-US" sz="270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Директорлар кеңесінің рөлі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815975" y="1762026"/>
            <a:ext cx="3414117" cy="1443732"/>
          </a:xfrm>
          <a:prstGeom prst="roundRect">
            <a:avLst>
              <a:gd name="adj" fmla="val 5938"/>
            </a:avLst>
          </a:prstGeom>
          <a:solidFill>
            <a:srgbClr val="FFFFFF"/>
          </a:solidFill>
          <a:ln w="6350">
            <a:solidFill>
              <a:srgbClr val="D2DBD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35050" y="1981101"/>
            <a:ext cx="3065246" cy="261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60"/>
              </a:lnSpc>
              <a:buNone/>
            </a:pPr>
            <a:r>
              <a:rPr lang="en-US" sz="15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ESG-ні қадағалау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1035050" y="2293441"/>
            <a:ext cx="3065246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344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ESG кеңес күн тәртібінде жылына кемінде [__] рет; ESG-саясат пен стратегияны бекіту.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388842" y="1762026"/>
            <a:ext cx="3414216" cy="1443732"/>
          </a:xfrm>
          <a:prstGeom prst="roundRect">
            <a:avLst>
              <a:gd name="adj" fmla="val 5938"/>
            </a:avLst>
          </a:prstGeom>
          <a:solidFill>
            <a:srgbClr val="FFFFFF"/>
          </a:solidFill>
          <a:ln w="6350">
            <a:solidFill>
              <a:srgbClr val="D2DBD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607917" y="1981101"/>
            <a:ext cx="3065348" cy="261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60"/>
              </a:lnSpc>
              <a:buNone/>
            </a:pPr>
            <a:r>
              <a:rPr lang="en-US" sz="15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Комитет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4607917" y="2293441"/>
            <a:ext cx="3065348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344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Тұрақты даму жөніндегі жеке комитет немесе функцияларды стратегия не аудит жөніндегі комитетке бекіту.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7961809" y="1762026"/>
            <a:ext cx="3414216" cy="1443732"/>
          </a:xfrm>
          <a:prstGeom prst="roundRect">
            <a:avLst>
              <a:gd name="adj" fmla="val 5938"/>
            </a:avLst>
          </a:prstGeom>
          <a:solidFill>
            <a:srgbClr val="FFFFFF"/>
          </a:solidFill>
          <a:ln w="6350">
            <a:solidFill>
              <a:srgbClr val="D2DBD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180884" y="1981101"/>
            <a:ext cx="3065348" cy="261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60"/>
              </a:lnSpc>
              <a:buNone/>
            </a:pPr>
            <a:r>
              <a:rPr lang="en-US" sz="15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Құзыреттер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8180884" y="2293441"/>
            <a:ext cx="3065348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344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Кеңес мүшелерін оқыту; кемінде бір мүше — ESG не климаттық тәуекелдер сарапшысы.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815975" y="3364508"/>
            <a:ext cx="3414117" cy="1443732"/>
          </a:xfrm>
          <a:prstGeom prst="roundRect">
            <a:avLst>
              <a:gd name="adj" fmla="val 5938"/>
            </a:avLst>
          </a:prstGeom>
          <a:solidFill>
            <a:srgbClr val="FFFFFF"/>
          </a:solidFill>
          <a:ln w="6350">
            <a:solidFill>
              <a:srgbClr val="D2DBD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035050" y="3583583"/>
            <a:ext cx="3065246" cy="261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60"/>
              </a:lnSpc>
              <a:buNone/>
            </a:pPr>
            <a:r>
              <a:rPr lang="en-US" sz="15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Маңыздылық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1035050" y="3895923"/>
            <a:ext cx="3065246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344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Маңызды тақырыптар тізбесін, оның ішінде қос маңыздылық қағидаты бойынша бекіту.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388842" y="3364508"/>
            <a:ext cx="3414216" cy="1443732"/>
          </a:xfrm>
          <a:prstGeom prst="roundRect">
            <a:avLst>
              <a:gd name="adj" fmla="val 5938"/>
            </a:avLst>
          </a:prstGeom>
          <a:solidFill>
            <a:srgbClr val="FFFFFF"/>
          </a:solidFill>
          <a:ln w="6350">
            <a:solidFill>
              <a:srgbClr val="D2DBD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607917" y="3583583"/>
            <a:ext cx="3065348" cy="261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60"/>
              </a:lnSpc>
              <a:buNone/>
            </a:pPr>
            <a:r>
              <a:rPr lang="en-US" sz="15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Ынталандыру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4607917" y="3895923"/>
            <a:ext cx="3065348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344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Топ-менеджменттің ҚТК-сындағы ESG-көрсеткіштер: еңбекті қорғау, шығарындылар, комплаенс.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7961809" y="3364508"/>
            <a:ext cx="3414216" cy="1443732"/>
          </a:xfrm>
          <a:prstGeom prst="roundRect">
            <a:avLst>
              <a:gd name="adj" fmla="val 5938"/>
            </a:avLst>
          </a:prstGeom>
          <a:solidFill>
            <a:srgbClr val="FFFFFF"/>
          </a:solidFill>
          <a:ln w="6350">
            <a:solidFill>
              <a:srgbClr val="D2DBD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180884" y="3583583"/>
            <a:ext cx="3065348" cy="261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60"/>
              </a:lnSpc>
              <a:buNone/>
            </a:pPr>
            <a:r>
              <a:rPr lang="en-US" sz="15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Деректерді бақылау</a:t>
            </a:r>
            <a:endParaRPr lang="en-US" sz="1550" dirty="0"/>
          </a:p>
        </p:txBody>
      </p:sp>
      <p:sp>
        <p:nvSpPr>
          <p:cNvPr id="21" name="Text 19"/>
          <p:cNvSpPr/>
          <p:nvPr/>
        </p:nvSpPr>
        <p:spPr>
          <a:xfrm>
            <a:off x="8180884" y="3895923"/>
            <a:ext cx="3065348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344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Тұрақты даму туралы есеп қаржылық есеппен бірдей деңгейде бақылаудан өтеді.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812800" y="6238280"/>
            <a:ext cx="102031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6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IFRS S1 («Басқару» элементі) және корпоративтік басқару тәжірибесі негізінде құрастырылды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10820400" y="6238280"/>
            <a:ext cx="558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6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1F4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E7D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1-контур. Басқару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800" y="1102320"/>
            <a:ext cx="10883392" cy="402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970"/>
              </a:lnSpc>
              <a:buNone/>
            </a:pPr>
            <a:r>
              <a:rPr lang="en-US" sz="270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Кім неге жауап береді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819150" y="1765201"/>
            <a:ext cx="10553700" cy="549870"/>
          </a:xfrm>
          <a:prstGeom prst="rect">
            <a:avLst/>
          </a:prstGeom>
          <a:solidFill>
            <a:srgbClr val="15302A"/>
          </a:solidFill>
          <a:ln w="12700">
            <a:solidFill>
              <a:srgbClr val="15302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28700" y="1911251"/>
            <a:ext cx="4185920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50" b="1" dirty="0">
                <a:solidFill>
                  <a:srgbClr val="F1F4F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Директорлар кеңесі және комитет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5295900" y="1928713"/>
            <a:ext cx="6043422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F1F4F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Қадағалау, стратегияны, саясатты және маңызды тақырыптарды бекіту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812800" y="2321421"/>
            <a:ext cx="10566400" cy="549870"/>
          </a:xfrm>
          <a:prstGeom prst="rect">
            <a:avLst/>
          </a:prstGeom>
          <a:solidFill>
            <a:srgbClr val="2E7D63"/>
          </a:solidFill>
          <a:ln/>
        </p:spPr>
      </p:sp>
      <p:sp>
        <p:nvSpPr>
          <p:cNvPr id="8" name="Shape 6"/>
          <p:cNvSpPr/>
          <p:nvPr/>
        </p:nvSpPr>
        <p:spPr>
          <a:xfrm>
            <a:off x="11372850" y="2321421"/>
            <a:ext cx="0" cy="549870"/>
          </a:xfrm>
          <a:prstGeom prst="line">
            <a:avLst/>
          </a:prstGeom>
          <a:noFill/>
          <a:ln w="12700">
            <a:solidFill>
              <a:srgbClr val="15302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12800" y="2864941"/>
            <a:ext cx="10566400" cy="0"/>
          </a:xfrm>
          <a:prstGeom prst="line">
            <a:avLst/>
          </a:prstGeom>
          <a:noFill/>
          <a:ln w="12700">
            <a:solidFill>
              <a:srgbClr val="15302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19150" y="2321421"/>
            <a:ext cx="0" cy="549870"/>
          </a:xfrm>
          <a:prstGeom prst="line">
            <a:avLst/>
          </a:prstGeom>
          <a:noFill/>
          <a:ln w="12700">
            <a:solidFill>
              <a:srgbClr val="15302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28700" y="2461121"/>
            <a:ext cx="4185920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Басқарма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5295900" y="2478584"/>
            <a:ext cx="6043422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Стратегияны іске асыру, ҚТК-дағы ESG-мақсаттар, ресурстарды бөлу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812800" y="2871291"/>
            <a:ext cx="10566400" cy="737791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4" name="Shape 12"/>
          <p:cNvSpPr/>
          <p:nvPr/>
        </p:nvSpPr>
        <p:spPr>
          <a:xfrm>
            <a:off x="11372850" y="2871291"/>
            <a:ext cx="0" cy="737791"/>
          </a:xfrm>
          <a:prstGeom prst="line">
            <a:avLst/>
          </a:prstGeom>
          <a:noFill/>
          <a:ln w="12700">
            <a:solidFill>
              <a:srgbClr val="15302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12800" y="3602732"/>
            <a:ext cx="10566400" cy="0"/>
          </a:xfrm>
          <a:prstGeom prst="line">
            <a:avLst/>
          </a:prstGeom>
          <a:noFill/>
          <a:ln w="12700">
            <a:solidFill>
              <a:srgbClr val="15302A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19150" y="2871291"/>
            <a:ext cx="0" cy="737791"/>
          </a:xfrm>
          <a:prstGeom prst="line">
            <a:avLst/>
          </a:prstGeom>
          <a:noFill/>
          <a:ln w="12700">
            <a:solidFill>
              <a:srgbClr val="15302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28700" y="3104952"/>
            <a:ext cx="4185920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1-желі: бизнес-бөлімшелер</a:t>
            </a:r>
            <a:endParaRPr lang="en-US" sz="1450" dirty="0"/>
          </a:p>
        </p:txBody>
      </p:sp>
      <p:sp>
        <p:nvSpPr>
          <p:cNvPr id="18" name="Text 16"/>
          <p:cNvSpPr/>
          <p:nvPr/>
        </p:nvSpPr>
        <p:spPr>
          <a:xfrm>
            <a:off x="5295900" y="3010991"/>
            <a:ext cx="6043422" cy="4710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иелері ESG-тәуекелдерді басқарады және бастапқы деректерді жинайды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812800" y="3609082"/>
            <a:ext cx="10566400" cy="54987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0" name="Shape 18"/>
          <p:cNvSpPr/>
          <p:nvPr/>
        </p:nvSpPr>
        <p:spPr>
          <a:xfrm>
            <a:off x="11372850" y="3609082"/>
            <a:ext cx="0" cy="549870"/>
          </a:xfrm>
          <a:prstGeom prst="line">
            <a:avLst/>
          </a:prstGeom>
          <a:noFill/>
          <a:ln w="12700">
            <a:solidFill>
              <a:srgbClr val="15302A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12800" y="4152602"/>
            <a:ext cx="10566400" cy="0"/>
          </a:xfrm>
          <a:prstGeom prst="line">
            <a:avLst/>
          </a:prstGeom>
          <a:noFill/>
          <a:ln w="12700">
            <a:solidFill>
              <a:srgbClr val="15302A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19150" y="3609082"/>
            <a:ext cx="0" cy="549870"/>
          </a:xfrm>
          <a:prstGeom prst="line">
            <a:avLst/>
          </a:prstGeom>
          <a:noFill/>
          <a:ln w="12700">
            <a:solidFill>
              <a:srgbClr val="15302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028700" y="3748782"/>
            <a:ext cx="4185920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2-желі: тәуекелдер, комплаенс, ESG-офис</a:t>
            </a:r>
            <a:endParaRPr lang="en-US" sz="1450" dirty="0"/>
          </a:p>
        </p:txBody>
      </p:sp>
      <p:sp>
        <p:nvSpPr>
          <p:cNvPr id="24" name="Text 22"/>
          <p:cNvSpPr/>
          <p:nvPr/>
        </p:nvSpPr>
        <p:spPr>
          <a:xfrm>
            <a:off x="5295900" y="3766245"/>
            <a:ext cx="6043422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Әдіснама, бақылау, деректерді біріктіру, мониторинг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812800" y="4158952"/>
            <a:ext cx="10566400" cy="54987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6" name="Shape 24"/>
          <p:cNvSpPr/>
          <p:nvPr/>
        </p:nvSpPr>
        <p:spPr>
          <a:xfrm>
            <a:off x="11372850" y="4158952"/>
            <a:ext cx="0" cy="549870"/>
          </a:xfrm>
          <a:prstGeom prst="line">
            <a:avLst/>
          </a:prstGeom>
          <a:noFill/>
          <a:ln w="12700">
            <a:solidFill>
              <a:srgbClr val="15302A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12800" y="4702473"/>
            <a:ext cx="10566400" cy="0"/>
          </a:xfrm>
          <a:prstGeom prst="line">
            <a:avLst/>
          </a:prstGeom>
          <a:noFill/>
          <a:ln w="12700">
            <a:solidFill>
              <a:srgbClr val="15302A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819150" y="4158952"/>
            <a:ext cx="0" cy="549870"/>
          </a:xfrm>
          <a:prstGeom prst="line">
            <a:avLst/>
          </a:prstGeom>
          <a:noFill/>
          <a:ln w="12700">
            <a:solidFill>
              <a:srgbClr val="15302A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028700" y="4298652"/>
            <a:ext cx="4185920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3-желі: ішкі аудит</a:t>
            </a:r>
            <a:endParaRPr lang="en-US" sz="1450" dirty="0"/>
          </a:p>
        </p:txBody>
      </p:sp>
      <p:sp>
        <p:nvSpPr>
          <p:cNvPr id="30" name="Text 28"/>
          <p:cNvSpPr/>
          <p:nvPr/>
        </p:nvSpPr>
        <p:spPr>
          <a:xfrm>
            <a:off x="5295900" y="4316115"/>
            <a:ext cx="6043422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Жүйені және ESG-деректердің дұрыстығын тәуелсіз бағалау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812800" y="6238280"/>
            <a:ext cx="102031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6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ESG-ге бейімделген үш желі моделі (IIA, 2020)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10820400" y="6238280"/>
            <a:ext cx="558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6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1F4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E7D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2-контур. Тәуекелдер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800" y="1102320"/>
            <a:ext cx="10883392" cy="402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970"/>
              </a:lnSpc>
              <a:buNone/>
            </a:pPr>
            <a:r>
              <a:rPr lang="en-US" sz="270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ESG-тәуекелдер ERM-нің жанында емес, ішінде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819150" y="1765201"/>
            <a:ext cx="2110680" cy="1578570"/>
          </a:xfrm>
          <a:prstGeom prst="rect">
            <a:avLst/>
          </a:prstGeom>
          <a:solidFill>
            <a:srgbClr val="FFFFFF"/>
          </a:solidFill>
          <a:ln w="12700">
            <a:solidFill>
              <a:srgbClr val="13252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16000" y="1962051"/>
            <a:ext cx="1768490" cy="467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40"/>
              </a:lnSpc>
              <a:buNone/>
            </a:pPr>
            <a:r>
              <a:rPr lang="en-US" sz="14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Басқару және мәдениет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1016000" y="2480171"/>
            <a:ext cx="1768490" cy="692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250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Кеңестің ESG-тәуекелді қадағалауы, ашық мәдениет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2936180" y="1758851"/>
            <a:ext cx="2110780" cy="159127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2936180" y="1765201"/>
            <a:ext cx="2110780" cy="0"/>
          </a:xfrm>
          <a:prstGeom prst="line">
            <a:avLst/>
          </a:prstGeom>
          <a:noFill/>
          <a:ln w="12700">
            <a:solidFill>
              <a:srgbClr val="13252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040610" y="1758851"/>
            <a:ext cx="0" cy="1591270"/>
          </a:xfrm>
          <a:prstGeom prst="line">
            <a:avLst/>
          </a:prstGeom>
          <a:noFill/>
          <a:ln w="12700">
            <a:solidFill>
              <a:srgbClr val="13252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936180" y="3343771"/>
            <a:ext cx="2110780" cy="0"/>
          </a:xfrm>
          <a:prstGeom prst="line">
            <a:avLst/>
          </a:prstGeom>
          <a:noFill/>
          <a:ln w="12700">
            <a:solidFill>
              <a:srgbClr val="13252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126680" y="1962051"/>
            <a:ext cx="1768592" cy="246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40"/>
              </a:lnSpc>
              <a:buNone/>
            </a:pPr>
            <a:r>
              <a:rPr lang="en-US" sz="14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Стратегия, мақсат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3126680" y="2259211"/>
            <a:ext cx="1768592" cy="692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250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Мақсат қою және стратегия таңдау кезінде ESG-тәуекелдерді ескеру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5046960" y="1758851"/>
            <a:ext cx="2110680" cy="1591270"/>
          </a:xfrm>
          <a:prstGeom prst="rect">
            <a:avLst/>
          </a:prstGeom>
          <a:solidFill>
            <a:srgbClr val="E3B23C"/>
          </a:solidFill>
          <a:ln/>
        </p:spPr>
      </p:sp>
      <p:sp>
        <p:nvSpPr>
          <p:cNvPr id="14" name="Shape 12"/>
          <p:cNvSpPr/>
          <p:nvPr/>
        </p:nvSpPr>
        <p:spPr>
          <a:xfrm>
            <a:off x="5046960" y="1765201"/>
            <a:ext cx="2110680" cy="0"/>
          </a:xfrm>
          <a:prstGeom prst="line">
            <a:avLst/>
          </a:prstGeom>
          <a:noFill/>
          <a:ln w="12700">
            <a:solidFill>
              <a:srgbClr val="13252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151291" y="1758851"/>
            <a:ext cx="0" cy="1591270"/>
          </a:xfrm>
          <a:prstGeom prst="line">
            <a:avLst/>
          </a:prstGeom>
          <a:noFill/>
          <a:ln w="12700">
            <a:solidFill>
              <a:srgbClr val="13252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046960" y="3343771"/>
            <a:ext cx="2110680" cy="0"/>
          </a:xfrm>
          <a:prstGeom prst="line">
            <a:avLst/>
          </a:prstGeom>
          <a:noFill/>
          <a:ln w="12700">
            <a:solidFill>
              <a:srgbClr val="13252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237460" y="1962051"/>
            <a:ext cx="1768490" cy="246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40"/>
              </a:lnSpc>
              <a:buNone/>
            </a:pPr>
            <a:r>
              <a:rPr lang="en-US" sz="14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Нәтижелер</a:t>
            </a:r>
            <a:endParaRPr lang="en-US" sz="1450" dirty="0"/>
          </a:p>
        </p:txBody>
      </p:sp>
      <p:sp>
        <p:nvSpPr>
          <p:cNvPr id="18" name="Text 16"/>
          <p:cNvSpPr/>
          <p:nvPr/>
        </p:nvSpPr>
        <p:spPr>
          <a:xfrm>
            <a:off x="5237460" y="2259211"/>
            <a:ext cx="1768490" cy="692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250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Анықтау, бағалау, басымдық беру, ден қою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7157641" y="1758851"/>
            <a:ext cx="2110780" cy="159127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0" name="Shape 18"/>
          <p:cNvSpPr/>
          <p:nvPr/>
        </p:nvSpPr>
        <p:spPr>
          <a:xfrm>
            <a:off x="7157641" y="1765201"/>
            <a:ext cx="2110780" cy="0"/>
          </a:xfrm>
          <a:prstGeom prst="line">
            <a:avLst/>
          </a:prstGeom>
          <a:noFill/>
          <a:ln w="12700">
            <a:solidFill>
              <a:srgbClr val="13252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262070" y="1758851"/>
            <a:ext cx="0" cy="1591270"/>
          </a:xfrm>
          <a:prstGeom prst="line">
            <a:avLst/>
          </a:prstGeom>
          <a:noFill/>
          <a:ln w="12700">
            <a:solidFill>
              <a:srgbClr val="13252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157641" y="3343771"/>
            <a:ext cx="2110780" cy="0"/>
          </a:xfrm>
          <a:prstGeom prst="line">
            <a:avLst/>
          </a:prstGeom>
          <a:noFill/>
          <a:ln w="12700">
            <a:solidFill>
              <a:srgbClr val="13252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348141" y="1962051"/>
            <a:ext cx="1768592" cy="467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40"/>
              </a:lnSpc>
              <a:buNone/>
            </a:pPr>
            <a:r>
              <a:rPr lang="en-US" sz="14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Талдау және қайта қарау</a:t>
            </a:r>
            <a:endParaRPr lang="en-US" sz="1450" dirty="0"/>
          </a:p>
        </p:txBody>
      </p:sp>
      <p:sp>
        <p:nvSpPr>
          <p:cNvPr id="24" name="Text 22"/>
          <p:cNvSpPr/>
          <p:nvPr/>
        </p:nvSpPr>
        <p:spPr>
          <a:xfrm>
            <a:off x="7348141" y="2480171"/>
            <a:ext cx="1768592" cy="692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250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Өзгерістер кезінде жүйенің жұмыс істейтінін тексеру</a:t>
            </a:r>
            <a:endParaRPr lang="en-US" sz="1250" dirty="0"/>
          </a:p>
        </p:txBody>
      </p:sp>
      <p:sp>
        <p:nvSpPr>
          <p:cNvPr id="25" name="Shape 23"/>
          <p:cNvSpPr/>
          <p:nvPr/>
        </p:nvSpPr>
        <p:spPr>
          <a:xfrm>
            <a:off x="9268420" y="1758851"/>
            <a:ext cx="2110780" cy="159127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6" name="Shape 24"/>
          <p:cNvSpPr/>
          <p:nvPr/>
        </p:nvSpPr>
        <p:spPr>
          <a:xfrm>
            <a:off x="9268420" y="1765201"/>
            <a:ext cx="2110780" cy="0"/>
          </a:xfrm>
          <a:prstGeom prst="line">
            <a:avLst/>
          </a:prstGeom>
          <a:noFill/>
          <a:ln w="12700">
            <a:solidFill>
              <a:srgbClr val="13252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1372850" y="1758851"/>
            <a:ext cx="0" cy="1591270"/>
          </a:xfrm>
          <a:prstGeom prst="line">
            <a:avLst/>
          </a:prstGeom>
          <a:noFill/>
          <a:ln w="12700">
            <a:solidFill>
              <a:srgbClr val="13252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9268420" y="3343771"/>
            <a:ext cx="2110780" cy="0"/>
          </a:xfrm>
          <a:prstGeom prst="line">
            <a:avLst/>
          </a:prstGeom>
          <a:noFill/>
          <a:ln w="12700">
            <a:solidFill>
              <a:srgbClr val="13252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9458920" y="1962051"/>
            <a:ext cx="1768592" cy="467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40"/>
              </a:lnSpc>
              <a:buNone/>
            </a:pPr>
            <a:r>
              <a:rPr lang="en-US" sz="14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Ақпарат және есептілік</a:t>
            </a:r>
            <a:endParaRPr lang="en-US" sz="1450" dirty="0"/>
          </a:p>
        </p:txBody>
      </p:sp>
      <p:sp>
        <p:nvSpPr>
          <p:cNvPr id="30" name="Text 28"/>
          <p:cNvSpPr/>
          <p:nvPr/>
        </p:nvSpPr>
        <p:spPr>
          <a:xfrm>
            <a:off x="9458920" y="2480171"/>
            <a:ext cx="1768592" cy="692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250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Деректер, коммуникация, ақпаратты ашу</a:t>
            </a:r>
            <a:endParaRPr lang="en-US" sz="1250" dirty="0"/>
          </a:p>
        </p:txBody>
      </p:sp>
      <p:sp>
        <p:nvSpPr>
          <p:cNvPr id="31" name="Text 29"/>
          <p:cNvSpPr/>
          <p:nvPr/>
        </p:nvSpPr>
        <p:spPr>
          <a:xfrm>
            <a:off x="812800" y="3629521"/>
            <a:ext cx="981075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Корпоративтік тізілімнің жанындағы жеке «ESG-тізілім» қосарланған есепке әкеледі. Дұрысы: сол шкалалар, сол иелер, кеңеске сол есеп, бірақ тәуекелдер мен көкжиектердің кеңейтілген тізбесімен.</a:t>
            </a:r>
            <a:endParaRPr lang="en-US" sz="1500" dirty="0"/>
          </a:p>
        </p:txBody>
      </p:sp>
      <p:sp>
        <p:nvSpPr>
          <p:cNvPr id="32" name="Text 30"/>
          <p:cNvSpPr/>
          <p:nvPr/>
        </p:nvSpPr>
        <p:spPr>
          <a:xfrm>
            <a:off x="812800" y="6238280"/>
            <a:ext cx="102031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6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Дереккөз: COSO және WBCSD, «Applying Enterprise Risk Management to Environmental, Social and Governance-related Risks» (2018)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10820400" y="6238280"/>
            <a:ext cx="558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6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1F4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E7D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2-контур. Тәуекелдер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800" y="1102320"/>
            <a:ext cx="10883392" cy="402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970"/>
              </a:lnSpc>
              <a:buNone/>
            </a:pPr>
            <a:r>
              <a:rPr lang="en-US" sz="270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ESG-тәуекелдер картасы</a:t>
            </a:r>
            <a:endParaRPr lang="en-US" sz="27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771551"/>
          <a:ext cx="10553700" cy="2458244"/>
        </p:xfrm>
        <a:graphic>
          <a:graphicData uri="http://schemas.openxmlformats.org/drawingml/2006/table">
            <a:tbl>
              <a:tblPr/>
              <a:tblGrid>
                <a:gridCol w="2110740"/>
                <a:gridCol w="4854702"/>
                <a:gridCol w="3588258"/>
              </a:tblGrid>
              <a:tr h="408880"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F1F4F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Блок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5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5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2E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F1F4F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Тәуекелдер мысалдары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B2B5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5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5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2E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F1F4F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Қаржылық тұрғыда қалай көрінеді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B2B5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5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5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2E0"/>
                    </a:solidFill>
                  </a:tcPr>
                </a:tc>
              </a:tr>
              <a:tr h="820241"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E: климат және экология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5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Физикалық тәуекелдер (аптап ыстық, су тасқыны); өтпелі тәуекелдер: шығарындыларға квоталар, көміртекті реттеу; Экология кодексі бойынша айыппұлдар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5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Активтерге залал, шығындардың өсуі, шығарындылар үшін төлем, қаржыландыруды шектеу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5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4561"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S: адамдар және қоғам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Жарақаттану, еңбек даулары, жеткізу тізбегіндегі құқық бұзушылықтар, жергілікті қауымдастықтармен қақтығыстар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Тоқтап қалу, сот талаптары, кадрлар тұрақсыздығы, жұмыс істеу лицензиясынан айырылу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4561"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G: басқару және әдеп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Сыбайлас жемқорлық, мүдделер қақтығысы, алаяқтық, санкциялар, кибершабуылдар, анық емес ESG-деректер (гринвошинг)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Айыппұлдар, қылмыстық жауаптылық, беделге нұқсан, инвесторлардың бас тартуы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812800" y="6024959"/>
            <a:ext cx="10203180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6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IFRS S2, COSO/WBCSD нұсқаулығы (2018) негізінде құрастырылды; Қазақстанда шығарындылар квоталарымен сауда жүйесі 2013 жылдан бері жұмыс істейді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10820400" y="6238280"/>
            <a:ext cx="558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6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1F4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E7D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2-контур. Тәуекелдер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800" y="1102320"/>
            <a:ext cx="10883392" cy="402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970"/>
              </a:lnSpc>
              <a:buNone/>
            </a:pPr>
            <a:r>
              <a:rPr lang="en-US" sz="270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ESG-тәуекелдерді басқару процесі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819150" y="1765201"/>
            <a:ext cx="2110680" cy="2491680"/>
          </a:xfrm>
          <a:prstGeom prst="rect">
            <a:avLst/>
          </a:prstGeom>
          <a:solidFill>
            <a:srgbClr val="FFFFFF"/>
          </a:solidFill>
          <a:ln w="12700">
            <a:solidFill>
              <a:srgbClr val="13252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16000" y="1962051"/>
            <a:ext cx="1768490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2E7D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016000" y="2429371"/>
            <a:ext cx="1768490" cy="246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40"/>
              </a:lnSpc>
              <a:buNone/>
            </a:pPr>
            <a:r>
              <a:rPr lang="en-US" sz="14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Сәйкестендіру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1016000" y="2726531"/>
            <a:ext cx="1768490" cy="1358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250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Маңыздылықты талдау, процесс иелерінен сауалнама, салалық тәуекел карталары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2936180" y="1758851"/>
            <a:ext cx="2110780" cy="250438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9" name="Shape 7"/>
          <p:cNvSpPr/>
          <p:nvPr/>
        </p:nvSpPr>
        <p:spPr>
          <a:xfrm>
            <a:off x="2936180" y="1765201"/>
            <a:ext cx="2110780" cy="0"/>
          </a:xfrm>
          <a:prstGeom prst="line">
            <a:avLst/>
          </a:prstGeom>
          <a:noFill/>
          <a:ln w="12700">
            <a:solidFill>
              <a:srgbClr val="13252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040610" y="1758851"/>
            <a:ext cx="0" cy="2504380"/>
          </a:xfrm>
          <a:prstGeom prst="line">
            <a:avLst/>
          </a:prstGeom>
          <a:noFill/>
          <a:ln w="12700">
            <a:solidFill>
              <a:srgbClr val="13252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936180" y="4256881"/>
            <a:ext cx="2110780" cy="0"/>
          </a:xfrm>
          <a:prstGeom prst="line">
            <a:avLst/>
          </a:prstGeom>
          <a:noFill/>
          <a:ln w="12700">
            <a:solidFill>
              <a:srgbClr val="13252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126680" y="1962051"/>
            <a:ext cx="1768592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2E7D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3126680" y="2429371"/>
            <a:ext cx="1768592" cy="246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40"/>
              </a:lnSpc>
              <a:buNone/>
            </a:pPr>
            <a:r>
              <a:rPr lang="en-US" sz="14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Бағалау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3126680" y="2726531"/>
            <a:ext cx="176859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250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Ықтималдық және ақшалай әсер; қысқа, орта, ұзақ көкжиектер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046960" y="1758851"/>
            <a:ext cx="2110680" cy="250438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6" name="Shape 14"/>
          <p:cNvSpPr/>
          <p:nvPr/>
        </p:nvSpPr>
        <p:spPr>
          <a:xfrm>
            <a:off x="5046960" y="1765201"/>
            <a:ext cx="2110680" cy="0"/>
          </a:xfrm>
          <a:prstGeom prst="line">
            <a:avLst/>
          </a:prstGeom>
          <a:noFill/>
          <a:ln w="12700">
            <a:solidFill>
              <a:srgbClr val="13252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151291" y="1758851"/>
            <a:ext cx="0" cy="2504380"/>
          </a:xfrm>
          <a:prstGeom prst="line">
            <a:avLst/>
          </a:prstGeom>
          <a:noFill/>
          <a:ln w="12700">
            <a:solidFill>
              <a:srgbClr val="13252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046960" y="4256881"/>
            <a:ext cx="2110680" cy="0"/>
          </a:xfrm>
          <a:prstGeom prst="line">
            <a:avLst/>
          </a:prstGeom>
          <a:noFill/>
          <a:ln w="12700">
            <a:solidFill>
              <a:srgbClr val="13252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237460" y="1962051"/>
            <a:ext cx="1768490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2E7D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5237460" y="2429371"/>
            <a:ext cx="1768490" cy="246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40"/>
              </a:lnSpc>
              <a:buNone/>
            </a:pPr>
            <a:r>
              <a:rPr lang="en-US" sz="14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Сценарийлер</a:t>
            </a:r>
            <a:endParaRPr lang="en-US" sz="1450" dirty="0"/>
          </a:p>
        </p:txBody>
      </p:sp>
      <p:sp>
        <p:nvSpPr>
          <p:cNvPr id="21" name="Text 19"/>
          <p:cNvSpPr/>
          <p:nvPr/>
        </p:nvSpPr>
        <p:spPr>
          <a:xfrm>
            <a:off x="5237460" y="2726531"/>
            <a:ext cx="1768490" cy="692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250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IFRS S2 бойынша климаттық сценарийлік талдау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7157641" y="1758851"/>
            <a:ext cx="2110780" cy="250438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3" name="Shape 21"/>
          <p:cNvSpPr/>
          <p:nvPr/>
        </p:nvSpPr>
        <p:spPr>
          <a:xfrm>
            <a:off x="7157641" y="1765201"/>
            <a:ext cx="2110780" cy="0"/>
          </a:xfrm>
          <a:prstGeom prst="line">
            <a:avLst/>
          </a:prstGeom>
          <a:noFill/>
          <a:ln w="12700">
            <a:solidFill>
              <a:srgbClr val="13252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9262070" y="1758851"/>
            <a:ext cx="0" cy="2504380"/>
          </a:xfrm>
          <a:prstGeom prst="line">
            <a:avLst/>
          </a:prstGeom>
          <a:noFill/>
          <a:ln w="12700">
            <a:solidFill>
              <a:srgbClr val="13252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7157641" y="4256881"/>
            <a:ext cx="2110780" cy="0"/>
          </a:xfrm>
          <a:prstGeom prst="line">
            <a:avLst/>
          </a:prstGeom>
          <a:noFill/>
          <a:ln w="12700">
            <a:solidFill>
              <a:srgbClr val="13252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7348141" y="1962051"/>
            <a:ext cx="1768592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2E7D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27" name="Text 25"/>
          <p:cNvSpPr/>
          <p:nvPr/>
        </p:nvSpPr>
        <p:spPr>
          <a:xfrm>
            <a:off x="7348141" y="2429371"/>
            <a:ext cx="1768592" cy="246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40"/>
              </a:lnSpc>
              <a:buNone/>
            </a:pPr>
            <a:r>
              <a:rPr lang="en-US" sz="14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 қою</a:t>
            </a:r>
            <a:endParaRPr lang="en-US" sz="1450" dirty="0"/>
          </a:p>
        </p:txBody>
      </p:sp>
      <p:sp>
        <p:nvSpPr>
          <p:cNvPr id="28" name="Text 26"/>
          <p:cNvSpPr/>
          <p:nvPr/>
        </p:nvSpPr>
        <p:spPr>
          <a:xfrm>
            <a:off x="7348141" y="2726531"/>
            <a:ext cx="1768592" cy="692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250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Төмендету, беру, қабылдау; іс-шаралар жоспары</a:t>
            </a:r>
            <a:endParaRPr lang="en-US" sz="1250" dirty="0"/>
          </a:p>
        </p:txBody>
      </p:sp>
      <p:sp>
        <p:nvSpPr>
          <p:cNvPr id="29" name="Shape 27"/>
          <p:cNvSpPr/>
          <p:nvPr/>
        </p:nvSpPr>
        <p:spPr>
          <a:xfrm>
            <a:off x="9268420" y="1758851"/>
            <a:ext cx="2110780" cy="250438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0" name="Shape 28"/>
          <p:cNvSpPr/>
          <p:nvPr/>
        </p:nvSpPr>
        <p:spPr>
          <a:xfrm>
            <a:off x="9268420" y="1765201"/>
            <a:ext cx="2110780" cy="0"/>
          </a:xfrm>
          <a:prstGeom prst="line">
            <a:avLst/>
          </a:prstGeom>
          <a:noFill/>
          <a:ln w="12700">
            <a:solidFill>
              <a:srgbClr val="132520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11372850" y="1758851"/>
            <a:ext cx="0" cy="2504380"/>
          </a:xfrm>
          <a:prstGeom prst="line">
            <a:avLst/>
          </a:prstGeom>
          <a:noFill/>
          <a:ln w="12700">
            <a:solidFill>
              <a:srgbClr val="13252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9268420" y="4256881"/>
            <a:ext cx="2110780" cy="0"/>
          </a:xfrm>
          <a:prstGeom prst="line">
            <a:avLst/>
          </a:prstGeom>
          <a:noFill/>
          <a:ln w="12700">
            <a:solidFill>
              <a:srgbClr val="132520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9458920" y="1962051"/>
            <a:ext cx="1768592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2E7D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9458920" y="2429371"/>
            <a:ext cx="1768592" cy="246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40"/>
              </a:lnSpc>
              <a:buNone/>
            </a:pPr>
            <a:r>
              <a:rPr lang="en-US" sz="14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</a:t>
            </a:r>
            <a:endParaRPr lang="en-US" sz="1450" dirty="0"/>
          </a:p>
        </p:txBody>
      </p:sp>
      <p:sp>
        <p:nvSpPr>
          <p:cNvPr id="35" name="Text 33"/>
          <p:cNvSpPr/>
          <p:nvPr/>
        </p:nvSpPr>
        <p:spPr>
          <a:xfrm>
            <a:off x="9458920" y="2726531"/>
            <a:ext cx="1768592" cy="692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250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Тәуекелдің негізгі индикаторлары, шектер, эскалация</a:t>
            </a:r>
            <a:endParaRPr lang="en-US" sz="1250" dirty="0"/>
          </a:p>
        </p:txBody>
      </p:sp>
      <p:sp>
        <p:nvSpPr>
          <p:cNvPr id="36" name="Text 34"/>
          <p:cNvSpPr/>
          <p:nvPr/>
        </p:nvSpPr>
        <p:spPr>
          <a:xfrm>
            <a:off x="812800" y="4542631"/>
            <a:ext cx="981075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нәтижесі: директорлар кеңесі қарайтын, иелері, ақшалай бағасы және ерте ескерту индикаторлары бар ESG-тәуекелдер тізілімі.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812800" y="6238280"/>
            <a:ext cx="102031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6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Дереккөздер: IFRS S1, IFRS S2; COSO/WBCSD (2018)</a:t>
            </a:r>
            <a:endParaRPr lang="en-US" sz="1200" dirty="0"/>
          </a:p>
        </p:txBody>
      </p:sp>
      <p:sp>
        <p:nvSpPr>
          <p:cNvPr id="38" name="Text 36"/>
          <p:cNvSpPr/>
          <p:nvPr/>
        </p:nvSpPr>
        <p:spPr>
          <a:xfrm>
            <a:off x="10820400" y="6238280"/>
            <a:ext cx="558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6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1F4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E7D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3-контур. Комплаенс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800" y="1102320"/>
            <a:ext cx="10883392" cy="402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970"/>
              </a:lnSpc>
              <a:buNone/>
            </a:pPr>
            <a:r>
              <a:rPr lang="en-US" sz="270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Сыбайлас жемқорлыққа қарсы іс-қимылдан ESG-комплаенске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815975" y="1762026"/>
            <a:ext cx="4921250" cy="1443732"/>
          </a:xfrm>
          <a:prstGeom prst="roundRect">
            <a:avLst>
              <a:gd name="adj" fmla="val 5938"/>
            </a:avLst>
          </a:prstGeom>
          <a:solidFill>
            <a:srgbClr val="FFFFFF"/>
          </a:solidFill>
          <a:ln w="6350">
            <a:solidFill>
              <a:srgbClr val="D2DBD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35050" y="1981101"/>
            <a:ext cx="4617593" cy="261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60"/>
              </a:lnSpc>
              <a:buNone/>
            </a:pPr>
            <a:r>
              <a:rPr lang="en-US" sz="15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Бұрын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1035050" y="2293441"/>
            <a:ext cx="4617593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344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Комплаенс = сыбайлас жемқорлыққа және мүдделер қақтығысына қарсы іс-қимыл. Міндеттеме — «Сыбайлас жемқорлыққа қарсы іс-қимыл туралы» Заң.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892800" y="2199382"/>
            <a:ext cx="457200" cy="59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480"/>
              </a:lnSpc>
              <a:buNone/>
            </a:pPr>
            <a:r>
              <a:rPr lang="en-US" sz="3200" dirty="0">
                <a:solidFill>
                  <a:srgbClr val="2E7D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3200" dirty="0"/>
          </a:p>
        </p:txBody>
      </p:sp>
      <p:sp>
        <p:nvSpPr>
          <p:cNvPr id="8" name="Shape 6"/>
          <p:cNvSpPr/>
          <p:nvPr/>
        </p:nvSpPr>
        <p:spPr>
          <a:xfrm>
            <a:off x="6454775" y="1762026"/>
            <a:ext cx="4921250" cy="1443732"/>
          </a:xfrm>
          <a:prstGeom prst="roundRect">
            <a:avLst>
              <a:gd name="adj" fmla="val 5938"/>
            </a:avLst>
          </a:prstGeom>
          <a:solidFill>
            <a:srgbClr val="FFFFFF"/>
          </a:solidFill>
          <a:ln w="6350">
            <a:solidFill>
              <a:srgbClr val="D2DBD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673850" y="1981101"/>
            <a:ext cx="4617593" cy="261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60"/>
              </a:lnSpc>
              <a:buNone/>
            </a:pPr>
            <a:r>
              <a:rPr lang="en-US" sz="15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Енді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6673850" y="2293441"/>
            <a:ext cx="4617593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344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Комплаенс = барлық ESG-міндеттемелерді сақтау: экологиялық, еңбек, сыбайлас жемқорлыққа қарсы, санкциялық және ақпаратты ашу міндеттемелері.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815975" y="3491508"/>
            <a:ext cx="3414117" cy="1674813"/>
          </a:xfrm>
          <a:prstGeom prst="roundRect">
            <a:avLst>
              <a:gd name="adj" fmla="val 5118"/>
            </a:avLst>
          </a:prstGeom>
          <a:solidFill>
            <a:srgbClr val="FFFFFF"/>
          </a:solidFill>
          <a:ln w="6350">
            <a:solidFill>
              <a:srgbClr val="D2DBD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35050" y="3710583"/>
            <a:ext cx="3065246" cy="261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60"/>
              </a:lnSpc>
              <a:buNone/>
            </a:pPr>
            <a:r>
              <a:rPr lang="en-US" sz="15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Міндеттемелер тізілімі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1035050" y="4022923"/>
            <a:ext cx="3065246" cy="9497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344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Заңдар, стандарттар талаптарының және компанияның өз ESG-мәлімдемелерінің иелері көрсетілген бірыңғай тізбесі.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388842" y="3491508"/>
            <a:ext cx="3414216" cy="1674813"/>
          </a:xfrm>
          <a:prstGeom prst="roundRect">
            <a:avLst>
              <a:gd name="adj" fmla="val 5118"/>
            </a:avLst>
          </a:prstGeom>
          <a:solidFill>
            <a:srgbClr val="FFFFFF"/>
          </a:solidFill>
          <a:ln w="6350">
            <a:solidFill>
              <a:srgbClr val="D2DBD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607917" y="3710583"/>
            <a:ext cx="3065348" cy="261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60"/>
              </a:lnSpc>
              <a:buNone/>
            </a:pPr>
            <a:r>
              <a:rPr lang="en-US" sz="15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ISO 37301 және ISO 37001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4607917" y="4022923"/>
            <a:ext cx="3065348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344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Сәйкестікті басқару және парақорлыққа қарсы іс-қимыл жүйелері — негіз ретінде.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7961809" y="3491508"/>
            <a:ext cx="3414216" cy="1674813"/>
          </a:xfrm>
          <a:prstGeom prst="roundRect">
            <a:avLst>
              <a:gd name="adj" fmla="val 5118"/>
            </a:avLst>
          </a:prstGeom>
          <a:solidFill>
            <a:srgbClr val="FFFFFF"/>
          </a:solidFill>
          <a:ln w="6350">
            <a:solidFill>
              <a:srgbClr val="D2DBD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180884" y="3710583"/>
            <a:ext cx="3065348" cy="261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60"/>
              </a:lnSpc>
              <a:buNone/>
            </a:pPr>
            <a:r>
              <a:rPr lang="en-US" sz="15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Тәуелсіздік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8180884" y="4022923"/>
            <a:ext cx="3065348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344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Квазимемлекеттік секторда қызмет заң бойынша директорлар кеңесіне есеп береді (16-бап).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812800" y="6238280"/>
            <a:ext cx="102031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6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Дереккөздер: ISO 37301:2021; ISO 37001; ҚР «Сыбайлас жемқорлыққа қарсы іс-қимыл туралы» Заңы, 16-бап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10820400" y="6238280"/>
            <a:ext cx="558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6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1F4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E7D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3-контур. Комплаенс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800" y="1102320"/>
            <a:ext cx="10883392" cy="402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970"/>
              </a:lnSpc>
              <a:buNone/>
            </a:pPr>
            <a:r>
              <a:rPr lang="en-US" sz="270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ESG-комплаенс құралдары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815975" y="1762026"/>
            <a:ext cx="3414117" cy="1443732"/>
          </a:xfrm>
          <a:prstGeom prst="roundRect">
            <a:avLst>
              <a:gd name="adj" fmla="val 5938"/>
            </a:avLst>
          </a:prstGeom>
          <a:solidFill>
            <a:srgbClr val="FFFFFF"/>
          </a:solidFill>
          <a:ln w="6350">
            <a:solidFill>
              <a:srgbClr val="D2DBD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35050" y="1981101"/>
            <a:ext cx="3065246" cy="261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60"/>
              </a:lnSpc>
              <a:buNone/>
            </a:pPr>
            <a:r>
              <a:rPr lang="en-US" sz="15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Контрагенттерді тексеру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1035050" y="2293441"/>
            <a:ext cx="3065246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344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Антикоррупциялық өлшемшарттарға еңбекті қорғау, экология, еңбек құқықтары, санкциялар қосылады.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388842" y="1762026"/>
            <a:ext cx="3414216" cy="1443732"/>
          </a:xfrm>
          <a:prstGeom prst="roundRect">
            <a:avLst>
              <a:gd name="adj" fmla="val 5938"/>
            </a:avLst>
          </a:prstGeom>
          <a:solidFill>
            <a:srgbClr val="FFFFFF"/>
          </a:solidFill>
          <a:ln w="6350">
            <a:solidFill>
              <a:srgbClr val="D2DBD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607917" y="1981101"/>
            <a:ext cx="3065348" cy="261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60"/>
              </a:lnSpc>
              <a:buNone/>
            </a:pPr>
            <a:r>
              <a:rPr lang="en-US" sz="15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Мінез-құлық кодексі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4607917" y="2293441"/>
            <a:ext cx="3065348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344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Әдеп, кемсітпеушілік, адам құқықтары, қоршаған ортаға көзқарас.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7961809" y="1762026"/>
            <a:ext cx="3414216" cy="1443732"/>
          </a:xfrm>
          <a:prstGeom prst="roundRect">
            <a:avLst>
              <a:gd name="adj" fmla="val 5938"/>
            </a:avLst>
          </a:prstGeom>
          <a:solidFill>
            <a:srgbClr val="FFFFFF"/>
          </a:solidFill>
          <a:ln w="6350">
            <a:solidFill>
              <a:srgbClr val="D2DBD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180884" y="1981101"/>
            <a:ext cx="3065348" cy="261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60"/>
              </a:lnSpc>
              <a:buNone/>
            </a:pPr>
            <a:r>
              <a:rPr lang="en-US" sz="15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Жедел желі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8180884" y="2293441"/>
            <a:ext cx="3065348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344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Бірыңғай арна: сыбайлас жемқорлық, әдеп, кемсітушілік, еңбекті қорғау; хабарлаушыларды қорғау.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815975" y="3364508"/>
            <a:ext cx="3414117" cy="1443732"/>
          </a:xfrm>
          <a:prstGeom prst="roundRect">
            <a:avLst>
              <a:gd name="adj" fmla="val 5938"/>
            </a:avLst>
          </a:prstGeom>
          <a:solidFill>
            <a:srgbClr val="FFFFFF"/>
          </a:solidFill>
          <a:ln w="6350">
            <a:solidFill>
              <a:srgbClr val="D2DBD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035050" y="3583583"/>
            <a:ext cx="3065246" cy="261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60"/>
              </a:lnSpc>
              <a:buNone/>
            </a:pPr>
            <a:r>
              <a:rPr lang="en-US" sz="15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Оқыту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1035050" y="3895923"/>
            <a:ext cx="3065246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344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Барлығына кіріспе курс, кеңес, басшылар мен сатып алу мамандарына жеке бағдарламалар.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388842" y="3364508"/>
            <a:ext cx="3414216" cy="1443732"/>
          </a:xfrm>
          <a:prstGeom prst="roundRect">
            <a:avLst>
              <a:gd name="adj" fmla="val 5938"/>
            </a:avLst>
          </a:prstGeom>
          <a:solidFill>
            <a:srgbClr val="FFFFFF"/>
          </a:solidFill>
          <a:ln w="6350">
            <a:solidFill>
              <a:srgbClr val="D2DBD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607917" y="3583583"/>
            <a:ext cx="3065348" cy="261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60"/>
              </a:lnSpc>
              <a:buNone/>
            </a:pPr>
            <a:r>
              <a:rPr lang="en-US" sz="15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ESG-деректерді бақылау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4607917" y="3895923"/>
            <a:ext cx="3065348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344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Ашылатын көрсеткіштер мен жария мәлімдемелердің дұрыстығын тексеру.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7961809" y="3364508"/>
            <a:ext cx="3414216" cy="1443732"/>
          </a:xfrm>
          <a:prstGeom prst="roundRect">
            <a:avLst>
              <a:gd name="adj" fmla="val 5938"/>
            </a:avLst>
          </a:prstGeom>
          <a:solidFill>
            <a:srgbClr val="FFFFFF"/>
          </a:solidFill>
          <a:ln w="6350">
            <a:solidFill>
              <a:srgbClr val="D2DBD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180884" y="3583583"/>
            <a:ext cx="3065348" cy="261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60"/>
              </a:lnSpc>
              <a:buNone/>
            </a:pPr>
            <a:r>
              <a:rPr lang="en-US" sz="15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Тергеулер</a:t>
            </a:r>
            <a:endParaRPr lang="en-US" sz="1550" dirty="0"/>
          </a:p>
        </p:txBody>
      </p:sp>
      <p:sp>
        <p:nvSpPr>
          <p:cNvPr id="21" name="Text 19"/>
          <p:cNvSpPr/>
          <p:nvPr/>
        </p:nvSpPr>
        <p:spPr>
          <a:xfrm>
            <a:off x="8180884" y="3895923"/>
            <a:ext cx="3065348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344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Барлық ESG-бұзушылықтар бойынша директорлар кеңесіне есеп беретін бірыңғай тәртіп.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812800" y="6238280"/>
            <a:ext cx="102031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6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Қазақстанның квазимемлекеттік секторы тәжірибесі мен ISO 37301, GRI стандарттары негізінде құрастырылды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10820400" y="6238280"/>
            <a:ext cx="558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6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1F4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E7D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800" y="1102320"/>
            <a:ext cx="10883392" cy="402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970"/>
              </a:lnSpc>
              <a:buNone/>
            </a:pPr>
            <a:r>
              <a:rPr lang="en-US" sz="270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Деректер мен метрикалар: контурларды не байланыстырады</a:t>
            </a:r>
            <a:endParaRPr lang="en-US" sz="27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771551"/>
          <a:ext cx="10553700" cy="3067844"/>
        </p:xfrm>
        <a:graphic>
          <a:graphicData uri="http://schemas.openxmlformats.org/drawingml/2006/table">
            <a:tbl>
              <a:tblPr/>
              <a:tblGrid>
                <a:gridCol w="4583930"/>
                <a:gridCol w="2665076"/>
                <a:gridCol w="3304694"/>
              </a:tblGrid>
              <a:tr h="408880"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F1F4F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Көрсеткіш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5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5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2E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F1F4F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Стандарт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B2B5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5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5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2E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F1F4F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Деректер иесі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B2B5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5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5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2E0"/>
                    </a:solidFill>
                  </a:tcPr>
                </a:tc>
              </a:tr>
              <a:tr h="408880"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Парниктік газдар шығарындылары, Scope 1 және 2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5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IFRS S2; GRI 305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5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Экология, энергетика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5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8880"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Жарақаттану және оқиғалар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GRI 403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Еңбекті қорғау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4561"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Сыбайлас жемқорлық тәуекелдерін бағалау, оқыту, расталған жағдайлар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GRI 205-1, 205-2, 205-3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Комплаенс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8880"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Жедел желіге түскен өтініштер және олардың нәтижелері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GRI 2-26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Комплаенс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8880"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Маңызды ESG-тәуекелдер және олардың қаржылық әсері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IFRS S1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Тәуекелдерді басқару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8880"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ESG-өлшемшарттар бойынша тексерілген контрагенттер үлесі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Ішкі ҚТК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Сатып алу, комплаенс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812800" y="5118795"/>
            <a:ext cx="10883392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Әр көрсеткішке әдістеме, иесі, ішкі бақылау және уақыт өте келе сыртқы растау қажет.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812800" y="6238280"/>
            <a:ext cx="102031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6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Дереккөздер: IFRS S1, IFRS S2; GRI 2, 205, 305, 403 стандарттары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10820400" y="6238280"/>
            <a:ext cx="558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6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1F4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E7D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800" y="1102320"/>
            <a:ext cx="10883392" cy="402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970"/>
              </a:lnSpc>
              <a:buNone/>
            </a:pPr>
            <a:r>
              <a:rPr lang="en-US" sz="270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Енгізудің жол картасы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819150" y="1765201"/>
            <a:ext cx="2638425" cy="2036762"/>
          </a:xfrm>
          <a:prstGeom prst="rect">
            <a:avLst/>
          </a:prstGeom>
          <a:solidFill>
            <a:srgbClr val="FFFFFF"/>
          </a:solidFill>
          <a:ln w="12700">
            <a:solidFill>
              <a:srgbClr val="13252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41400" y="1987451"/>
            <a:ext cx="2259743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2E7D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0–3 ай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041400" y="2307431"/>
            <a:ext cx="2259743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1041400" y="2655391"/>
            <a:ext cx="2259743" cy="9497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IFRS S1/S2-мен алшақтықтарды талдау, маңыздылықты талдау, деректерді түгендеу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463925" y="1758851"/>
            <a:ext cx="2638425" cy="2049463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9" name="Shape 7"/>
          <p:cNvSpPr/>
          <p:nvPr/>
        </p:nvSpPr>
        <p:spPr>
          <a:xfrm>
            <a:off x="3463925" y="1765201"/>
            <a:ext cx="2638425" cy="0"/>
          </a:xfrm>
          <a:prstGeom prst="line">
            <a:avLst/>
          </a:prstGeom>
          <a:noFill/>
          <a:ln w="12700">
            <a:solidFill>
              <a:srgbClr val="13252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096000" y="1758851"/>
            <a:ext cx="0" cy="2049463"/>
          </a:xfrm>
          <a:prstGeom prst="line">
            <a:avLst/>
          </a:prstGeom>
          <a:noFill/>
          <a:ln w="12700">
            <a:solidFill>
              <a:srgbClr val="13252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463925" y="3801963"/>
            <a:ext cx="2638425" cy="0"/>
          </a:xfrm>
          <a:prstGeom prst="line">
            <a:avLst/>
          </a:prstGeom>
          <a:noFill/>
          <a:ln w="12700">
            <a:solidFill>
              <a:srgbClr val="13252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679825" y="1987451"/>
            <a:ext cx="2259743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2E7D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3–6 ай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3679825" y="2307431"/>
            <a:ext cx="2259743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3679825" y="2655391"/>
            <a:ext cx="2259743" cy="9497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ESG-саясат, кеңес пен комитеттің рөлдері, ESG-тәуекелдер әдістемесі, міндеттемелер тізілімі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102350" y="1758851"/>
            <a:ext cx="2638425" cy="2049463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02350" y="1765201"/>
            <a:ext cx="2638425" cy="0"/>
          </a:xfrm>
          <a:prstGeom prst="line">
            <a:avLst/>
          </a:prstGeom>
          <a:noFill/>
          <a:ln w="12700">
            <a:solidFill>
              <a:srgbClr val="13252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734425" y="1758851"/>
            <a:ext cx="0" cy="2049463"/>
          </a:xfrm>
          <a:prstGeom prst="line">
            <a:avLst/>
          </a:prstGeom>
          <a:noFill/>
          <a:ln w="12700">
            <a:solidFill>
              <a:srgbClr val="13252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102350" y="3801963"/>
            <a:ext cx="2638425" cy="0"/>
          </a:xfrm>
          <a:prstGeom prst="line">
            <a:avLst/>
          </a:prstGeom>
          <a:noFill/>
          <a:ln w="12700">
            <a:solidFill>
              <a:srgbClr val="13252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318250" y="1987451"/>
            <a:ext cx="2259743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2E7D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6–12 ай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18250" y="2307431"/>
            <a:ext cx="2259743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6318250" y="2655391"/>
            <a:ext cx="2259743" cy="9497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ERM-дегі ESG-тәуекелдер, ҚТК, контрагенттерді кеңейтілген тексеру, бірыңғай жедел желі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8740775" y="1758851"/>
            <a:ext cx="2638425" cy="2049463"/>
          </a:xfrm>
          <a:prstGeom prst="rect">
            <a:avLst/>
          </a:prstGeom>
          <a:solidFill>
            <a:srgbClr val="E3B23C"/>
          </a:solidFill>
          <a:ln/>
        </p:spPr>
      </p:sp>
      <p:sp>
        <p:nvSpPr>
          <p:cNvPr id="23" name="Shape 21"/>
          <p:cNvSpPr/>
          <p:nvPr/>
        </p:nvSpPr>
        <p:spPr>
          <a:xfrm>
            <a:off x="8740775" y="1765201"/>
            <a:ext cx="2638425" cy="0"/>
          </a:xfrm>
          <a:prstGeom prst="line">
            <a:avLst/>
          </a:prstGeom>
          <a:noFill/>
          <a:ln w="12700">
            <a:solidFill>
              <a:srgbClr val="13252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1372850" y="1758851"/>
            <a:ext cx="0" cy="2049463"/>
          </a:xfrm>
          <a:prstGeom prst="line">
            <a:avLst/>
          </a:prstGeom>
          <a:noFill/>
          <a:ln w="12700">
            <a:solidFill>
              <a:srgbClr val="13252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740775" y="3801963"/>
            <a:ext cx="2638425" cy="0"/>
          </a:xfrm>
          <a:prstGeom prst="line">
            <a:avLst/>
          </a:prstGeom>
          <a:noFill/>
          <a:ln w="12700">
            <a:solidFill>
              <a:srgbClr val="13252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956675" y="1987451"/>
            <a:ext cx="2259743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12–24 ай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8956675" y="2307431"/>
            <a:ext cx="2259743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Есептілік</a:t>
            </a:r>
            <a:endParaRPr lang="en-US" sz="1700" dirty="0"/>
          </a:p>
        </p:txBody>
      </p:sp>
      <p:sp>
        <p:nvSpPr>
          <p:cNvPr id="28" name="Text 26"/>
          <p:cNvSpPr/>
          <p:nvPr/>
        </p:nvSpPr>
        <p:spPr>
          <a:xfrm>
            <a:off x="8956675" y="2655391"/>
            <a:ext cx="2259743" cy="9497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IFRS S2, содан кейін S1 бойынша ақпарат ашу; деректерді ішкі бақылау, сыртқы растау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812800" y="4087713"/>
            <a:ext cx="9810750" cy="5230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344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Мерзімдер шамамен берілген және компанияның ауқымына әрі оның ұлттық жол картасының міндетті аясына енуіне байланысты.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812800" y="6238280"/>
            <a:ext cx="102031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6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Ұсынылатын жоспар; мерзімдерді IFRS S1 және S2 бойынша Ұлттық жол картасымен салыстырыңыз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10820400" y="6238280"/>
            <a:ext cx="558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6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1F4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02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970"/>
              </a:lnSpc>
              <a:buNone/>
            </a:pPr>
            <a:r>
              <a:rPr lang="en-US" sz="270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Енгізудің типтік қателері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815975" y="1472505"/>
            <a:ext cx="3414117" cy="1212652"/>
          </a:xfrm>
          <a:prstGeom prst="roundRect">
            <a:avLst>
              <a:gd name="adj" fmla="val 7069"/>
            </a:avLst>
          </a:prstGeom>
          <a:solidFill>
            <a:srgbClr val="FFFFFF"/>
          </a:solidFill>
          <a:ln w="6350">
            <a:solidFill>
              <a:srgbClr val="D2DBD6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35050" y="1691580"/>
            <a:ext cx="3065246" cy="261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60"/>
              </a:lnSpc>
              <a:buNone/>
            </a:pPr>
            <a:r>
              <a:rPr lang="en-US" sz="15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ESG жеке жоба ретінде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1035050" y="2003921"/>
            <a:ext cx="3065246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344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Жеке бөлім есеп жазады, ал процестер өзгермейді.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388842" y="1472505"/>
            <a:ext cx="3414216" cy="1212652"/>
          </a:xfrm>
          <a:prstGeom prst="roundRect">
            <a:avLst>
              <a:gd name="adj" fmla="val 7069"/>
            </a:avLst>
          </a:prstGeom>
          <a:solidFill>
            <a:srgbClr val="FFFFFF"/>
          </a:solidFill>
          <a:ln w="6350">
            <a:solidFill>
              <a:srgbClr val="D2DBD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607917" y="1691580"/>
            <a:ext cx="3065348" cy="261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60"/>
              </a:lnSpc>
              <a:buNone/>
            </a:pPr>
            <a:r>
              <a:rPr lang="en-US" sz="15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 тәуекелдер тізілімі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4607917" y="2003921"/>
            <a:ext cx="3065348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344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ESG-тәуекелдер ERM-нен тыс өмір сүреді және шешімдерге жетпейді.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7961809" y="1472505"/>
            <a:ext cx="3414216" cy="1212652"/>
          </a:xfrm>
          <a:prstGeom prst="roundRect">
            <a:avLst>
              <a:gd name="adj" fmla="val 7069"/>
            </a:avLst>
          </a:prstGeom>
          <a:solidFill>
            <a:srgbClr val="FFFFFF"/>
          </a:solidFill>
          <a:ln w="6350">
            <a:solidFill>
              <a:srgbClr val="D2DBD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180884" y="1691580"/>
            <a:ext cx="3065348" cy="261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60"/>
              </a:lnSpc>
              <a:buNone/>
            </a:pPr>
            <a:r>
              <a:rPr lang="en-US" sz="15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Есеп деректерден бұрын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8180884" y="2003921"/>
            <a:ext cx="3065348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344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Көрсеткіштер әдістемесіз, иесіз және бақылаусыз жарияланады.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15975" y="2843907"/>
            <a:ext cx="3414117" cy="1448792"/>
          </a:xfrm>
          <a:prstGeom prst="roundRect">
            <a:avLst>
              <a:gd name="adj" fmla="val 5917"/>
            </a:avLst>
          </a:prstGeom>
          <a:solidFill>
            <a:srgbClr val="FFFFFF"/>
          </a:solidFill>
          <a:ln w="6350">
            <a:solidFill>
              <a:srgbClr val="D2DBD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35050" y="3062982"/>
            <a:ext cx="3065246" cy="261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60"/>
              </a:lnSpc>
              <a:buNone/>
            </a:pPr>
            <a:r>
              <a:rPr lang="en-US" sz="15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«Көзбояушылық» үшін кеңес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1035050" y="3375323"/>
            <a:ext cx="3065246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344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ESG күн тәртібінде, бірақ шешімсіз, мақсатсыз және жауапкершіліксіз.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388842" y="2843907"/>
            <a:ext cx="3414216" cy="1448792"/>
          </a:xfrm>
          <a:prstGeom prst="roundRect">
            <a:avLst>
              <a:gd name="adj" fmla="val 5917"/>
            </a:avLst>
          </a:prstGeom>
          <a:solidFill>
            <a:srgbClr val="FFFFFF"/>
          </a:solidFill>
          <a:ln w="6350">
            <a:solidFill>
              <a:srgbClr val="D2DBD6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607917" y="3062982"/>
            <a:ext cx="3065348" cy="4976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60"/>
              </a:lnSpc>
              <a:buNone/>
            </a:pPr>
            <a:r>
              <a:rPr lang="en-US" sz="15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Комплаенс тек сыбайлас жемқорлық туралы</a:t>
            </a:r>
            <a:endParaRPr lang="en-US" sz="1550" dirty="0"/>
          </a:p>
        </p:txBody>
      </p:sp>
      <p:sp>
        <p:nvSpPr>
          <p:cNvPr id="17" name="Text 15"/>
          <p:cNvSpPr/>
          <p:nvPr/>
        </p:nvSpPr>
        <p:spPr>
          <a:xfrm>
            <a:off x="4607917" y="3611463"/>
            <a:ext cx="3065348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344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Экологиялық және еңбек міндеттемелері бақылаусыз қалады.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7961809" y="2843907"/>
            <a:ext cx="3414216" cy="1448792"/>
          </a:xfrm>
          <a:prstGeom prst="roundRect">
            <a:avLst>
              <a:gd name="adj" fmla="val 5917"/>
            </a:avLst>
          </a:prstGeom>
          <a:solidFill>
            <a:srgbClr val="FFFFFF"/>
          </a:solidFill>
          <a:ln w="6350">
            <a:solidFill>
              <a:srgbClr val="D2DBD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180884" y="3062982"/>
            <a:ext cx="3065348" cy="261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60"/>
              </a:lnSpc>
              <a:buNone/>
            </a:pPr>
            <a:r>
              <a:rPr lang="en-US" sz="15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Дәлелсіз мәлімдемелер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8180884" y="3375323"/>
            <a:ext cx="3065348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344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Растайтын деректері жоқ жария мақсаттар гринвошинг тәуекелін тудырады.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812800" y="6238280"/>
            <a:ext cx="102031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6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ESG енгізу тәжірибелерін талдау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10820400" y="6238280"/>
            <a:ext cx="558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6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30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02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970"/>
              </a:lnSpc>
              <a:buNone/>
            </a:pPr>
            <a:r>
              <a:rPr lang="en-US" sz="2700" b="1" dirty="0">
                <a:solidFill>
                  <a:srgbClr val="F1F4F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Қорытынды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812800" y="1545530"/>
            <a:ext cx="10203180" cy="711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000" b="1" dirty="0">
                <a:solidFill>
                  <a:srgbClr val="E3B2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</a:t>
            </a:r>
            <a:r>
              <a:rPr lang="en-US" sz="2000" dirty="0">
                <a:solidFill>
                  <a:srgbClr val="F1F4F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ESG жеке жоба ретінде емес, бар үш контур арқылы енгізіледі: басқару, тәуекелдер және комплаенс.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812800" y="2485330"/>
            <a:ext cx="10203180" cy="711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000" b="1" dirty="0">
                <a:solidFill>
                  <a:srgbClr val="E3B2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</a:t>
            </a:r>
            <a:r>
              <a:rPr lang="en-US" sz="2000" dirty="0">
                <a:solidFill>
                  <a:srgbClr val="F1F4F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Қазақстанның IFRS S1 және S2-ге көшуі бұл интеграцияны міндетті етеді: сандарды емес, жүйені ашуға тура келеді.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812800" y="3425130"/>
            <a:ext cx="10203180" cy="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000" b="1" dirty="0">
                <a:solidFill>
                  <a:srgbClr val="E3B2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</a:t>
            </a:r>
            <a:r>
              <a:rPr lang="en-US" sz="2000" dirty="0">
                <a:solidFill>
                  <a:srgbClr val="F1F4F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Есептен емес, алшақтықтарды диагностикалаудан және деректер иелерін анықтаудан бастау керек.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1F4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02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970"/>
              </a:lnSpc>
              <a:buNone/>
            </a:pPr>
            <a:r>
              <a:rPr lang="en-US" sz="270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Дереккөздер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838708" y="1469330"/>
            <a:ext cx="10851388" cy="2585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77292" indent="-177292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ҚР Қаржы министрлігі. IFRS S1 және S2 енгізу жөніндегі ведомствоаралық жұмыс тобының отырысы, 19.03.2026</a:t>
            </a:r>
            <a:endParaRPr lang="en-US" sz="1600" dirty="0"/>
          </a:p>
          <a:p>
            <a:pPr algn="l" marL="177292" indent="-177292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БҰҰДБ. Тұрақты даму саласындағы ақпаратты ашу жөніндегі ұлттық жол картасы; Нарықтың IFRS S1 және S2-ге дайындығын бағалау (2026 ж. мамыр)</a:t>
            </a:r>
            <a:endParaRPr lang="en-US" sz="1600" dirty="0"/>
          </a:p>
          <a:p>
            <a:pPr algn="l" marL="177292" indent="-177292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ISSB. IFRS S1 және IFRS S2 (2023)</a:t>
            </a:r>
            <a:endParaRPr lang="en-US" sz="1600" dirty="0"/>
          </a:p>
          <a:p>
            <a:pPr algn="l" marL="177292" indent="-177292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COSO, WBCSD. Applying Enterprise Risk Management to ESG-related Risks (2018)</a:t>
            </a:r>
            <a:endParaRPr lang="en-US" sz="1600" dirty="0"/>
          </a:p>
          <a:p>
            <a:pPr algn="l" marL="177292" indent="-177292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IIA. Three Lines Model (2020)</a:t>
            </a:r>
            <a:endParaRPr lang="en-US" sz="1600" dirty="0"/>
          </a:p>
          <a:p>
            <a:pPr algn="l" marL="177292" indent="-177292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ISO 37301:2021; ISO 37001</a:t>
            </a:r>
            <a:endParaRPr lang="en-US" sz="1600" dirty="0"/>
          </a:p>
          <a:p>
            <a:pPr algn="l" marL="177292" indent="-177292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ҚР «Сыбайлас жемқорлыққа қарсы іс-қимыл туралы» 18.11.2015 ж. № 410-V Заңы, 16-бап</a:t>
            </a:r>
            <a:endParaRPr lang="en-US" sz="1600" dirty="0"/>
          </a:p>
          <a:p>
            <a:pPr algn="l" marL="177292" indent="-177292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GRI 2, 205, 305, 403 стандарттары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820400" y="6238280"/>
            <a:ext cx="558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6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ESG-ді басқаруға, тәуекелдерге және комплаенске енгізу</dc:title>
  <dc:subject>PptxGenJS Presentation</dc:subject>
  <dc:creator>PptxGenJS</dc:creator>
  <cp:lastModifiedBy>PptxGenJS</cp:lastModifiedBy>
  <cp:revision>1</cp:revision>
  <dcterms:created xsi:type="dcterms:W3CDTF">2026-09-30T05:34:43Z</dcterms:created>
  <dcterms:modified xsi:type="dcterms:W3CDTF">2026-09-30T05:34:43Z</dcterms:modified>
</cp:coreProperties>
</file>