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0870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доклада: как принципы ESG меняют задачи комплаенс-службы и что уже сделали две крупнейшие железнодорожные компании региона.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Главная мысль: комплаенс — не наблюдатель ESG-повестки, а владелец значительной части показателей блока G и части блока 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Шесть особенностей отрасли, из-за которых ESG-риски здесь выше среднего. Для каждой есть зона ответственности комплаенса.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Казахстане независимость комплаенс-службы закреплена законом. Это сильная сторона модели: служба подотчётна совету директоров, а не правлению.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России ESG-раскрытие пока в основном рекомендательное, но национальные стандарты и методики быстро формализуются.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Рост оценки S&amp;P Global с 54 до 60 за год. Обновлённая политика 2025 года ссылается сразу на два стандарта ISO: антикоррупционный и по системам комплаенса.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Показательно: рост обращений компания трактует как рост доверия к каналу. По итогам 2024 года взыскан ущерб более 22 млн рублей.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 Казахстане модель задана законом и корпоративным центром. В России больше опирается на внутренние документы компании и национальные рейтинги.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Блок G — ядро работы комплаенса. В блоках E и S служба отвечает прежде всего за достоверность данных и за каналы сообщений о нарушениях.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Проверка контрагентов — самый естественный мост между антикоррупцией и ESG. Инфраструктура уже есть, нужно расширить критерии.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Эти показатели РЖД уже раскрывает в указателе GRI. Для КТЖ они естественно вытекают из разделов 7.8–7.12 политики.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Каждый вызов имеет практическое решение, которое показано на следующем слайде.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Шаги можно внедрять последовательно в течение [__] месяцев. Первые три дают наибольший эффект для ESG-оценок.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Спасибо за внимание. Готов ответить на вопросы.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Полные ссылки приведены в Word-версии доклада.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Железнодорожный путь"/>
          <p:cNvPicPr>
            <a:picLocks noChangeAspect="1"/>
          </p:cNvPicPr>
          <p:nvPr/>
        </p:nvPicPr>
        <p:blipFill>
          <a:blip r:embed="rId3"/>
          <a:srcRect t="-112" b="-112"/>
          <a:stretch/>
        </p:blipFill>
        <p:spPr>
          <a:xfrm>
            <a:off x="0" y="5969000"/>
            <a:ext cx="12192000" cy="889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12800" y="2080320"/>
            <a:ext cx="9810750" cy="1305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4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в работе комплаенс-службы</a:t>
            </a:r>
            <a:endParaRPr lang="en-US" sz="4800" dirty="0"/>
          </a:p>
        </p:txBody>
      </p:sp>
      <p:sp>
        <p:nvSpPr>
          <p:cNvPr id="4" name="Text 1"/>
          <p:cNvSpPr/>
          <p:nvPr/>
        </p:nvSpPr>
        <p:spPr>
          <a:xfrm>
            <a:off x="812800" y="3614440"/>
            <a:ext cx="850265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2000" dirty="0">
                <a:solidFill>
                  <a:srgbClr val="C9D4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железнодорожных компаний Казахстана и России: АО «НК «ҚТЖ» и ОАО «РЖД»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ESG касается комплаенса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9810750" cy="11148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60"/>
              </a:lnSpc>
              <a:buNone/>
            </a:pPr>
            <a:r>
              <a:rPr lang="en-US" sz="22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G в ESG почти целиком состоит из того, чем комплаенс-служба занимается каждый день: антикоррупция, конфликт интересов, этика, сообщения о нарушениях.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8159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477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Инвесторы и рейтинги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47750" y="3457873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ESG-агентства оценивают антикоррупционные политики, горячие линии и число подтверждённых нарушений.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3973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6291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Государство-акционер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629150" y="3457873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Самрук-Қазына и российский регулятор ждут раскрытия ESG-данных и работающих антикоррупционных программ.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7978775" y="2906117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10550" y="3137892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Стандарты отчётности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8210550" y="3457873"/>
            <a:ext cx="302171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и GRI 2-26 прямо требуют показателей, которые собирает комплаенс.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стандарты GRI; отчёты АО «Самрук-Қазына», ОАО «РЖД»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особенна железная дорога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закупок и инвестпроектов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307431"/>
            <a:ext cx="3039084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риск коррупции и конфликта интересов на стороне заказчика.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собственник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307431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Квазигоссектор в Казахстане, госкомпания в России: повышенные требования к прозрачности.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720552"/>
          </a:xfrm>
          <a:prstGeom prst="roundRect">
            <a:avLst>
              <a:gd name="adj" fmla="val 4982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Опасное производство и большой персонал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307431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 и безопасность движения становятся частью S-повестки.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391198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622973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942953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Тепловозы, котельные, отходы; риск недостоверной климатической отчётности.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39119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62297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Транзитные коридоры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942953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иностранных контрагентов, санкционные и экспортные ограничения.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391198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622973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Монополия инфраструктуры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942953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сети и тарифы требуют антимонопольного комплаенса.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sk.kz (профиль АО «НК «ҚТЖ»), отраслевой анализ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Казахстан: регуляторная рамка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865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 противодействии коррупции», ст. 16, п. 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865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квазигоссекторе обязательна антикоррупционная комплаенс-служба: независима от исполнительного органа и подотчётна совету директоров.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3201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915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Типовое положение об антикоррупционных комплаенс-службах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915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внутренних положений о комплаенс-службах в компаниях квазигоссектора.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1251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966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комплаенс АО «Самрук-Қазына»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966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Координирует службы портфельных компаний, ведёт горячую линию через независимого оператора, обучает менеджмент.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9302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101703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ESG-рамка Фонда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101703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низкоуглеродного развития (2022), ESG- и климатические рейтинги портфельных компаний.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Закон РК от 18.11.2015 № 410-V; sk.kz, годовой отчёт 2024; Концепция низкоуглеродного развития АО «Самрук-Қазына»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регуляторная рамка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15070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86520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«О противодействии коррупции», ст. 13.3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5003800" y="1686520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Обязанность организаций принимать меры по предупреждению коррупции.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12800" y="2320131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12800" y="2491581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Концепция публичной нефинансовой отчётности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003800" y="2491581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Распоряжение Правительства № 876-р (2017): принципы и формы ESG-раскрытия.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12800" y="3125192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2800" y="3296642"/>
            <a:ext cx="4055110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Банка России и Минэкономразвития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03800" y="3296642"/>
            <a:ext cx="6566662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ИН-06-28/49 (2021) и приказ № 764 (2023) о показателях отчётности об устойчивом развитии.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2800" y="3930253"/>
            <a:ext cx="10566400" cy="0"/>
          </a:xfrm>
          <a:prstGeom prst="line">
            <a:avLst/>
          </a:prstGeom>
          <a:noFill/>
          <a:ln w="12700">
            <a:solidFill>
              <a:srgbClr val="C7D0CC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2800" y="4101703"/>
            <a:ext cx="4055110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4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Антикоррупционная хартия и рейтинг РСПП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003800" y="4101703"/>
            <a:ext cx="6566662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компаний по критериям ISO 37001 и хартии российского бизнеса.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273-ФЗ; распоряжение № 876-р; ИН-06-28/49; приказ МЭР № 764; sr2022.rzd.ru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АО «НК «ҚТЖ»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60/100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3453384" cy="248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S&amp;P Global CSA 2024; в 2023 году было 54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196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4196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Топ-10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44196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рейтинга PwC Казахстан по раскрытию ESG-информации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8026400" y="1527770"/>
            <a:ext cx="33528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026400" y="1699220"/>
            <a:ext cx="3453384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BB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8026400" y="2219920"/>
            <a:ext cx="3453384" cy="47109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корпоративного управления по итогам независимой диагностики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2973586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205361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 в стратегии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52534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Стратегия развития до 2029 года включает цель по устойчивому развитию: экологическая устойчивость и совершенствование корпоративного управления.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88075" y="2973586"/>
            <a:ext cx="5187950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419850" y="3205361"/>
            <a:ext cx="486613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противодействия коррупции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419850" y="3525341"/>
            <a:ext cx="4866132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от 23.10.2025 опирается на ISO 37001:2025 и ISO 37301:2021; охватывает конфликт интересов, проверку контрагентов, горячую линию и расследования.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sk.kz (ар. 2023, 2024; профиль КТЖ); PwC Казахстан; Политика противодействия коррупции АО «НК «ҚТЖ»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 ОАО «РЖД»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128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ESG-II(b)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8128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рейтинг «Эксперт РА», декабрь 2024: очень высокий уровень практик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5179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179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500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5179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обращений на горячую линию в 2024 году, на 32% больше, чем в 2023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2230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230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55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2230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обращений подтвердились; по 22 материалы переданы в правоохранительные органы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928100" y="1527770"/>
            <a:ext cx="2451100" cy="0"/>
          </a:xfrm>
          <a:prstGeom prst="line">
            <a:avLst/>
          </a:prstGeom>
          <a:noFill/>
          <a:ln w="38100">
            <a:solidFill>
              <a:srgbClr val="2F6E8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928100" y="1699220"/>
            <a:ext cx="2524633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96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8928100" y="2219920"/>
            <a:ext cx="2524633" cy="693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5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проверок исполнения антикоррупционных требований в 2024 году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8159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477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Отчётность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047750" y="3748187"/>
            <a:ext cx="3021711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об устойчивом развитии по GRI и SASB с раскрытием по TCFD.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43973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291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рисками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4629150" y="3748187"/>
            <a:ext cx="3021711" cy="9497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Реестры коррупционных рисков подразделений и сводный реестр компании, антикоррупционная оговорка в договорах.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7978775" y="3196431"/>
            <a:ext cx="3397250" cy="1707852"/>
          </a:xfrm>
          <a:prstGeom prst="roundRect">
            <a:avLst>
              <a:gd name="adj" fmla="val 5019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10550" y="3428206"/>
            <a:ext cx="3021711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8210550" y="3748187"/>
            <a:ext cx="3021711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2019 года обязательно для всех: в течение месяца после приёма, повторно раз в три года.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raexpert.ru (27.12.2024); sr2024.rzd.ru; sr2023.rzd.ru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модели: сравнение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1420"/>
          <a:ext cx="10553700" cy="3868739"/>
        </p:xfrm>
        <a:graphic>
          <a:graphicData uri="http://schemas.openxmlformats.org/drawingml/2006/table">
            <a:tbl>
              <a:tblPr/>
              <a:tblGrid>
                <a:gridCol w="2321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59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59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АО «НК «ҚТЖ» (Казахстан)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ОАО «РЖД» (Россия)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Статус функции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Независимая комплаенс-служба, подотчётна совету директоров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Центр по организации противодействия коррупции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Координация группы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Служба комплаенс Самрук-Қазына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ЦОПК координирует филиалы и дочерние общества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Стандарты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ISO 37001:2025 и ISO 37301:2021 в политике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Антикоррупционная политика, Кодекс деловой этики, оценка РСПП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ESG-оценка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S&amp;P Global CSA: 60/100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«Эксперт РА»: ESG-II(b)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4525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Сообщения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Горячая линия, конфиденциальное информирование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Круглосуточная линия, в том числе анонимно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213"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Обучение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Обучение и тестирование работников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750"/>
                        </a:lnSpc>
                        <a:buNone/>
                      </a:pPr>
                      <a:r>
                        <a:rPr lang="en-US" sz="12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Обязательно при приёме, повтор раз в 3 года</a:t>
                      </a:r>
                      <a:endParaRPr lang="en-US" sz="12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27000" marR="127000" marT="101600" marB="1016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Закон РК № 410-V; Политика АО «НК «ҚТЖ»; sk.kz; sr2023–2024.rzd.ru; raexpert.ru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задач комплаенса по ESG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28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4" name="Shape 2"/>
          <p:cNvSpPr/>
          <p:nvPr/>
        </p:nvSpPr>
        <p:spPr>
          <a:xfrm>
            <a:off x="8128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3F7F5A"/>
          </a:solidFill>
          <a:ln/>
        </p:spPr>
      </p:sp>
      <p:sp>
        <p:nvSpPr>
          <p:cNvPr id="5" name="Text 3"/>
          <p:cNvSpPr/>
          <p:nvPr/>
        </p:nvSpPr>
        <p:spPr>
          <a:xfrm>
            <a:off x="10414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3F7F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10414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41908" y="2705001"/>
            <a:ext cx="3028950" cy="20166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соблюдения экологических требований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климатических данных, защита от гринвошинга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для поставщиков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3942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9" name="Shape 7"/>
          <p:cNvSpPr/>
          <p:nvPr/>
        </p:nvSpPr>
        <p:spPr>
          <a:xfrm>
            <a:off x="43942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2F6E8E"/>
          </a:solidFill>
          <a:ln/>
        </p:spPr>
      </p:sp>
      <p:sp>
        <p:nvSpPr>
          <p:cNvPr id="10" name="Text 8"/>
          <p:cNvSpPr/>
          <p:nvPr/>
        </p:nvSpPr>
        <p:spPr>
          <a:xfrm>
            <a:off x="46228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46228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23308" y="2705001"/>
            <a:ext cx="3028950" cy="14477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 и права работников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Недискриминация и этика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заявителей о нарушениях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7975600" y="1508720"/>
            <a:ext cx="3403600" cy="3416102"/>
          </a:xfrm>
          <a:prstGeom prst="roundRect">
            <a:avLst>
              <a:gd name="adj" fmla="val 2612"/>
            </a:avLst>
          </a:prstGeom>
          <a:solidFill>
            <a:srgbClr val="FFFFFF"/>
          </a:solidFill>
          <a:ln/>
        </p:spPr>
      </p:sp>
      <p:sp>
        <p:nvSpPr>
          <p:cNvPr id="14" name="Shape 12"/>
          <p:cNvSpPr/>
          <p:nvPr/>
        </p:nvSpPr>
        <p:spPr>
          <a:xfrm>
            <a:off x="7975600" y="1508720"/>
            <a:ext cx="3403600" cy="3416102"/>
          </a:xfrm>
          <a:custGeom>
            <a:avLst/>
            <a:gdLst/>
            <a:ahLst/>
            <a:cxnLst/>
            <a:rect l="l" t="t" r="r" b="b"/>
            <a:pathLst>
              <a:path w="3403600" h="3416102">
                <a:moveTo>
                  <a:pt x="0" y="88900"/>
                </a:moveTo>
                <a:lnTo>
                  <a:pt x="0" y="88900"/>
                </a:lnTo>
                <a:arcTo wR="88900" hR="88900" stAng="10800000" swAng="5400000"/>
                <a:lnTo>
                  <a:pt x="3314700" y="0"/>
                </a:lnTo>
                <a:arcTo wR="88900" hR="88900" stAng="16200000" swAng="5400000"/>
                <a:lnTo>
                  <a:pt x="3403600" y="88900"/>
                </a:lnTo>
                <a:arcTo wR="88900" hR="25400" stAng="0" swAng="-5400000"/>
                <a:lnTo>
                  <a:pt x="88900" y="63500"/>
                </a:lnTo>
                <a:arcTo wR="88900" hR="25400" stAng="16200000" swAng="-5400000"/>
                <a:close/>
              </a:path>
            </a:pathLst>
          </a:custGeom>
          <a:solidFill>
            <a:srgbClr val="B07A0C"/>
          </a:solidFill>
          <a:ln/>
        </p:spPr>
      </p:sp>
      <p:sp>
        <p:nvSpPr>
          <p:cNvPr id="15" name="Text 13"/>
          <p:cNvSpPr/>
          <p:nvPr/>
        </p:nvSpPr>
        <p:spPr>
          <a:xfrm>
            <a:off x="8204200" y="1800820"/>
            <a:ext cx="3034792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600"/>
              </a:lnSpc>
              <a:buNone/>
            </a:pPr>
            <a:r>
              <a:rPr lang="en-US" sz="3600" b="1" dirty="0">
                <a:solidFill>
                  <a:srgbClr val="B07A0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>
            <a:off x="8204200" y="2359620"/>
            <a:ext cx="3034792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04708" y="2705001"/>
            <a:ext cx="3028950" cy="17321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Антикоррупция и конфликт интересов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контрагентов и санкции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информации совету директоров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на основе практик АО «НК «ҚТЖ», ОАО «РЖД» и стандартов GRI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Контрагенты: ESG в цепочке поставок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9150" y="1515070"/>
            <a:ext cx="2638425" cy="2162770"/>
          </a:xfrm>
          <a:prstGeom prst="rect">
            <a:avLst/>
          </a:prstGeom>
          <a:solidFill>
            <a:srgbClr val="FFFFFF"/>
          </a:solidFill>
          <a:ln w="12700">
            <a:solidFill>
              <a:srgbClr val="13262F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5410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05410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до договора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54100" y="2547541"/>
            <a:ext cx="2233581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Репутация, конфликт интересов, лжепредпринимательство, источник средств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3463925" y="1508720"/>
            <a:ext cx="2638425" cy="21754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6"/>
          <p:cNvSpPr/>
          <p:nvPr/>
        </p:nvSpPr>
        <p:spPr>
          <a:xfrm>
            <a:off x="346392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096000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63925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9252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692525" y="2230041"/>
            <a:ext cx="2233581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Антикоррупционная оговорка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692525" y="27761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Обязательство сторон и право одностороннего расторжения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6102350" y="1508720"/>
            <a:ext cx="2638425" cy="217547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5" name="Shape 13"/>
          <p:cNvSpPr/>
          <p:nvPr/>
        </p:nvSpPr>
        <p:spPr>
          <a:xfrm>
            <a:off x="6102350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8734425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102350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30950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6330950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6330950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с горячей линии, повторные проверки, информирование партнёров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740775" y="1508720"/>
            <a:ext cx="2638425" cy="2175470"/>
          </a:xfrm>
          <a:prstGeom prst="rect">
            <a:avLst/>
          </a:prstGeom>
          <a:solidFill>
            <a:srgbClr val="E0A11B"/>
          </a:solidFill>
          <a:ln/>
        </p:spPr>
      </p:sp>
      <p:sp>
        <p:nvSpPr>
          <p:cNvPr id="22" name="Shape 20"/>
          <p:cNvSpPr/>
          <p:nvPr/>
        </p:nvSpPr>
        <p:spPr>
          <a:xfrm>
            <a:off x="8740775" y="1515070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1372850" y="1508720"/>
            <a:ext cx="0" cy="217547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740775" y="3677841"/>
            <a:ext cx="2638425" cy="0"/>
          </a:xfrm>
          <a:prstGeom prst="line">
            <a:avLst/>
          </a:prstGeom>
          <a:noFill/>
          <a:ln w="12700">
            <a:solidFill>
              <a:srgbClr val="13262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969375" y="1750020"/>
            <a:ext cx="2233581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8969375" y="2230041"/>
            <a:ext cx="2233581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5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ESG-критерии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8969375" y="2547541"/>
            <a:ext cx="2233581" cy="692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5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труда, экология и права работников у поставщика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812800" y="3988991"/>
            <a:ext cx="9156700" cy="5230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1–3 уже закреплены в политиках КТЖ и РЖД. Шаг 4 — следующий этап: добавить ESG-критерии в ту же процедуру проверки.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Политика противодействия коррупции АО «НК «ҚТЖ», пп. 17–18; sr2024.rzd.ru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Метрики комплаенса в ESG-отчёте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521420"/>
          <a:ext cx="10553700" cy="2836068"/>
        </p:xfrm>
        <a:graphic>
          <a:graphicData uri="http://schemas.openxmlformats.org/drawingml/2006/table">
            <a:tbl>
              <a:tblPr/>
              <a:tblGrid>
                <a:gridCol w="39048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488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Показатель GRI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b="1" dirty="0">
                          <a:solidFill>
                            <a:srgbClr val="F2F3E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Что предоставляет комплаенс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2-26 Механизмы сообщений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Число обращений, сроки рассмотрения, доля подтверждённых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3B4B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2-27 Соблюдение законодательства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Существенные нарушения и штрафы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205-1 Оценка рисков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Доля подразделений, охваченных оценкой коррупционных рисков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205-2 Информирование и обучение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Охват обучением работников, ознакомление контрагентов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2678"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205-3 Подтверждённые случаи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1890"/>
                        </a:lnSpc>
                        <a:buNone/>
                      </a:pPr>
                      <a:r>
                        <a:rPr lang="en-US" sz="1350" dirty="0">
                          <a:solidFill>
                            <a:srgbClr val="13262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Случаи коррупции, дисциплинарные меры, расторгнутые договоры</a:t>
                      </a:r>
                      <a:endParaRPr lang="en-US" sz="135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39700" marR="139700" marT="114300" marB="114300">
                    <a:lnL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1C2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812800" y="4662289"/>
            <a:ext cx="10883392" cy="2742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Дополнительно: доля проверенных контрагентов, доля договоров с оговоркой, число деклараций о конфликте интересов.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GRI 2: General Disclosures 2021; GRI 205: Anti-corruption 2016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Вызовы для комплаенс-службы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815975" y="1511895"/>
            <a:ext cx="3414117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7750" y="1743670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Комплаенс «для рейтинга»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7750" y="2063651"/>
            <a:ext cx="3039084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есть, а процедуры не работают. Рейтинги всё чаще смотрят на результаты.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388842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20617" y="1743670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Недостоверные ESG-данные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20617" y="206365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гринвошинга: комплаенс должен проверять раскрываемые показатели.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61809" y="1511895"/>
            <a:ext cx="3414216" cy="1489472"/>
          </a:xfrm>
          <a:prstGeom prst="roundRect">
            <a:avLst>
              <a:gd name="adj" fmla="val 575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193584" y="1743670"/>
            <a:ext cx="3039186" cy="512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интересов в закупках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193584" y="2307431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зона риска отрасли с большими инвестпрограммами.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160117"/>
            <a:ext cx="3414117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7750" y="3391892"/>
            <a:ext cx="3039084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службы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7750" y="3711873"/>
            <a:ext cx="3039084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Казахстане закреплена законом; её нужно обеспечивать ресурсами.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388842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20617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рейтинговой среды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20617" y="3711873"/>
            <a:ext cx="3039186" cy="7186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2021 году РЖД оценивали MSCI, Sustainalytics и ISS; в 2024 году — российские агентства.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61809" y="3160117"/>
            <a:ext cx="3414216" cy="1476772"/>
          </a:xfrm>
          <a:prstGeom prst="roundRect">
            <a:avLst>
              <a:gd name="adj" fmla="val 5805"/>
            </a:avLst>
          </a:prstGeom>
          <a:solidFill>
            <a:srgbClr val="FFFFFF"/>
          </a:solidFill>
          <a:ln w="6350">
            <a:solidFill>
              <a:srgbClr val="D3DA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93584" y="3391892"/>
            <a:ext cx="3039186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к горячей линии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193584" y="3711873"/>
            <a:ext cx="3039186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защиты заявителей канал молчит, и риски не видны.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Источники: sr2021.rzd.ru; raexpert.ru; Закон РК № 410-V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Дорожная карта: шесть шагов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4097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Встроить комплаенс в ESG-управление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4097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комитете по устойчивому развитию, отчёт совету директоров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096000" y="1508720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692900" y="1508720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Расширить карту рисков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92900" y="1803301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коррупционным рискам добавить экологические, трудовые и санкционные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128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4097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контрагентов по ESG-критериям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409700" y="2560042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рамках существующей процедуры due diligence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096000" y="2265462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6692900" y="2265462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Объединить каналы сообщений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92900" y="2560042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Коррупция, этика, дискриминация, охрана труда; защита заявителей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8128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4097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Собирать метрики по GRI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409700" y="3316784"/>
            <a:ext cx="4826889" cy="256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205 и 2-26, с независимой проверкой данных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096000" y="3022203"/>
            <a:ext cx="4953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2400" b="1" dirty="0">
                <a:solidFill>
                  <a:srgbClr val="2F6E8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6692900" y="3022203"/>
            <a:ext cx="4826889" cy="2691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Обучать адресно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6692900" y="3316784"/>
            <a:ext cx="4826889" cy="4875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dirty="0">
                <a:solidFill>
                  <a:srgbClr val="3345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Вводный курс для всех, отдельные программы для руководителей и закупщиков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812800" y="6238280"/>
            <a:ext cx="1020318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составлены на основе практик АО «НК «ҚТЖ», ОАО «РЖД» и АО «Самрук-Қазына»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2A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12800" y="15595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Комплаенс — владелец большей части ESG-показателей блока G и каналов сообщений блока S.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12800" y="24993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КТЖ и РЖД уже имеют зрелую антикоррупционную базу и растущие ESG-оценки.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12800" y="3439120"/>
            <a:ext cx="1020318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E0A1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</a:t>
            </a:r>
            <a:r>
              <a:rPr lang="en-US" sz="2000" dirty="0">
                <a:solidFill>
                  <a:srgbClr val="F2F3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Следующий шаг — расширить проверку контрагентов, карту рисков и метрики до полного ESG-охвата.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3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812800"/>
            <a:ext cx="10883392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800" b="1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838708" y="1508720"/>
            <a:ext cx="10851388" cy="315446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 «НК «ҚТЖ». Политика противодействия коррупции АО «НК «ҚТЖ» и его дочерних организаций, ред. 23.10.2025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АО «Самрук-Қазына». Годовые отчёты 2023 и 2024 (разделы «Рейтинги ESG», «Служба комплаенс»); профиль АО «НК «ҚТЖ» на ipo.sk.kz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PwC Казахстан. Рейтинг ТОП-50 компаний по раскрытию ESG-информации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РК «О противодействии коррупции» от 18.11.2015 № 410-V, ст. 16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ОАО «РЖД». Отчёты об устойчивом развитии за 2021–2024 годы (sr2021–sr2024.rzd.ru)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«Эксперт РА». Пресс-релиз о рейтинге ESG ОАО «РЖД», 27.12.2024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Распоряжение Правительства РФ № 876-р; письмо Банка России ИН-06-28/49; приказ Минэкономразвития № 764</a:t>
            </a:r>
            <a:endParaRPr lang="en-US" sz="1600" dirty="0"/>
          </a:p>
          <a:p>
            <a:pPr marL="177292" indent="-177292" algn="l">
              <a:lnSpc>
                <a:spcPts val="2240"/>
              </a:lnSpc>
              <a:buSzPct val="100000"/>
              <a:buChar char="•"/>
            </a:pPr>
            <a:r>
              <a:rPr lang="en-US" sz="1600" dirty="0">
                <a:solidFill>
                  <a:srgbClr val="13262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GRI 2: General Disclosures 2021; GRI 205: Anti-corruption 2016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820400" y="6238280"/>
            <a:ext cx="558800" cy="2387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680"/>
              </a:lnSpc>
              <a:buNone/>
            </a:pPr>
            <a:r>
              <a:rPr lang="en-US" sz="1200" dirty="0">
                <a:solidFill>
                  <a:srgbClr val="5565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1738</Words>
  <Application>Microsoft Office PowerPoint</Application>
  <PresentationFormat>Широкоэкранный</PresentationFormat>
  <Paragraphs>232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ESG в деятельности комплаенс-службы железнодорожной компании</dc:title>
  <dc:subject>PptxGenJS Presentation</dc:subject>
  <dc:creator>PptxGenJS</dc:creator>
  <cp:lastModifiedBy>Пользователь</cp:lastModifiedBy>
  <cp:revision>2</cp:revision>
  <dcterms:created xsi:type="dcterms:W3CDTF">2026-09-30T05:03:47Z</dcterms:created>
  <dcterms:modified xsi:type="dcterms:W3CDTF">2026-09-30T05:12:13Z</dcterms:modified>
</cp:coreProperties>
</file>