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Доклад о том, как встроить ESG не отдельным проектом, а в три существующих контура компании: корпоративное управление, управление рисками и комплаенс.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Ключевой посыл: IFRS S1 и S2 требуют показать, как ESG встроено в управление и управление рисками. Отдельный ESG-отчёт без этой основы не пройдёт.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Здесь показана логика всего доклада: дальше идём по каждому контуру, а в конце соединяем их через данные и дорожную карту.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Структура IFRS S1 и S2 унаследована от TCFD. Для внедрения это удобный каркас: каждый элемент прямо указывает, какой контур за него отвечает.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Главное изменение для совета: ESG перестаёт быть информационным пунктом повестки и становится предметом надзора с ответственностью.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Ключевой принцип: ответственность за ESG-риски несут владельцы процессов. Комплаенс, риски и ESG-офис — методолог и контролёр, а не исполнитель.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Руководство COSO и WBCSD 2018 года — практический стандарт интеграции ESG в ERM. Пять компонентов совпадают с COSO ERM 2017.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Важно описывать каждый риск через финансовое влияние: именно этого требует IFRS S1. Это же язык, понятный совету директоров.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Сценарный анализ — новое и самое сложное требование. Начать можно с качественных сценариев и постепенно переходить к количественным.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Публичные ESG-заявления компании — тоже обязательства. Если компания заявила цель, а данные её не подтверждают, это комплаенс-риск гринвошинга.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Большинство инструментов у компаний уже есть в антикоррупционном контуре. Задача — расширить их охват, а не строить новые.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Без системы данных нет ни ESG-отчёта, ни управления. Первый практический шаг — назначить владельца каждому показателю.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Логика этапов: сначала понять разрывы, затем построить архитектуру, потом встроить в процессы и только после этого отчитываться.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Каждая ошибка — зеркальное отражение одного из принципов доклада.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Спасибо за внимание. Готов ответить на вопросы.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Полные ссылки приведены в Word-версии доклада.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530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Три контура: управление, риски, комплаенс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7556500" y="1651000"/>
            <a:ext cx="3937000" cy="3556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12800" y="2029619"/>
            <a:ext cx="6802120" cy="17535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536"/>
              </a:lnSpc>
              <a:buNone/>
            </a:pPr>
            <a:r>
              <a:rPr lang="en-US" sz="4200" b="1" dirty="0">
                <a:solidFill>
                  <a:srgbClr val="F1F4F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ESG в управлении, рисках и комплаенсе</a:t>
            </a:r>
            <a:endParaRPr lang="en-US" sz="4200" dirty="0"/>
          </a:p>
        </p:txBody>
      </p:sp>
      <p:sp>
        <p:nvSpPr>
          <p:cNvPr id="4" name="Text 1"/>
          <p:cNvSpPr/>
          <p:nvPr/>
        </p:nvSpPr>
        <p:spPr>
          <a:xfrm>
            <a:off x="812800" y="4011811"/>
            <a:ext cx="6409690" cy="3390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470"/>
              </a:lnSpc>
              <a:buNone/>
            </a:pPr>
            <a:r>
              <a:rPr lang="en-US" sz="1900" dirty="0">
                <a:solidFill>
                  <a:srgbClr val="C7D6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подход для компаний Казахстана</a:t>
            </a:r>
            <a:endParaRPr lang="en-US" sz="1900" dirty="0"/>
          </a:p>
        </p:txBody>
      </p:sp>
      <p:sp>
        <p:nvSpPr>
          <p:cNvPr id="5" name="Text 2"/>
          <p:cNvSpPr/>
          <p:nvPr/>
        </p:nvSpPr>
        <p:spPr>
          <a:xfrm>
            <a:off x="812800" y="4579441"/>
            <a:ext cx="10883392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E3B2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[ФИО докладчика], [мероприятие, дата]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1F4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402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970"/>
              </a:lnSpc>
              <a:buNone/>
            </a:pPr>
            <a:r>
              <a:rPr lang="en-US" sz="2700" b="1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этим нужно заниматься сейчас</a:t>
            </a:r>
            <a:endParaRPr lang="en-US" sz="2700" dirty="0"/>
          </a:p>
        </p:txBody>
      </p:sp>
      <p:sp>
        <p:nvSpPr>
          <p:cNvPr id="3" name="Shape 1"/>
          <p:cNvSpPr/>
          <p:nvPr/>
        </p:nvSpPr>
        <p:spPr>
          <a:xfrm>
            <a:off x="812800" y="1488380"/>
            <a:ext cx="3352800" cy="0"/>
          </a:xfrm>
          <a:prstGeom prst="line">
            <a:avLst/>
          </a:prstGeom>
          <a:noFill/>
          <a:ln w="38100">
            <a:solidFill>
              <a:srgbClr val="2E7D6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812800" y="1659830"/>
            <a:ext cx="3453384" cy="431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200"/>
              </a:lnSpc>
              <a:buNone/>
            </a:pPr>
            <a:r>
              <a:rPr lang="en-US" sz="3200" b="1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2027–2028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812800" y="2129730"/>
            <a:ext cx="3453384" cy="4710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344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национальная дорожная карта поэтапного перехода на IFRS S1 и S2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4419600" y="1488380"/>
            <a:ext cx="3352800" cy="0"/>
          </a:xfrm>
          <a:prstGeom prst="line">
            <a:avLst/>
          </a:prstGeom>
          <a:noFill/>
          <a:ln w="38100">
            <a:solidFill>
              <a:srgbClr val="2E7D63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419600" y="1659830"/>
            <a:ext cx="3453384" cy="431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200"/>
              </a:lnSpc>
              <a:buNone/>
            </a:pPr>
            <a:r>
              <a:rPr lang="en-US" sz="3200" b="1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</a:t>
            </a:r>
            <a:endParaRPr lang="en-US" sz="3200" dirty="0"/>
          </a:p>
        </p:txBody>
      </p:sp>
      <p:sp>
        <p:nvSpPr>
          <p:cNvPr id="8" name="Text 6"/>
          <p:cNvSpPr/>
          <p:nvPr/>
        </p:nvSpPr>
        <p:spPr>
          <a:xfrm>
            <a:off x="4419600" y="2129730"/>
            <a:ext cx="3453384" cy="6939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344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мероприятий дорожной карты: нормативная, институциональная и методологическая база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8026400" y="1488380"/>
            <a:ext cx="3352800" cy="0"/>
          </a:xfrm>
          <a:prstGeom prst="line">
            <a:avLst/>
          </a:prstGeom>
          <a:noFill/>
          <a:ln w="38100">
            <a:solidFill>
              <a:srgbClr val="2E7D63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026400" y="1659830"/>
            <a:ext cx="3453384" cy="431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200"/>
              </a:lnSpc>
              <a:buNone/>
            </a:pPr>
            <a:r>
              <a:rPr lang="en-US" sz="3200" b="1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2060</a:t>
            </a:r>
            <a:endParaRPr lang="en-US" sz="3200" dirty="0"/>
          </a:p>
        </p:txBody>
      </p:sp>
      <p:sp>
        <p:nvSpPr>
          <p:cNvPr id="11" name="Text 9"/>
          <p:cNvSpPr/>
          <p:nvPr/>
        </p:nvSpPr>
        <p:spPr>
          <a:xfrm>
            <a:off x="8026400" y="2129730"/>
            <a:ext cx="3453384" cy="4710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344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углеродной нейтральности Казахстана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815975" y="3080841"/>
            <a:ext cx="3414117" cy="1910953"/>
          </a:xfrm>
          <a:prstGeom prst="roundRect">
            <a:avLst>
              <a:gd name="adj" fmla="val 4486"/>
            </a:avLst>
          </a:prstGeom>
          <a:solidFill>
            <a:srgbClr val="FFFFFF"/>
          </a:solidFill>
          <a:ln w="6350">
            <a:solidFill>
              <a:srgbClr val="D2DBD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35050" y="3299916"/>
            <a:ext cx="3065246" cy="4976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60"/>
              </a:lnSpc>
              <a:buNone/>
            </a:pPr>
            <a:r>
              <a:rPr lang="en-US" sz="1550" b="1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Отчётность становится обязательной</a:t>
            </a:r>
            <a:endParaRPr lang="en-US" sz="1550" dirty="0"/>
          </a:p>
        </p:txBody>
      </p:sp>
      <p:sp>
        <p:nvSpPr>
          <p:cNvPr id="14" name="Text 12"/>
          <p:cNvSpPr/>
          <p:nvPr/>
        </p:nvSpPr>
        <p:spPr>
          <a:xfrm>
            <a:off x="1035050" y="3848398"/>
            <a:ext cx="3065246" cy="9497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344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2026 год предусмотрено добровольное применение IFRS S2, дальше периметр обязательной отчётности расширяется.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4388842" y="3080841"/>
            <a:ext cx="3414216" cy="1910953"/>
          </a:xfrm>
          <a:prstGeom prst="roundRect">
            <a:avLst>
              <a:gd name="adj" fmla="val 4486"/>
            </a:avLst>
          </a:prstGeom>
          <a:solidFill>
            <a:srgbClr val="FFFFFF"/>
          </a:solidFill>
          <a:ln w="6350">
            <a:solidFill>
              <a:srgbClr val="D2DBD6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607917" y="3299916"/>
            <a:ext cx="3065348" cy="4976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60"/>
              </a:lnSpc>
              <a:buNone/>
            </a:pPr>
            <a:r>
              <a:rPr lang="en-US" sz="1550" b="1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Финансовый сектор уже обязан</a:t>
            </a:r>
            <a:endParaRPr lang="en-US" sz="1550" dirty="0"/>
          </a:p>
        </p:txBody>
      </p:sp>
      <p:sp>
        <p:nvSpPr>
          <p:cNvPr id="17" name="Text 15"/>
          <p:cNvSpPr/>
          <p:nvPr/>
        </p:nvSpPr>
        <p:spPr>
          <a:xfrm>
            <a:off x="4607917" y="3848398"/>
            <a:ext cx="3065348" cy="9497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344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Требования АРРФР о раскрытии ESG-информации финансовыми организациями опираются на IFRS S1 и S2.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7961809" y="3080841"/>
            <a:ext cx="3414216" cy="1910953"/>
          </a:xfrm>
          <a:prstGeom prst="roundRect">
            <a:avLst>
              <a:gd name="adj" fmla="val 4486"/>
            </a:avLst>
          </a:prstGeom>
          <a:solidFill>
            <a:srgbClr val="FFFFFF"/>
          </a:solidFill>
          <a:ln w="6350">
            <a:solidFill>
              <a:srgbClr val="D2DBD6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180884" y="3299916"/>
            <a:ext cx="3065348" cy="2615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60"/>
              </a:lnSpc>
              <a:buNone/>
            </a:pPr>
            <a:r>
              <a:rPr lang="en-US" sz="1550" b="1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Инвесторы и акционеры</a:t>
            </a:r>
            <a:endParaRPr lang="en-US" sz="1550" dirty="0"/>
          </a:p>
        </p:txBody>
      </p:sp>
      <p:sp>
        <p:nvSpPr>
          <p:cNvPr id="20" name="Text 18"/>
          <p:cNvSpPr/>
          <p:nvPr/>
        </p:nvSpPr>
        <p:spPr>
          <a:xfrm>
            <a:off x="8180884" y="3612257"/>
            <a:ext cx="3065348" cy="718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344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ESG-рейтинги и требования фондов влияют на доступ к капиталу и стоимость заимствований.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812800" y="6024959"/>
            <a:ext cx="10203180" cy="4520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6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Источники: Минфин РК, 19.03.2026; ПРООН, Национальная дорожная карта (май 2026); kursiv.media; Стратегия углеродной нейтральности РК до 2060 г.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10820400" y="6238280"/>
            <a:ext cx="558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6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1F4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402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970"/>
              </a:lnSpc>
              <a:buNone/>
            </a:pPr>
            <a:r>
              <a:rPr lang="en-US" sz="2700" b="1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контура внедрения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812800" y="1469330"/>
            <a:ext cx="981075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600"/>
              </a:lnSpc>
              <a:buNone/>
            </a:pPr>
            <a:r>
              <a:rPr lang="en-US" sz="2000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ESG не должно быть отдельным проектом отдела устойчивого развития. Оно работает, когда встроено в три контура, которые уже есть в компании.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815975" y="2412305"/>
            <a:ext cx="3414117" cy="1443732"/>
          </a:xfrm>
          <a:prstGeom prst="roundRect">
            <a:avLst>
              <a:gd name="adj" fmla="val 5938"/>
            </a:avLst>
          </a:prstGeom>
          <a:solidFill>
            <a:srgbClr val="FFFFFF"/>
          </a:solidFill>
          <a:ln w="6350">
            <a:solidFill>
              <a:srgbClr val="D2DBD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35050" y="2631380"/>
            <a:ext cx="3065246" cy="2615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60"/>
              </a:lnSpc>
              <a:buNone/>
            </a:pPr>
            <a:r>
              <a:rPr lang="en-US" sz="1550" b="1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</a:t>
            </a:r>
            <a:endParaRPr lang="en-US" sz="1550" dirty="0"/>
          </a:p>
        </p:txBody>
      </p:sp>
      <p:sp>
        <p:nvSpPr>
          <p:cNvPr id="6" name="Text 4"/>
          <p:cNvSpPr/>
          <p:nvPr/>
        </p:nvSpPr>
        <p:spPr>
          <a:xfrm>
            <a:off x="1035050" y="2943721"/>
            <a:ext cx="3065246" cy="718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344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решает и отвечает: совет директоров, комитеты, правление, ESG-стратегия и мотивация.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388842" y="2412305"/>
            <a:ext cx="3414216" cy="1443732"/>
          </a:xfrm>
          <a:prstGeom prst="roundRect">
            <a:avLst>
              <a:gd name="adj" fmla="val 5938"/>
            </a:avLst>
          </a:prstGeom>
          <a:solidFill>
            <a:srgbClr val="FFFFFF"/>
          </a:solidFill>
          <a:ln w="6350">
            <a:solidFill>
              <a:srgbClr val="D2DBD6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607917" y="2631380"/>
            <a:ext cx="3065348" cy="2615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60"/>
              </a:lnSpc>
              <a:buNone/>
            </a:pPr>
            <a:r>
              <a:rPr lang="en-US" sz="1550" b="1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</a:t>
            </a:r>
            <a:endParaRPr lang="en-US" sz="1550" dirty="0"/>
          </a:p>
        </p:txBody>
      </p:sp>
      <p:sp>
        <p:nvSpPr>
          <p:cNvPr id="9" name="Text 7"/>
          <p:cNvSpPr/>
          <p:nvPr/>
        </p:nvSpPr>
        <p:spPr>
          <a:xfrm>
            <a:off x="4607917" y="2943721"/>
            <a:ext cx="3065348" cy="718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344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может пойти не так: ESG-риски в общей системе ERM, оценка финансового влияния, сценарии.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7961809" y="2412305"/>
            <a:ext cx="3414216" cy="1443732"/>
          </a:xfrm>
          <a:prstGeom prst="roundRect">
            <a:avLst>
              <a:gd name="adj" fmla="val 5938"/>
            </a:avLst>
          </a:prstGeom>
          <a:solidFill>
            <a:srgbClr val="FFFFFF"/>
          </a:solidFill>
          <a:ln w="6350">
            <a:solidFill>
              <a:srgbClr val="D2DBD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180884" y="2631380"/>
            <a:ext cx="3065348" cy="2615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60"/>
              </a:lnSpc>
              <a:buNone/>
            </a:pPr>
            <a:r>
              <a:rPr lang="en-US" sz="1550" b="1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Комплаенс</a:t>
            </a:r>
            <a:endParaRPr lang="en-US" sz="1550" dirty="0"/>
          </a:p>
        </p:txBody>
      </p:sp>
      <p:sp>
        <p:nvSpPr>
          <p:cNvPr id="12" name="Text 10"/>
          <p:cNvSpPr/>
          <p:nvPr/>
        </p:nvSpPr>
        <p:spPr>
          <a:xfrm>
            <a:off x="8180884" y="2943721"/>
            <a:ext cx="3065348" cy="718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344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Соблюдаем ли обязательства: законы, стандарты, политики, достоверность раскрытий.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812800" y="6238280"/>
            <a:ext cx="1020318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6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 доклада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10820400" y="6238280"/>
            <a:ext cx="558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6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1F4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402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970"/>
              </a:lnSpc>
              <a:buNone/>
            </a:pPr>
            <a:r>
              <a:rPr lang="en-US" sz="2700" b="1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требует IFRS S1: четыре элемента</a:t>
            </a:r>
            <a:endParaRPr lang="en-US" sz="2700" dirty="0"/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25500" y="1482030"/>
          <a:ext cx="10553700" cy="2944813"/>
        </p:xfrm>
        <a:graphic>
          <a:graphicData uri="http://schemas.openxmlformats.org/drawingml/2006/table">
            <a:tbl>
              <a:tblPr/>
              <a:tblGrid>
                <a:gridCol w="2427351"/>
                <a:gridCol w="6121146"/>
                <a:gridCol w="2005203"/>
              </a:tblGrid>
              <a:tr h="417513">
                <a:tc>
                  <a:txBody>
                    <a:bodyPr/>
                    <a:lstStyle/>
                    <a:p>
                      <a:pPr indent="0" marL="0">
                        <a:lnSpc>
                          <a:spcPts val="1750"/>
                        </a:lnSpc>
                        <a:buNone/>
                      </a:pPr>
                      <a:r>
                        <a:rPr lang="en-US" sz="1250" b="1" dirty="0">
                          <a:solidFill>
                            <a:srgbClr val="F1F4F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Элемент раскрытия</a:t>
                      </a:r>
                      <a:endParaRPr lang="en-US" sz="12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95250" marB="95250" anchor="t">
                    <a:lnL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5B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5B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2E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750"/>
                        </a:lnSpc>
                        <a:buNone/>
                      </a:pPr>
                      <a:r>
                        <a:rPr lang="en-US" sz="1250" b="1" dirty="0">
                          <a:solidFill>
                            <a:srgbClr val="F1F4F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Что нужно показать</a:t>
                      </a:r>
                      <a:endParaRPr lang="en-US" sz="12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95250" marB="95250" anchor="t">
                    <a:lnL w="12700" cap="flat" cmpd="sng" algn="ctr">
                      <a:solidFill>
                        <a:srgbClr val="B2B5B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5B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5B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2E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750"/>
                        </a:lnSpc>
                        <a:buNone/>
                      </a:pPr>
                      <a:r>
                        <a:rPr lang="en-US" sz="1250" b="1" dirty="0">
                          <a:solidFill>
                            <a:srgbClr val="F1F4F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Контур</a:t>
                      </a:r>
                      <a:endParaRPr lang="en-US" sz="12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95250" marB="95250" anchor="t">
                    <a:lnL w="12700" cap="flat" cmpd="sng" algn="ctr">
                      <a:solidFill>
                        <a:srgbClr val="B2B5B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5B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5B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2E0"/>
                    </a:solidFill>
                  </a:tcPr>
                </a:tc>
              </a:tr>
              <a:tr h="631825">
                <a:tc>
                  <a:txBody>
                    <a:bodyPr/>
                    <a:lstStyle/>
                    <a:p>
                      <a:pPr indent="0" marL="0">
                        <a:lnSpc>
                          <a:spcPts val="1750"/>
                        </a:lnSpc>
                        <a:buNone/>
                      </a:pPr>
                      <a:r>
                        <a:rPr lang="en-US" sz="1250" dirty="0">
                          <a:solidFill>
                            <a:srgbClr val="13252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Управление</a:t>
                      </a:r>
                      <a:endParaRPr lang="en-US" sz="12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95250" marB="95250" anchor="t">
                    <a:lnL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5B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750"/>
                        </a:lnSpc>
                        <a:buNone/>
                      </a:pPr>
                      <a:r>
                        <a:rPr lang="en-US" sz="1250" dirty="0">
                          <a:solidFill>
                            <a:srgbClr val="13252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Как совет директоров и менеджмент контролируют риски и возможности в области устойчивого развития</a:t>
                      </a:r>
                      <a:endParaRPr lang="en-US" sz="12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95250" marB="95250" anchor="t">
                    <a:lnL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5B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750"/>
                        </a:lnSpc>
                        <a:buNone/>
                      </a:pPr>
                      <a:r>
                        <a:rPr lang="en-US" sz="1250" dirty="0">
                          <a:solidFill>
                            <a:srgbClr val="13252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Управление</a:t>
                      </a:r>
                      <a:endParaRPr lang="en-US" sz="12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95250" marB="95250" anchor="t">
                    <a:lnL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5B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1825">
                <a:tc>
                  <a:txBody>
                    <a:bodyPr/>
                    <a:lstStyle/>
                    <a:p>
                      <a:pPr indent="0" marL="0">
                        <a:lnSpc>
                          <a:spcPts val="1750"/>
                        </a:lnSpc>
                        <a:buNone/>
                      </a:pPr>
                      <a:r>
                        <a:rPr lang="en-US" sz="1250" dirty="0">
                          <a:solidFill>
                            <a:srgbClr val="13252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Стратегия</a:t>
                      </a:r>
                      <a:endParaRPr lang="en-US" sz="12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95250" marB="95250" anchor="t">
                    <a:lnL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750"/>
                        </a:lnSpc>
                        <a:buNone/>
                      </a:pPr>
                      <a:r>
                        <a:rPr lang="en-US" sz="1250" dirty="0">
                          <a:solidFill>
                            <a:srgbClr val="13252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Как ESG-риски влияют на бизнес-модель, финансы и стратегию в краткой, средней и долгой перспективе</a:t>
                      </a:r>
                      <a:endParaRPr lang="en-US" sz="12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95250" marB="95250" anchor="t">
                    <a:lnL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750"/>
                        </a:lnSpc>
                        <a:buNone/>
                      </a:pPr>
                      <a:r>
                        <a:rPr lang="en-US" sz="1250" dirty="0">
                          <a:solidFill>
                            <a:srgbClr val="13252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Управление и риски</a:t>
                      </a:r>
                      <a:endParaRPr lang="en-US" sz="12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95250" marB="95250" anchor="t">
                    <a:lnL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1825">
                <a:tc>
                  <a:txBody>
                    <a:bodyPr/>
                    <a:lstStyle/>
                    <a:p>
                      <a:pPr indent="0" marL="0">
                        <a:lnSpc>
                          <a:spcPts val="1750"/>
                        </a:lnSpc>
                        <a:buNone/>
                      </a:pPr>
                      <a:r>
                        <a:rPr lang="en-US" sz="1250" dirty="0">
                          <a:solidFill>
                            <a:srgbClr val="13252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Управление рисками</a:t>
                      </a:r>
                      <a:endParaRPr lang="en-US" sz="12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95250" marB="95250" anchor="t">
                    <a:lnL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750"/>
                        </a:lnSpc>
                        <a:buNone/>
                      </a:pPr>
                      <a:r>
                        <a:rPr lang="en-US" sz="1250" dirty="0">
                          <a:solidFill>
                            <a:srgbClr val="13252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Как ESG-риски выявляются, оцениваются и интегрируются в общую систему управления рисками</a:t>
                      </a:r>
                      <a:endParaRPr lang="en-US" sz="12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95250" marB="95250" anchor="t">
                    <a:lnL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750"/>
                        </a:lnSpc>
                        <a:buNone/>
                      </a:pPr>
                      <a:r>
                        <a:rPr lang="en-US" sz="1250" dirty="0">
                          <a:solidFill>
                            <a:srgbClr val="13252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Риски</a:t>
                      </a:r>
                      <a:endParaRPr lang="en-US" sz="12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95250" marB="95250" anchor="t">
                    <a:lnL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1825">
                <a:tc>
                  <a:txBody>
                    <a:bodyPr/>
                    <a:lstStyle/>
                    <a:p>
                      <a:pPr indent="0" marL="0">
                        <a:lnSpc>
                          <a:spcPts val="1750"/>
                        </a:lnSpc>
                        <a:buNone/>
                      </a:pPr>
                      <a:r>
                        <a:rPr lang="en-US" sz="1250" dirty="0">
                          <a:solidFill>
                            <a:srgbClr val="13252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Метрики и цели</a:t>
                      </a:r>
                      <a:endParaRPr lang="en-US" sz="12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95250" marB="95250" anchor="t">
                    <a:lnL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750"/>
                        </a:lnSpc>
                        <a:buNone/>
                      </a:pPr>
                      <a:r>
                        <a:rPr lang="en-US" sz="1250" dirty="0">
                          <a:solidFill>
                            <a:srgbClr val="13252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Какие показатели используются, какие цели поставлены и как отслеживается прогресс</a:t>
                      </a:r>
                      <a:endParaRPr lang="en-US" sz="12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95250" marB="95250" anchor="t">
                    <a:lnL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750"/>
                        </a:lnSpc>
                        <a:buNone/>
                      </a:pPr>
                      <a:r>
                        <a:rPr lang="en-US" sz="1250" dirty="0">
                          <a:solidFill>
                            <a:srgbClr val="13252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Все три контура</a:t>
                      </a:r>
                      <a:endParaRPr lang="en-US" sz="12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95250" marB="95250" anchor="t">
                    <a:lnL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812800" y="6024959"/>
            <a:ext cx="10203180" cy="4520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6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IFRS S1 General Requirements for Disclosure of Sustainability-related Financial Information (ISSB, 2023); IFRS S2 Climate-related Disclosures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10820400" y="6238280"/>
            <a:ext cx="558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6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1F4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2E7D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Контур 1. Управление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800" y="1102320"/>
            <a:ext cx="10883392" cy="402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970"/>
              </a:lnSpc>
              <a:buNone/>
            </a:pPr>
            <a:r>
              <a:rPr lang="en-US" sz="2700" b="1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совета директоров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815975" y="1762026"/>
            <a:ext cx="3414117" cy="1443732"/>
          </a:xfrm>
          <a:prstGeom prst="roundRect">
            <a:avLst>
              <a:gd name="adj" fmla="val 5938"/>
            </a:avLst>
          </a:prstGeom>
          <a:solidFill>
            <a:srgbClr val="FFFFFF"/>
          </a:solidFill>
          <a:ln w="6350">
            <a:solidFill>
              <a:srgbClr val="D2DBD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35050" y="1981101"/>
            <a:ext cx="3065246" cy="2615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60"/>
              </a:lnSpc>
              <a:buNone/>
            </a:pPr>
            <a:r>
              <a:rPr lang="en-US" sz="1550" b="1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Надзор за ESG</a:t>
            </a:r>
            <a:endParaRPr lang="en-US" sz="1550" dirty="0"/>
          </a:p>
        </p:txBody>
      </p:sp>
      <p:sp>
        <p:nvSpPr>
          <p:cNvPr id="6" name="Text 4"/>
          <p:cNvSpPr/>
          <p:nvPr/>
        </p:nvSpPr>
        <p:spPr>
          <a:xfrm>
            <a:off x="1035050" y="2293441"/>
            <a:ext cx="3065246" cy="718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344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ESG в повестке совета не реже [__] раз в год; утверждение ESG-политики и стратегии.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388842" y="1762026"/>
            <a:ext cx="3414216" cy="1443732"/>
          </a:xfrm>
          <a:prstGeom prst="roundRect">
            <a:avLst>
              <a:gd name="adj" fmla="val 5938"/>
            </a:avLst>
          </a:prstGeom>
          <a:solidFill>
            <a:srgbClr val="FFFFFF"/>
          </a:solidFill>
          <a:ln w="6350">
            <a:solidFill>
              <a:srgbClr val="D2DBD6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607917" y="1981101"/>
            <a:ext cx="3065348" cy="2615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60"/>
              </a:lnSpc>
              <a:buNone/>
            </a:pPr>
            <a:r>
              <a:rPr lang="en-US" sz="1550" b="1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Комитет</a:t>
            </a:r>
            <a:endParaRPr lang="en-US" sz="1550" dirty="0"/>
          </a:p>
        </p:txBody>
      </p:sp>
      <p:sp>
        <p:nvSpPr>
          <p:cNvPr id="9" name="Text 7"/>
          <p:cNvSpPr/>
          <p:nvPr/>
        </p:nvSpPr>
        <p:spPr>
          <a:xfrm>
            <a:off x="4607917" y="2293441"/>
            <a:ext cx="3065348" cy="718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344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Отдельный комитет по устойчивому развитию или закрепление функций за комитетом по стратегии или аудиту.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7961809" y="1762026"/>
            <a:ext cx="3414216" cy="1443732"/>
          </a:xfrm>
          <a:prstGeom prst="roundRect">
            <a:avLst>
              <a:gd name="adj" fmla="val 5938"/>
            </a:avLst>
          </a:prstGeom>
          <a:solidFill>
            <a:srgbClr val="FFFFFF"/>
          </a:solidFill>
          <a:ln w="6350">
            <a:solidFill>
              <a:srgbClr val="D2DBD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180884" y="1981101"/>
            <a:ext cx="3065348" cy="2615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60"/>
              </a:lnSpc>
              <a:buNone/>
            </a:pPr>
            <a:r>
              <a:rPr lang="en-US" sz="1550" b="1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Компетенции</a:t>
            </a:r>
            <a:endParaRPr lang="en-US" sz="1550" dirty="0"/>
          </a:p>
        </p:txBody>
      </p:sp>
      <p:sp>
        <p:nvSpPr>
          <p:cNvPr id="12" name="Text 10"/>
          <p:cNvSpPr/>
          <p:nvPr/>
        </p:nvSpPr>
        <p:spPr>
          <a:xfrm>
            <a:off x="8180884" y="2293441"/>
            <a:ext cx="3065348" cy="718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344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членов совета; хотя бы один член с экспертизой в ESG или климатических рисках.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815975" y="3364508"/>
            <a:ext cx="3414117" cy="1443732"/>
          </a:xfrm>
          <a:prstGeom prst="roundRect">
            <a:avLst>
              <a:gd name="adj" fmla="val 5938"/>
            </a:avLst>
          </a:prstGeom>
          <a:solidFill>
            <a:srgbClr val="FFFFFF"/>
          </a:solidFill>
          <a:ln w="6350">
            <a:solidFill>
              <a:srgbClr val="D2DBD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035050" y="3583583"/>
            <a:ext cx="3065246" cy="2615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60"/>
              </a:lnSpc>
              <a:buNone/>
            </a:pPr>
            <a:r>
              <a:rPr lang="en-US" sz="1550" b="1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Существенность</a:t>
            </a:r>
            <a:endParaRPr lang="en-US" sz="1550" dirty="0"/>
          </a:p>
        </p:txBody>
      </p:sp>
      <p:sp>
        <p:nvSpPr>
          <p:cNvPr id="15" name="Text 13"/>
          <p:cNvSpPr/>
          <p:nvPr/>
        </p:nvSpPr>
        <p:spPr>
          <a:xfrm>
            <a:off x="1035050" y="3895923"/>
            <a:ext cx="3065246" cy="718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344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Утверждение перечня существенных тем, в том числе по принципу двойной существенности.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4388842" y="3364508"/>
            <a:ext cx="3414216" cy="1443732"/>
          </a:xfrm>
          <a:prstGeom prst="roundRect">
            <a:avLst>
              <a:gd name="adj" fmla="val 5938"/>
            </a:avLst>
          </a:prstGeom>
          <a:solidFill>
            <a:srgbClr val="FFFFFF"/>
          </a:solidFill>
          <a:ln w="6350">
            <a:solidFill>
              <a:srgbClr val="D2DBD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607917" y="3583583"/>
            <a:ext cx="3065348" cy="2615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60"/>
              </a:lnSpc>
              <a:buNone/>
            </a:pPr>
            <a:r>
              <a:rPr lang="en-US" sz="1550" b="1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Мотивация</a:t>
            </a:r>
            <a:endParaRPr lang="en-US" sz="1550" dirty="0"/>
          </a:p>
        </p:txBody>
      </p:sp>
      <p:sp>
        <p:nvSpPr>
          <p:cNvPr id="18" name="Text 16"/>
          <p:cNvSpPr/>
          <p:nvPr/>
        </p:nvSpPr>
        <p:spPr>
          <a:xfrm>
            <a:off x="4607917" y="3895923"/>
            <a:ext cx="3065348" cy="718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344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ESG-показатели в КПД топ-менеджмента: охрана труда, выбросы, комплаенс.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7961809" y="3364508"/>
            <a:ext cx="3414216" cy="1443732"/>
          </a:xfrm>
          <a:prstGeom prst="roundRect">
            <a:avLst>
              <a:gd name="adj" fmla="val 5938"/>
            </a:avLst>
          </a:prstGeom>
          <a:solidFill>
            <a:srgbClr val="FFFFFF"/>
          </a:solidFill>
          <a:ln w="6350">
            <a:solidFill>
              <a:srgbClr val="D2DBD6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180884" y="3583583"/>
            <a:ext cx="3065348" cy="2615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60"/>
              </a:lnSpc>
              <a:buNone/>
            </a:pPr>
            <a:r>
              <a:rPr lang="en-US" sz="1550" b="1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данных</a:t>
            </a:r>
            <a:endParaRPr lang="en-US" sz="1550" dirty="0"/>
          </a:p>
        </p:txBody>
      </p:sp>
      <p:sp>
        <p:nvSpPr>
          <p:cNvPr id="21" name="Text 19"/>
          <p:cNvSpPr/>
          <p:nvPr/>
        </p:nvSpPr>
        <p:spPr>
          <a:xfrm>
            <a:off x="8180884" y="3895923"/>
            <a:ext cx="3065348" cy="718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344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Отчёт об устойчивом развитии проходит тот же уровень контроля, что и финансовый.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812800" y="6238280"/>
            <a:ext cx="1020318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6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на основе IFRS S1 (элемент «Управление») и практики корпоративного управления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10820400" y="6238280"/>
            <a:ext cx="558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6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1F4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2E7D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Контур 1. Управление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800" y="1102320"/>
            <a:ext cx="10883392" cy="402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970"/>
              </a:lnSpc>
              <a:buNone/>
            </a:pPr>
            <a:r>
              <a:rPr lang="en-US" sz="2700" b="1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за что отвечает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819150" y="1765201"/>
            <a:ext cx="10553700" cy="549870"/>
          </a:xfrm>
          <a:prstGeom prst="rect">
            <a:avLst/>
          </a:prstGeom>
          <a:solidFill>
            <a:srgbClr val="15302A"/>
          </a:solidFill>
          <a:ln w="12700">
            <a:solidFill>
              <a:srgbClr val="15302A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28700" y="1911251"/>
            <a:ext cx="4185920" cy="2831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30"/>
              </a:lnSpc>
              <a:buNone/>
            </a:pPr>
            <a:r>
              <a:rPr lang="en-US" sz="1450" b="1" dirty="0">
                <a:solidFill>
                  <a:srgbClr val="F1F4F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 директоров и комитет</a:t>
            </a:r>
            <a:endParaRPr lang="en-US" sz="1450" dirty="0"/>
          </a:p>
        </p:txBody>
      </p:sp>
      <p:sp>
        <p:nvSpPr>
          <p:cNvPr id="6" name="Text 4"/>
          <p:cNvSpPr/>
          <p:nvPr/>
        </p:nvSpPr>
        <p:spPr>
          <a:xfrm>
            <a:off x="5295900" y="1928713"/>
            <a:ext cx="6043422" cy="2482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F1F4F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Надзор, утверждение стратегии, политики и существенных тем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812800" y="2321421"/>
            <a:ext cx="10566400" cy="549870"/>
          </a:xfrm>
          <a:prstGeom prst="rect">
            <a:avLst/>
          </a:prstGeom>
          <a:solidFill>
            <a:srgbClr val="2E7D63"/>
          </a:solidFill>
          <a:ln/>
        </p:spPr>
      </p:sp>
      <p:sp>
        <p:nvSpPr>
          <p:cNvPr id="8" name="Shape 6"/>
          <p:cNvSpPr/>
          <p:nvPr/>
        </p:nvSpPr>
        <p:spPr>
          <a:xfrm>
            <a:off x="11372850" y="2321421"/>
            <a:ext cx="0" cy="549870"/>
          </a:xfrm>
          <a:prstGeom prst="line">
            <a:avLst/>
          </a:prstGeom>
          <a:noFill/>
          <a:ln w="12700">
            <a:solidFill>
              <a:srgbClr val="15302A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812800" y="2864941"/>
            <a:ext cx="10566400" cy="0"/>
          </a:xfrm>
          <a:prstGeom prst="line">
            <a:avLst/>
          </a:prstGeom>
          <a:noFill/>
          <a:ln w="12700">
            <a:solidFill>
              <a:srgbClr val="15302A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19150" y="2321421"/>
            <a:ext cx="0" cy="549870"/>
          </a:xfrm>
          <a:prstGeom prst="line">
            <a:avLst/>
          </a:prstGeom>
          <a:noFill/>
          <a:ln w="12700">
            <a:solidFill>
              <a:srgbClr val="15302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028700" y="2461121"/>
            <a:ext cx="4185920" cy="2831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30"/>
              </a:lnSpc>
              <a:buNone/>
            </a:pPr>
            <a:r>
              <a:rPr lang="en-US" sz="14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Правление</a:t>
            </a:r>
            <a:endParaRPr lang="en-US" sz="1450" dirty="0"/>
          </a:p>
        </p:txBody>
      </p:sp>
      <p:sp>
        <p:nvSpPr>
          <p:cNvPr id="12" name="Text 10"/>
          <p:cNvSpPr/>
          <p:nvPr/>
        </p:nvSpPr>
        <p:spPr>
          <a:xfrm>
            <a:off x="5295900" y="2478584"/>
            <a:ext cx="6043422" cy="2482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Реализация стратегии, ESG-цели в КПД, распределение ресурсов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812800" y="2871291"/>
            <a:ext cx="10566400" cy="737791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4" name="Shape 12"/>
          <p:cNvSpPr/>
          <p:nvPr/>
        </p:nvSpPr>
        <p:spPr>
          <a:xfrm>
            <a:off x="11372850" y="2871291"/>
            <a:ext cx="0" cy="737791"/>
          </a:xfrm>
          <a:prstGeom prst="line">
            <a:avLst/>
          </a:prstGeom>
          <a:noFill/>
          <a:ln w="12700">
            <a:solidFill>
              <a:srgbClr val="15302A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12800" y="3602732"/>
            <a:ext cx="10566400" cy="0"/>
          </a:xfrm>
          <a:prstGeom prst="line">
            <a:avLst/>
          </a:prstGeom>
          <a:noFill/>
          <a:ln w="12700">
            <a:solidFill>
              <a:srgbClr val="15302A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19150" y="2871291"/>
            <a:ext cx="0" cy="737791"/>
          </a:xfrm>
          <a:prstGeom prst="line">
            <a:avLst/>
          </a:prstGeom>
          <a:noFill/>
          <a:ln w="12700">
            <a:solidFill>
              <a:srgbClr val="15302A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028700" y="3104952"/>
            <a:ext cx="4185920" cy="2831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30"/>
              </a:lnSpc>
              <a:buNone/>
            </a:pPr>
            <a:r>
              <a:rPr lang="en-US" sz="1450" b="1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1-я линия: бизнес-подразделения</a:t>
            </a:r>
            <a:endParaRPr lang="en-US" sz="1450" dirty="0"/>
          </a:p>
        </p:txBody>
      </p:sp>
      <p:sp>
        <p:nvSpPr>
          <p:cNvPr id="18" name="Text 16"/>
          <p:cNvSpPr/>
          <p:nvPr/>
        </p:nvSpPr>
        <p:spPr>
          <a:xfrm>
            <a:off x="5295900" y="3010991"/>
            <a:ext cx="6043422" cy="4710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Владельцы процессов управляют ESG-рисками и собирают первичные данные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812800" y="3609082"/>
            <a:ext cx="10566400" cy="54987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0" name="Shape 18"/>
          <p:cNvSpPr/>
          <p:nvPr/>
        </p:nvSpPr>
        <p:spPr>
          <a:xfrm>
            <a:off x="11372850" y="3609082"/>
            <a:ext cx="0" cy="549870"/>
          </a:xfrm>
          <a:prstGeom prst="line">
            <a:avLst/>
          </a:prstGeom>
          <a:noFill/>
          <a:ln w="12700">
            <a:solidFill>
              <a:srgbClr val="15302A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812800" y="4152602"/>
            <a:ext cx="10566400" cy="0"/>
          </a:xfrm>
          <a:prstGeom prst="line">
            <a:avLst/>
          </a:prstGeom>
          <a:noFill/>
          <a:ln w="12700">
            <a:solidFill>
              <a:srgbClr val="15302A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819150" y="3609082"/>
            <a:ext cx="0" cy="549870"/>
          </a:xfrm>
          <a:prstGeom prst="line">
            <a:avLst/>
          </a:prstGeom>
          <a:noFill/>
          <a:ln w="12700">
            <a:solidFill>
              <a:srgbClr val="15302A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1028700" y="3748782"/>
            <a:ext cx="4185920" cy="2831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30"/>
              </a:lnSpc>
              <a:buNone/>
            </a:pPr>
            <a:r>
              <a:rPr lang="en-US" sz="1450" b="1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2-я линия: риски, комплаенс, ESG-офис</a:t>
            </a:r>
            <a:endParaRPr lang="en-US" sz="1450" dirty="0"/>
          </a:p>
        </p:txBody>
      </p:sp>
      <p:sp>
        <p:nvSpPr>
          <p:cNvPr id="24" name="Text 22"/>
          <p:cNvSpPr/>
          <p:nvPr/>
        </p:nvSpPr>
        <p:spPr>
          <a:xfrm>
            <a:off x="5295900" y="3766245"/>
            <a:ext cx="6043422" cy="2482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Методология, контроль, агрегирование данных, мониторинг</a:t>
            </a:r>
            <a:endParaRPr lang="en-US" sz="1300" dirty="0"/>
          </a:p>
        </p:txBody>
      </p:sp>
      <p:sp>
        <p:nvSpPr>
          <p:cNvPr id="25" name="Shape 23"/>
          <p:cNvSpPr/>
          <p:nvPr/>
        </p:nvSpPr>
        <p:spPr>
          <a:xfrm>
            <a:off x="812800" y="4158952"/>
            <a:ext cx="10566400" cy="54987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6" name="Shape 24"/>
          <p:cNvSpPr/>
          <p:nvPr/>
        </p:nvSpPr>
        <p:spPr>
          <a:xfrm>
            <a:off x="11372850" y="4158952"/>
            <a:ext cx="0" cy="549870"/>
          </a:xfrm>
          <a:prstGeom prst="line">
            <a:avLst/>
          </a:prstGeom>
          <a:noFill/>
          <a:ln w="12700">
            <a:solidFill>
              <a:srgbClr val="15302A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812800" y="4702473"/>
            <a:ext cx="10566400" cy="0"/>
          </a:xfrm>
          <a:prstGeom prst="line">
            <a:avLst/>
          </a:prstGeom>
          <a:noFill/>
          <a:ln w="12700">
            <a:solidFill>
              <a:srgbClr val="15302A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819150" y="4158952"/>
            <a:ext cx="0" cy="549870"/>
          </a:xfrm>
          <a:prstGeom prst="line">
            <a:avLst/>
          </a:prstGeom>
          <a:noFill/>
          <a:ln w="12700">
            <a:solidFill>
              <a:srgbClr val="15302A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1028700" y="4298652"/>
            <a:ext cx="4185920" cy="2831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30"/>
              </a:lnSpc>
              <a:buNone/>
            </a:pPr>
            <a:r>
              <a:rPr lang="en-US" sz="1450" b="1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3-я линия: внутренний аудит</a:t>
            </a:r>
            <a:endParaRPr lang="en-US" sz="1450" dirty="0"/>
          </a:p>
        </p:txBody>
      </p:sp>
      <p:sp>
        <p:nvSpPr>
          <p:cNvPr id="30" name="Text 28"/>
          <p:cNvSpPr/>
          <p:nvPr/>
        </p:nvSpPr>
        <p:spPr>
          <a:xfrm>
            <a:off x="5295900" y="4316115"/>
            <a:ext cx="6043422" cy="2482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Независимая оценка системы и достоверности ESG-данных</a:t>
            </a:r>
            <a:endParaRPr lang="en-US" sz="1300" dirty="0"/>
          </a:p>
        </p:txBody>
      </p:sp>
      <p:sp>
        <p:nvSpPr>
          <p:cNvPr id="31" name="Text 29"/>
          <p:cNvSpPr/>
          <p:nvPr/>
        </p:nvSpPr>
        <p:spPr>
          <a:xfrm>
            <a:off x="812800" y="6238280"/>
            <a:ext cx="1020318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6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трёх линий (IIA, 2020), адаптированная к ESG</a:t>
            </a:r>
            <a:endParaRPr lang="en-US" sz="1200" dirty="0"/>
          </a:p>
        </p:txBody>
      </p:sp>
      <p:sp>
        <p:nvSpPr>
          <p:cNvPr id="32" name="Text 30"/>
          <p:cNvSpPr/>
          <p:nvPr/>
        </p:nvSpPr>
        <p:spPr>
          <a:xfrm>
            <a:off x="10820400" y="6238280"/>
            <a:ext cx="558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6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1F4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2E7D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Контур 2. Риски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800" y="1102320"/>
            <a:ext cx="10883392" cy="402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970"/>
              </a:lnSpc>
              <a:buNone/>
            </a:pPr>
            <a:r>
              <a:rPr lang="en-US" sz="2700" b="1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ESG-риски внутри ERM, а не рядом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819150" y="1765201"/>
            <a:ext cx="2110680" cy="1578570"/>
          </a:xfrm>
          <a:prstGeom prst="rect">
            <a:avLst/>
          </a:prstGeom>
          <a:solidFill>
            <a:srgbClr val="FFFFFF"/>
          </a:solidFill>
          <a:ln w="12700">
            <a:solidFill>
              <a:srgbClr val="13252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16000" y="1962051"/>
            <a:ext cx="1768490" cy="467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40"/>
              </a:lnSpc>
              <a:buNone/>
            </a:pPr>
            <a:r>
              <a:rPr lang="en-US" sz="1450" b="1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и культура</a:t>
            </a:r>
            <a:endParaRPr lang="en-US" sz="1450" dirty="0"/>
          </a:p>
        </p:txBody>
      </p:sp>
      <p:sp>
        <p:nvSpPr>
          <p:cNvPr id="6" name="Text 4"/>
          <p:cNvSpPr/>
          <p:nvPr/>
        </p:nvSpPr>
        <p:spPr>
          <a:xfrm>
            <a:off x="1016000" y="2480171"/>
            <a:ext cx="1768490" cy="692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50"/>
              </a:lnSpc>
              <a:buNone/>
            </a:pPr>
            <a:r>
              <a:rPr lang="en-US" sz="1250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Надзор совета за ESG-рисками, культура открытости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2936180" y="1758851"/>
            <a:ext cx="2110780" cy="159127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8" name="Shape 6"/>
          <p:cNvSpPr/>
          <p:nvPr/>
        </p:nvSpPr>
        <p:spPr>
          <a:xfrm>
            <a:off x="2936180" y="1765201"/>
            <a:ext cx="2110780" cy="0"/>
          </a:xfrm>
          <a:prstGeom prst="line">
            <a:avLst/>
          </a:prstGeom>
          <a:noFill/>
          <a:ln w="12700">
            <a:solidFill>
              <a:srgbClr val="13252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5040610" y="1758851"/>
            <a:ext cx="0" cy="1591270"/>
          </a:xfrm>
          <a:prstGeom prst="line">
            <a:avLst/>
          </a:prstGeom>
          <a:noFill/>
          <a:ln w="12700">
            <a:solidFill>
              <a:srgbClr val="13252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936180" y="3343771"/>
            <a:ext cx="2110780" cy="0"/>
          </a:xfrm>
          <a:prstGeom prst="line">
            <a:avLst/>
          </a:prstGeom>
          <a:noFill/>
          <a:ln w="12700">
            <a:solidFill>
              <a:srgbClr val="13252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126680" y="1962051"/>
            <a:ext cx="1768592" cy="246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40"/>
              </a:lnSpc>
              <a:buNone/>
            </a:pPr>
            <a:r>
              <a:rPr lang="en-US" sz="1450" b="1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Стратегия и цели</a:t>
            </a:r>
            <a:endParaRPr lang="en-US" sz="1450" dirty="0"/>
          </a:p>
        </p:txBody>
      </p:sp>
      <p:sp>
        <p:nvSpPr>
          <p:cNvPr id="12" name="Text 10"/>
          <p:cNvSpPr/>
          <p:nvPr/>
        </p:nvSpPr>
        <p:spPr>
          <a:xfrm>
            <a:off x="3126680" y="2259211"/>
            <a:ext cx="1768592" cy="692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50"/>
              </a:lnSpc>
              <a:buNone/>
            </a:pPr>
            <a:r>
              <a:rPr lang="en-US" sz="1250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Учёт ESG-рисков при постановке целей и выборе стратегии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5046960" y="1758851"/>
            <a:ext cx="2110680" cy="1591270"/>
          </a:xfrm>
          <a:prstGeom prst="rect">
            <a:avLst/>
          </a:prstGeom>
          <a:solidFill>
            <a:srgbClr val="E3B23C"/>
          </a:solidFill>
          <a:ln/>
        </p:spPr>
      </p:sp>
      <p:sp>
        <p:nvSpPr>
          <p:cNvPr id="14" name="Shape 12"/>
          <p:cNvSpPr/>
          <p:nvPr/>
        </p:nvSpPr>
        <p:spPr>
          <a:xfrm>
            <a:off x="5046960" y="1765201"/>
            <a:ext cx="2110680" cy="0"/>
          </a:xfrm>
          <a:prstGeom prst="line">
            <a:avLst/>
          </a:prstGeom>
          <a:noFill/>
          <a:ln w="12700">
            <a:solidFill>
              <a:srgbClr val="13252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7151291" y="1758851"/>
            <a:ext cx="0" cy="1591270"/>
          </a:xfrm>
          <a:prstGeom prst="line">
            <a:avLst/>
          </a:prstGeom>
          <a:noFill/>
          <a:ln w="12700">
            <a:solidFill>
              <a:srgbClr val="132520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5046960" y="3343771"/>
            <a:ext cx="2110680" cy="0"/>
          </a:xfrm>
          <a:prstGeom prst="line">
            <a:avLst/>
          </a:prstGeom>
          <a:noFill/>
          <a:ln w="12700">
            <a:solidFill>
              <a:srgbClr val="13252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237460" y="1962051"/>
            <a:ext cx="1768490" cy="246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40"/>
              </a:lnSpc>
              <a:buNone/>
            </a:pPr>
            <a:r>
              <a:rPr lang="en-US" sz="1450" b="1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</a:t>
            </a:r>
            <a:endParaRPr lang="en-US" sz="1450" dirty="0"/>
          </a:p>
        </p:txBody>
      </p:sp>
      <p:sp>
        <p:nvSpPr>
          <p:cNvPr id="18" name="Text 16"/>
          <p:cNvSpPr/>
          <p:nvPr/>
        </p:nvSpPr>
        <p:spPr>
          <a:xfrm>
            <a:off x="5237460" y="2259211"/>
            <a:ext cx="1768490" cy="692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50"/>
              </a:lnSpc>
              <a:buNone/>
            </a:pPr>
            <a:r>
              <a:rPr lang="en-US" sz="1250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Выявление, оценка, приоритизация, реагирование</a:t>
            </a:r>
            <a:endParaRPr lang="en-US" sz="1250" dirty="0"/>
          </a:p>
        </p:txBody>
      </p:sp>
      <p:sp>
        <p:nvSpPr>
          <p:cNvPr id="19" name="Shape 17"/>
          <p:cNvSpPr/>
          <p:nvPr/>
        </p:nvSpPr>
        <p:spPr>
          <a:xfrm>
            <a:off x="7157641" y="1758851"/>
            <a:ext cx="2110780" cy="159127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0" name="Shape 18"/>
          <p:cNvSpPr/>
          <p:nvPr/>
        </p:nvSpPr>
        <p:spPr>
          <a:xfrm>
            <a:off x="7157641" y="1765201"/>
            <a:ext cx="2110780" cy="0"/>
          </a:xfrm>
          <a:prstGeom prst="line">
            <a:avLst/>
          </a:prstGeom>
          <a:noFill/>
          <a:ln w="12700">
            <a:solidFill>
              <a:srgbClr val="132520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9262070" y="1758851"/>
            <a:ext cx="0" cy="1591270"/>
          </a:xfrm>
          <a:prstGeom prst="line">
            <a:avLst/>
          </a:prstGeom>
          <a:noFill/>
          <a:ln w="12700">
            <a:solidFill>
              <a:srgbClr val="13252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7157641" y="3343771"/>
            <a:ext cx="2110780" cy="0"/>
          </a:xfrm>
          <a:prstGeom prst="line">
            <a:avLst/>
          </a:prstGeom>
          <a:noFill/>
          <a:ln w="12700">
            <a:solidFill>
              <a:srgbClr val="132520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7348141" y="1962051"/>
            <a:ext cx="1768592" cy="467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40"/>
              </a:lnSpc>
              <a:buNone/>
            </a:pPr>
            <a:r>
              <a:rPr lang="en-US" sz="1450" b="1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и пересмотр</a:t>
            </a:r>
            <a:endParaRPr lang="en-US" sz="1450" dirty="0"/>
          </a:p>
        </p:txBody>
      </p:sp>
      <p:sp>
        <p:nvSpPr>
          <p:cNvPr id="24" name="Text 22"/>
          <p:cNvSpPr/>
          <p:nvPr/>
        </p:nvSpPr>
        <p:spPr>
          <a:xfrm>
            <a:off x="7348141" y="2480171"/>
            <a:ext cx="1768592" cy="692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50"/>
              </a:lnSpc>
              <a:buNone/>
            </a:pPr>
            <a:r>
              <a:rPr lang="en-US" sz="1250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Проверка, работает ли система при изменениях</a:t>
            </a:r>
            <a:endParaRPr lang="en-US" sz="1250" dirty="0"/>
          </a:p>
        </p:txBody>
      </p:sp>
      <p:sp>
        <p:nvSpPr>
          <p:cNvPr id="25" name="Shape 23"/>
          <p:cNvSpPr/>
          <p:nvPr/>
        </p:nvSpPr>
        <p:spPr>
          <a:xfrm>
            <a:off x="9268420" y="1758851"/>
            <a:ext cx="2110780" cy="159127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6" name="Shape 24"/>
          <p:cNvSpPr/>
          <p:nvPr/>
        </p:nvSpPr>
        <p:spPr>
          <a:xfrm>
            <a:off x="9268420" y="1765201"/>
            <a:ext cx="2110780" cy="0"/>
          </a:xfrm>
          <a:prstGeom prst="line">
            <a:avLst/>
          </a:prstGeom>
          <a:noFill/>
          <a:ln w="12700">
            <a:solidFill>
              <a:srgbClr val="132520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11372850" y="1758851"/>
            <a:ext cx="0" cy="1591270"/>
          </a:xfrm>
          <a:prstGeom prst="line">
            <a:avLst/>
          </a:prstGeom>
          <a:noFill/>
          <a:ln w="12700">
            <a:solidFill>
              <a:srgbClr val="132520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9268420" y="3343771"/>
            <a:ext cx="2110780" cy="0"/>
          </a:xfrm>
          <a:prstGeom prst="line">
            <a:avLst/>
          </a:prstGeom>
          <a:noFill/>
          <a:ln w="12700">
            <a:solidFill>
              <a:srgbClr val="132520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9458920" y="1962051"/>
            <a:ext cx="1768592" cy="467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40"/>
              </a:lnSpc>
              <a:buNone/>
            </a:pPr>
            <a:r>
              <a:rPr lang="en-US" sz="1450" b="1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Информация и отчётность</a:t>
            </a:r>
            <a:endParaRPr lang="en-US" sz="1450" dirty="0"/>
          </a:p>
        </p:txBody>
      </p:sp>
      <p:sp>
        <p:nvSpPr>
          <p:cNvPr id="30" name="Text 28"/>
          <p:cNvSpPr/>
          <p:nvPr/>
        </p:nvSpPr>
        <p:spPr>
          <a:xfrm>
            <a:off x="9458920" y="2480171"/>
            <a:ext cx="1768592" cy="692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50"/>
              </a:lnSpc>
              <a:buNone/>
            </a:pPr>
            <a:r>
              <a:rPr lang="en-US" sz="1250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Данные, коммуникация, раскрытие</a:t>
            </a:r>
            <a:endParaRPr lang="en-US" sz="1250" dirty="0"/>
          </a:p>
        </p:txBody>
      </p:sp>
      <p:sp>
        <p:nvSpPr>
          <p:cNvPr id="31" name="Text 29"/>
          <p:cNvSpPr/>
          <p:nvPr/>
        </p:nvSpPr>
        <p:spPr>
          <a:xfrm>
            <a:off x="812800" y="3629521"/>
            <a:ext cx="9810750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Отдельный «ESG-реестр» рядом с корпоративным создаёт двойной учёт. Правильно: те же шкалы, те же владельцы, тот же отчёт совету, но с расширенным перечнем рисков и горизонтов.</a:t>
            </a:r>
            <a:endParaRPr lang="en-US" sz="1500" dirty="0"/>
          </a:p>
        </p:txBody>
      </p:sp>
      <p:sp>
        <p:nvSpPr>
          <p:cNvPr id="32" name="Text 30"/>
          <p:cNvSpPr/>
          <p:nvPr/>
        </p:nvSpPr>
        <p:spPr>
          <a:xfrm>
            <a:off x="812800" y="6238280"/>
            <a:ext cx="1020318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6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COSO и WBCSD, «Applying Enterprise Risk Management to Environmental, Social and Governance-related Risks» (2018)</a:t>
            </a:r>
            <a:endParaRPr lang="en-US" sz="1200" dirty="0"/>
          </a:p>
        </p:txBody>
      </p:sp>
      <p:sp>
        <p:nvSpPr>
          <p:cNvPr id="33" name="Text 31"/>
          <p:cNvSpPr/>
          <p:nvPr/>
        </p:nvSpPr>
        <p:spPr>
          <a:xfrm>
            <a:off x="10820400" y="6238280"/>
            <a:ext cx="558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6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1F4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2E7D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Контур 2. Риски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800" y="1102320"/>
            <a:ext cx="10883392" cy="402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970"/>
              </a:lnSpc>
              <a:buNone/>
            </a:pPr>
            <a:r>
              <a:rPr lang="en-US" sz="2700" b="1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ESG-рисков</a:t>
            </a:r>
            <a:endParaRPr lang="en-US" sz="27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25500" y="1771551"/>
          <a:ext cx="10553700" cy="2458244"/>
        </p:xfrm>
        <a:graphic>
          <a:graphicData uri="http://schemas.openxmlformats.org/drawingml/2006/table">
            <a:tbl>
              <a:tblPr/>
              <a:tblGrid>
                <a:gridCol w="2110740"/>
                <a:gridCol w="4854702"/>
                <a:gridCol w="3588258"/>
              </a:tblGrid>
              <a:tr h="408880"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b="1" dirty="0">
                          <a:solidFill>
                            <a:srgbClr val="F1F4F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Блок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95250" marB="95250" anchor="t">
                    <a:lnL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5B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5B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2E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b="1" dirty="0">
                          <a:solidFill>
                            <a:srgbClr val="F1F4F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Примеры рисков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95250" marB="95250" anchor="t">
                    <a:lnL w="12700" cap="flat" cmpd="sng" algn="ctr">
                      <a:solidFill>
                        <a:srgbClr val="B2B5B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5B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5B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2E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b="1" dirty="0">
                          <a:solidFill>
                            <a:srgbClr val="F1F4F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Как проявляется финансово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95250" marB="95250" anchor="t">
                    <a:lnL w="12700" cap="flat" cmpd="sng" algn="ctr">
                      <a:solidFill>
                        <a:srgbClr val="B2B5B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5B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5B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2E0"/>
                    </a:solidFill>
                  </a:tcPr>
                </a:tc>
              </a:tr>
              <a:tr h="820241"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13252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E: климат и экология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95250" marB="95250" anchor="t">
                    <a:lnL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5B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13252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Физические риски (жара, паводки); переходные риски: квоты на выбросы, углеродное регулирование; штрафы по Экологическому кодексу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95250" marB="95250" anchor="t">
                    <a:lnL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5B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13252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Ущерб активам, рост затрат, плата за выбросы, ограничения финансирования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95250" marB="95250" anchor="t">
                    <a:lnL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5B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4561"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13252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S: люди и общество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95250" marB="95250" anchor="t">
                    <a:lnL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13252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Травматизм, трудовые конфликты, нарушения прав в цепочке поставок, конфликты с местными сообществами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95250" marB="95250" anchor="t">
                    <a:lnL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13252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Простои, иски, текучесть, потеря лицензии на работу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95250" marB="95250" anchor="t">
                    <a:lnL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4561"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13252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G: управление и этика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95250" marB="95250" anchor="t">
                    <a:lnL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13252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Коррупция, конфликт интересов, мошенничество, санкции, кибератаки, недостоверные ESG-данные (гринвошинг)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95250" marB="95250" anchor="t">
                    <a:lnL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13252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Штрафы, уголовная ответственность, репутационный ущерб, отказ инвесторов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95250" marB="95250" anchor="t">
                    <a:lnL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812800" y="6024959"/>
            <a:ext cx="10203180" cy="4520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6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на основе IFRS S2, руководства COSO/WBCSD (2018); система торговли квотами на выбросы действует в Казахстане с 2013 года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10820400" y="6238280"/>
            <a:ext cx="558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6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1F4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2E7D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Контур 2. Риски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800" y="1102320"/>
            <a:ext cx="10883392" cy="402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970"/>
              </a:lnSpc>
              <a:buNone/>
            </a:pPr>
            <a:r>
              <a:rPr lang="en-US" sz="2700" b="1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управления ESG-рисками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819150" y="1765201"/>
            <a:ext cx="2110680" cy="2491680"/>
          </a:xfrm>
          <a:prstGeom prst="rect">
            <a:avLst/>
          </a:prstGeom>
          <a:solidFill>
            <a:srgbClr val="FFFFFF"/>
          </a:solidFill>
          <a:ln w="12700">
            <a:solidFill>
              <a:srgbClr val="13252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16000" y="1962051"/>
            <a:ext cx="1768490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080"/>
              </a:lnSpc>
              <a:buNone/>
            </a:pPr>
            <a:r>
              <a:rPr lang="en-US" sz="2200" b="1" dirty="0">
                <a:solidFill>
                  <a:srgbClr val="2E7D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1016000" y="2429371"/>
            <a:ext cx="1768490" cy="246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40"/>
              </a:lnSpc>
              <a:buNone/>
            </a:pPr>
            <a:r>
              <a:rPr lang="en-US" sz="1450" b="1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Идентификация</a:t>
            </a:r>
            <a:endParaRPr lang="en-US" sz="1450" dirty="0"/>
          </a:p>
        </p:txBody>
      </p:sp>
      <p:sp>
        <p:nvSpPr>
          <p:cNvPr id="7" name="Text 5"/>
          <p:cNvSpPr/>
          <p:nvPr/>
        </p:nvSpPr>
        <p:spPr>
          <a:xfrm>
            <a:off x="1016000" y="2726531"/>
            <a:ext cx="1768490" cy="1358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50"/>
              </a:lnSpc>
              <a:buNone/>
            </a:pPr>
            <a:r>
              <a:rPr lang="en-US" sz="1250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существенности, опрос владельцев процессов, отраслевые карты рисков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2936180" y="1758851"/>
            <a:ext cx="2110780" cy="250438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9" name="Shape 7"/>
          <p:cNvSpPr/>
          <p:nvPr/>
        </p:nvSpPr>
        <p:spPr>
          <a:xfrm>
            <a:off x="2936180" y="1765201"/>
            <a:ext cx="2110780" cy="0"/>
          </a:xfrm>
          <a:prstGeom prst="line">
            <a:avLst/>
          </a:prstGeom>
          <a:noFill/>
          <a:ln w="12700">
            <a:solidFill>
              <a:srgbClr val="13252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5040610" y="1758851"/>
            <a:ext cx="0" cy="2504380"/>
          </a:xfrm>
          <a:prstGeom prst="line">
            <a:avLst/>
          </a:prstGeom>
          <a:noFill/>
          <a:ln w="12700">
            <a:solidFill>
              <a:srgbClr val="13252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2936180" y="4256881"/>
            <a:ext cx="2110780" cy="0"/>
          </a:xfrm>
          <a:prstGeom prst="line">
            <a:avLst/>
          </a:prstGeom>
          <a:noFill/>
          <a:ln w="12700">
            <a:solidFill>
              <a:srgbClr val="132520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126680" y="1962051"/>
            <a:ext cx="1768592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080"/>
              </a:lnSpc>
              <a:buNone/>
            </a:pPr>
            <a:r>
              <a:rPr lang="en-US" sz="2200" b="1" dirty="0">
                <a:solidFill>
                  <a:srgbClr val="2E7D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3126680" y="2429371"/>
            <a:ext cx="1768592" cy="246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40"/>
              </a:lnSpc>
              <a:buNone/>
            </a:pPr>
            <a:r>
              <a:rPr lang="en-US" sz="1450" b="1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</a:t>
            </a:r>
            <a:endParaRPr lang="en-US" sz="1450" dirty="0"/>
          </a:p>
        </p:txBody>
      </p:sp>
      <p:sp>
        <p:nvSpPr>
          <p:cNvPr id="14" name="Text 12"/>
          <p:cNvSpPr/>
          <p:nvPr/>
        </p:nvSpPr>
        <p:spPr>
          <a:xfrm>
            <a:off x="3126680" y="2726531"/>
            <a:ext cx="176859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50"/>
              </a:lnSpc>
              <a:buNone/>
            </a:pPr>
            <a:r>
              <a:rPr lang="en-US" sz="1250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Вероятность и влияние в деньгах; горизонты краткий, средний, долгий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5046960" y="1758851"/>
            <a:ext cx="2110680" cy="250438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6" name="Shape 14"/>
          <p:cNvSpPr/>
          <p:nvPr/>
        </p:nvSpPr>
        <p:spPr>
          <a:xfrm>
            <a:off x="5046960" y="1765201"/>
            <a:ext cx="2110680" cy="0"/>
          </a:xfrm>
          <a:prstGeom prst="line">
            <a:avLst/>
          </a:prstGeom>
          <a:noFill/>
          <a:ln w="12700">
            <a:solidFill>
              <a:srgbClr val="13252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151291" y="1758851"/>
            <a:ext cx="0" cy="2504380"/>
          </a:xfrm>
          <a:prstGeom prst="line">
            <a:avLst/>
          </a:prstGeom>
          <a:noFill/>
          <a:ln w="12700">
            <a:solidFill>
              <a:srgbClr val="13252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5046960" y="4256881"/>
            <a:ext cx="2110680" cy="0"/>
          </a:xfrm>
          <a:prstGeom prst="line">
            <a:avLst/>
          </a:prstGeom>
          <a:noFill/>
          <a:ln w="12700">
            <a:solidFill>
              <a:srgbClr val="132520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237460" y="1962051"/>
            <a:ext cx="1768490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080"/>
              </a:lnSpc>
              <a:buNone/>
            </a:pPr>
            <a:r>
              <a:rPr lang="en-US" sz="2200" b="1" dirty="0">
                <a:solidFill>
                  <a:srgbClr val="2E7D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  <p:sp>
        <p:nvSpPr>
          <p:cNvPr id="20" name="Text 18"/>
          <p:cNvSpPr/>
          <p:nvPr/>
        </p:nvSpPr>
        <p:spPr>
          <a:xfrm>
            <a:off x="5237460" y="2429371"/>
            <a:ext cx="1768490" cy="246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40"/>
              </a:lnSpc>
              <a:buNone/>
            </a:pPr>
            <a:r>
              <a:rPr lang="en-US" sz="1450" b="1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Сценарии</a:t>
            </a:r>
            <a:endParaRPr lang="en-US" sz="1450" dirty="0"/>
          </a:p>
        </p:txBody>
      </p:sp>
      <p:sp>
        <p:nvSpPr>
          <p:cNvPr id="21" name="Text 19"/>
          <p:cNvSpPr/>
          <p:nvPr/>
        </p:nvSpPr>
        <p:spPr>
          <a:xfrm>
            <a:off x="5237460" y="2726531"/>
            <a:ext cx="1768490" cy="692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50"/>
              </a:lnSpc>
              <a:buNone/>
            </a:pPr>
            <a:r>
              <a:rPr lang="en-US" sz="1250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Климатический сценарный анализ по IFRS S2</a:t>
            </a:r>
            <a:endParaRPr lang="en-US" sz="1250" dirty="0"/>
          </a:p>
        </p:txBody>
      </p:sp>
      <p:sp>
        <p:nvSpPr>
          <p:cNvPr id="22" name="Shape 20"/>
          <p:cNvSpPr/>
          <p:nvPr/>
        </p:nvSpPr>
        <p:spPr>
          <a:xfrm>
            <a:off x="7157641" y="1758851"/>
            <a:ext cx="2110780" cy="250438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3" name="Shape 21"/>
          <p:cNvSpPr/>
          <p:nvPr/>
        </p:nvSpPr>
        <p:spPr>
          <a:xfrm>
            <a:off x="7157641" y="1765201"/>
            <a:ext cx="2110780" cy="0"/>
          </a:xfrm>
          <a:prstGeom prst="line">
            <a:avLst/>
          </a:prstGeom>
          <a:noFill/>
          <a:ln w="12700">
            <a:solidFill>
              <a:srgbClr val="132520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9262070" y="1758851"/>
            <a:ext cx="0" cy="2504380"/>
          </a:xfrm>
          <a:prstGeom prst="line">
            <a:avLst/>
          </a:prstGeom>
          <a:noFill/>
          <a:ln w="12700">
            <a:solidFill>
              <a:srgbClr val="132520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7157641" y="4256881"/>
            <a:ext cx="2110780" cy="0"/>
          </a:xfrm>
          <a:prstGeom prst="line">
            <a:avLst/>
          </a:prstGeom>
          <a:noFill/>
          <a:ln w="12700">
            <a:solidFill>
              <a:srgbClr val="132520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7348141" y="1962051"/>
            <a:ext cx="1768592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080"/>
              </a:lnSpc>
              <a:buNone/>
            </a:pPr>
            <a:r>
              <a:rPr lang="en-US" sz="2200" b="1" dirty="0">
                <a:solidFill>
                  <a:srgbClr val="2E7D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  <p:sp>
        <p:nvSpPr>
          <p:cNvPr id="27" name="Text 25"/>
          <p:cNvSpPr/>
          <p:nvPr/>
        </p:nvSpPr>
        <p:spPr>
          <a:xfrm>
            <a:off x="7348141" y="2429371"/>
            <a:ext cx="1768592" cy="246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40"/>
              </a:lnSpc>
              <a:buNone/>
            </a:pPr>
            <a:r>
              <a:rPr lang="en-US" sz="1450" b="1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Реагирование</a:t>
            </a:r>
            <a:endParaRPr lang="en-US" sz="1450" dirty="0"/>
          </a:p>
        </p:txBody>
      </p:sp>
      <p:sp>
        <p:nvSpPr>
          <p:cNvPr id="28" name="Text 26"/>
          <p:cNvSpPr/>
          <p:nvPr/>
        </p:nvSpPr>
        <p:spPr>
          <a:xfrm>
            <a:off x="7348141" y="2726531"/>
            <a:ext cx="1768592" cy="692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50"/>
              </a:lnSpc>
              <a:buNone/>
            </a:pPr>
            <a:r>
              <a:rPr lang="en-US" sz="1250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Снижение, передача, принятие; план мероприятий</a:t>
            </a:r>
            <a:endParaRPr lang="en-US" sz="1250" dirty="0"/>
          </a:p>
        </p:txBody>
      </p:sp>
      <p:sp>
        <p:nvSpPr>
          <p:cNvPr id="29" name="Shape 27"/>
          <p:cNvSpPr/>
          <p:nvPr/>
        </p:nvSpPr>
        <p:spPr>
          <a:xfrm>
            <a:off x="9268420" y="1758851"/>
            <a:ext cx="2110780" cy="250438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0" name="Shape 28"/>
          <p:cNvSpPr/>
          <p:nvPr/>
        </p:nvSpPr>
        <p:spPr>
          <a:xfrm>
            <a:off x="9268420" y="1765201"/>
            <a:ext cx="2110780" cy="0"/>
          </a:xfrm>
          <a:prstGeom prst="line">
            <a:avLst/>
          </a:prstGeom>
          <a:noFill/>
          <a:ln w="12700">
            <a:solidFill>
              <a:srgbClr val="132520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11372850" y="1758851"/>
            <a:ext cx="0" cy="2504380"/>
          </a:xfrm>
          <a:prstGeom prst="line">
            <a:avLst/>
          </a:prstGeom>
          <a:noFill/>
          <a:ln w="12700">
            <a:solidFill>
              <a:srgbClr val="132520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9268420" y="4256881"/>
            <a:ext cx="2110780" cy="0"/>
          </a:xfrm>
          <a:prstGeom prst="line">
            <a:avLst/>
          </a:prstGeom>
          <a:noFill/>
          <a:ln w="12700">
            <a:solidFill>
              <a:srgbClr val="132520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9458920" y="1962051"/>
            <a:ext cx="1768592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080"/>
              </a:lnSpc>
              <a:buNone/>
            </a:pPr>
            <a:r>
              <a:rPr lang="en-US" sz="2200" b="1" dirty="0">
                <a:solidFill>
                  <a:srgbClr val="2E7D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200" dirty="0"/>
          </a:p>
        </p:txBody>
      </p:sp>
      <p:sp>
        <p:nvSpPr>
          <p:cNvPr id="34" name="Text 32"/>
          <p:cNvSpPr/>
          <p:nvPr/>
        </p:nvSpPr>
        <p:spPr>
          <a:xfrm>
            <a:off x="9458920" y="2429371"/>
            <a:ext cx="1768592" cy="246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40"/>
              </a:lnSpc>
              <a:buNone/>
            </a:pPr>
            <a:r>
              <a:rPr lang="en-US" sz="1450" b="1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Мониторинг</a:t>
            </a:r>
            <a:endParaRPr lang="en-US" sz="1450" dirty="0"/>
          </a:p>
        </p:txBody>
      </p:sp>
      <p:sp>
        <p:nvSpPr>
          <p:cNvPr id="35" name="Text 33"/>
          <p:cNvSpPr/>
          <p:nvPr/>
        </p:nvSpPr>
        <p:spPr>
          <a:xfrm>
            <a:off x="9458920" y="2726531"/>
            <a:ext cx="1768592" cy="692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50"/>
              </a:lnSpc>
              <a:buNone/>
            </a:pPr>
            <a:r>
              <a:rPr lang="en-US" sz="1250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индикаторы риска, пороги, эскалация</a:t>
            </a:r>
            <a:endParaRPr lang="en-US" sz="1250" dirty="0"/>
          </a:p>
        </p:txBody>
      </p:sp>
      <p:sp>
        <p:nvSpPr>
          <p:cNvPr id="36" name="Text 34"/>
          <p:cNvSpPr/>
          <p:nvPr/>
        </p:nvSpPr>
        <p:spPr>
          <a:xfrm>
            <a:off x="812800" y="4542631"/>
            <a:ext cx="9810750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цикла: реестр ESG-рисков с владельцами, оценкой в деньгах и индикаторами раннего предупреждения, который рассматривает совет директоров.</a:t>
            </a:r>
            <a:endParaRPr lang="en-US" sz="1500" dirty="0"/>
          </a:p>
        </p:txBody>
      </p:sp>
      <p:sp>
        <p:nvSpPr>
          <p:cNvPr id="37" name="Text 35"/>
          <p:cNvSpPr/>
          <p:nvPr/>
        </p:nvSpPr>
        <p:spPr>
          <a:xfrm>
            <a:off x="812800" y="6238280"/>
            <a:ext cx="1020318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6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Источники: IFRS S1, IFRS S2; COSO/WBCSD (2018)</a:t>
            </a:r>
            <a:endParaRPr lang="en-US" sz="1200" dirty="0"/>
          </a:p>
        </p:txBody>
      </p:sp>
      <p:sp>
        <p:nvSpPr>
          <p:cNvPr id="38" name="Text 36"/>
          <p:cNvSpPr/>
          <p:nvPr/>
        </p:nvSpPr>
        <p:spPr>
          <a:xfrm>
            <a:off x="10820400" y="6238280"/>
            <a:ext cx="558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6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1F4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2E7D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Контур 3. Комплаенс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800" y="1102320"/>
            <a:ext cx="10883392" cy="402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970"/>
              </a:lnSpc>
              <a:buNone/>
            </a:pPr>
            <a:r>
              <a:rPr lang="en-US" sz="2700" b="1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антикоррупции к ESG-комплаенсу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815975" y="1762026"/>
            <a:ext cx="4921250" cy="1443732"/>
          </a:xfrm>
          <a:prstGeom prst="roundRect">
            <a:avLst>
              <a:gd name="adj" fmla="val 5938"/>
            </a:avLst>
          </a:prstGeom>
          <a:solidFill>
            <a:srgbClr val="FFFFFF"/>
          </a:solidFill>
          <a:ln w="6350">
            <a:solidFill>
              <a:srgbClr val="D2DBD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35050" y="1981101"/>
            <a:ext cx="4617593" cy="2615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60"/>
              </a:lnSpc>
              <a:buNone/>
            </a:pPr>
            <a:r>
              <a:rPr lang="en-US" sz="1550" b="1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Было</a:t>
            </a:r>
            <a:endParaRPr lang="en-US" sz="1550" dirty="0"/>
          </a:p>
        </p:txBody>
      </p:sp>
      <p:sp>
        <p:nvSpPr>
          <p:cNvPr id="6" name="Text 4"/>
          <p:cNvSpPr/>
          <p:nvPr/>
        </p:nvSpPr>
        <p:spPr>
          <a:xfrm>
            <a:off x="1035050" y="2293441"/>
            <a:ext cx="4617593" cy="718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344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Комплаенс = противодействие коррупции и конфликту интересов. Обязательство — Закон «О противодействии коррупции».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5892800" y="2199382"/>
            <a:ext cx="457200" cy="59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480"/>
              </a:lnSpc>
              <a:buNone/>
            </a:pPr>
            <a:r>
              <a:rPr lang="en-US" sz="3200" dirty="0">
                <a:solidFill>
                  <a:srgbClr val="2E7D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3200" dirty="0"/>
          </a:p>
        </p:txBody>
      </p:sp>
      <p:sp>
        <p:nvSpPr>
          <p:cNvPr id="8" name="Shape 6"/>
          <p:cNvSpPr/>
          <p:nvPr/>
        </p:nvSpPr>
        <p:spPr>
          <a:xfrm>
            <a:off x="6454775" y="1762026"/>
            <a:ext cx="4921250" cy="1443732"/>
          </a:xfrm>
          <a:prstGeom prst="roundRect">
            <a:avLst>
              <a:gd name="adj" fmla="val 5938"/>
            </a:avLst>
          </a:prstGeom>
          <a:solidFill>
            <a:srgbClr val="FFFFFF"/>
          </a:solidFill>
          <a:ln w="6350">
            <a:solidFill>
              <a:srgbClr val="D2DBD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673850" y="1981101"/>
            <a:ext cx="4617593" cy="2615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60"/>
              </a:lnSpc>
              <a:buNone/>
            </a:pPr>
            <a:r>
              <a:rPr lang="en-US" sz="1550" b="1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Становится</a:t>
            </a:r>
            <a:endParaRPr lang="en-US" sz="1550" dirty="0"/>
          </a:p>
        </p:txBody>
      </p:sp>
      <p:sp>
        <p:nvSpPr>
          <p:cNvPr id="10" name="Text 8"/>
          <p:cNvSpPr/>
          <p:nvPr/>
        </p:nvSpPr>
        <p:spPr>
          <a:xfrm>
            <a:off x="6673850" y="2293441"/>
            <a:ext cx="4617593" cy="718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344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Комплаенс = соблюдение всех ESG-обязательств: экологических, трудовых, антикоррупционных, санкционных и обязательств по раскрытию.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815975" y="3491508"/>
            <a:ext cx="3414117" cy="1674813"/>
          </a:xfrm>
          <a:prstGeom prst="roundRect">
            <a:avLst>
              <a:gd name="adj" fmla="val 5118"/>
            </a:avLst>
          </a:prstGeom>
          <a:solidFill>
            <a:srgbClr val="FFFFFF"/>
          </a:solidFill>
          <a:ln w="6350">
            <a:solidFill>
              <a:srgbClr val="D2DBD6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035050" y="3710583"/>
            <a:ext cx="3065246" cy="2615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60"/>
              </a:lnSpc>
              <a:buNone/>
            </a:pPr>
            <a:r>
              <a:rPr lang="en-US" sz="1550" b="1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Реестр обязательств</a:t>
            </a:r>
            <a:endParaRPr lang="en-US" sz="1550" dirty="0"/>
          </a:p>
        </p:txBody>
      </p:sp>
      <p:sp>
        <p:nvSpPr>
          <p:cNvPr id="13" name="Text 11"/>
          <p:cNvSpPr/>
          <p:nvPr/>
        </p:nvSpPr>
        <p:spPr>
          <a:xfrm>
            <a:off x="1035050" y="4022923"/>
            <a:ext cx="3065246" cy="9497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344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перечень требований законов, стандартов и собственных ESG-заявлений компании с владельцами.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4388842" y="3491508"/>
            <a:ext cx="3414216" cy="1674813"/>
          </a:xfrm>
          <a:prstGeom prst="roundRect">
            <a:avLst>
              <a:gd name="adj" fmla="val 5118"/>
            </a:avLst>
          </a:prstGeom>
          <a:solidFill>
            <a:srgbClr val="FFFFFF"/>
          </a:solidFill>
          <a:ln w="6350">
            <a:solidFill>
              <a:srgbClr val="D2DBD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607917" y="3710583"/>
            <a:ext cx="3065348" cy="2615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60"/>
              </a:lnSpc>
              <a:buNone/>
            </a:pPr>
            <a:r>
              <a:rPr lang="en-US" sz="1550" b="1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ISO 37301 и ISO 37001</a:t>
            </a:r>
            <a:endParaRPr lang="en-US" sz="1550" dirty="0"/>
          </a:p>
        </p:txBody>
      </p:sp>
      <p:sp>
        <p:nvSpPr>
          <p:cNvPr id="16" name="Text 14"/>
          <p:cNvSpPr/>
          <p:nvPr/>
        </p:nvSpPr>
        <p:spPr>
          <a:xfrm>
            <a:off x="4607917" y="4022923"/>
            <a:ext cx="3065348" cy="718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344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управления соответствием и противодействия взяточничеству как каркас.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7961809" y="3491508"/>
            <a:ext cx="3414216" cy="1674813"/>
          </a:xfrm>
          <a:prstGeom prst="roundRect">
            <a:avLst>
              <a:gd name="adj" fmla="val 5118"/>
            </a:avLst>
          </a:prstGeom>
          <a:solidFill>
            <a:srgbClr val="FFFFFF"/>
          </a:solidFill>
          <a:ln w="6350">
            <a:solidFill>
              <a:srgbClr val="D2DBD6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180884" y="3710583"/>
            <a:ext cx="3065348" cy="2615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60"/>
              </a:lnSpc>
              <a:buNone/>
            </a:pPr>
            <a:r>
              <a:rPr lang="en-US" sz="1550" b="1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Независимость</a:t>
            </a:r>
            <a:endParaRPr lang="en-US" sz="1550" dirty="0"/>
          </a:p>
        </p:txBody>
      </p:sp>
      <p:sp>
        <p:nvSpPr>
          <p:cNvPr id="19" name="Text 17"/>
          <p:cNvSpPr/>
          <p:nvPr/>
        </p:nvSpPr>
        <p:spPr>
          <a:xfrm>
            <a:off x="8180884" y="4022923"/>
            <a:ext cx="3065348" cy="4875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344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квазигоссекторе служба подотчётна совету директоров по закону (ст. 16).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812800" y="6238280"/>
            <a:ext cx="1020318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6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Источники: ISO 37301:2021; ISO 37001; Закон РК «О противодействии коррупции», ст. 16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10820400" y="6238280"/>
            <a:ext cx="558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6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1F4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2E7D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Контур 3. Комплаенс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800" y="1102320"/>
            <a:ext cx="10883392" cy="402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970"/>
              </a:lnSpc>
              <a:buNone/>
            </a:pPr>
            <a:r>
              <a:rPr lang="en-US" sz="2700" b="1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ESG-комплаенса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815975" y="1762026"/>
            <a:ext cx="3414117" cy="1443732"/>
          </a:xfrm>
          <a:prstGeom prst="roundRect">
            <a:avLst>
              <a:gd name="adj" fmla="val 5938"/>
            </a:avLst>
          </a:prstGeom>
          <a:solidFill>
            <a:srgbClr val="FFFFFF"/>
          </a:solidFill>
          <a:ln w="6350">
            <a:solidFill>
              <a:srgbClr val="D2DBD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35050" y="1981101"/>
            <a:ext cx="3065246" cy="2615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60"/>
              </a:lnSpc>
              <a:buNone/>
            </a:pPr>
            <a:r>
              <a:rPr lang="en-US" sz="1550" b="1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контрагентов</a:t>
            </a:r>
            <a:endParaRPr lang="en-US" sz="1550" dirty="0"/>
          </a:p>
        </p:txBody>
      </p:sp>
      <p:sp>
        <p:nvSpPr>
          <p:cNvPr id="6" name="Text 4"/>
          <p:cNvSpPr/>
          <p:nvPr/>
        </p:nvSpPr>
        <p:spPr>
          <a:xfrm>
            <a:off x="1035050" y="2293441"/>
            <a:ext cx="3065246" cy="718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344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антикоррупционным критериям добавить охрану труда, экологию, права работников и санкции.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388842" y="1762026"/>
            <a:ext cx="3414216" cy="1443732"/>
          </a:xfrm>
          <a:prstGeom prst="roundRect">
            <a:avLst>
              <a:gd name="adj" fmla="val 5938"/>
            </a:avLst>
          </a:prstGeom>
          <a:solidFill>
            <a:srgbClr val="FFFFFF"/>
          </a:solidFill>
          <a:ln w="6350">
            <a:solidFill>
              <a:srgbClr val="D2DBD6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607917" y="1981101"/>
            <a:ext cx="3065348" cy="2615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60"/>
              </a:lnSpc>
              <a:buNone/>
            </a:pPr>
            <a:r>
              <a:rPr lang="en-US" sz="1550" b="1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Кодекс поведения</a:t>
            </a:r>
            <a:endParaRPr lang="en-US" sz="1550" dirty="0"/>
          </a:p>
        </p:txBody>
      </p:sp>
      <p:sp>
        <p:nvSpPr>
          <p:cNvPr id="9" name="Text 7"/>
          <p:cNvSpPr/>
          <p:nvPr/>
        </p:nvSpPr>
        <p:spPr>
          <a:xfrm>
            <a:off x="4607917" y="2293441"/>
            <a:ext cx="3065348" cy="718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344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Этика, недискриминация, права человека, отношение к окружающей среде.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7961809" y="1762026"/>
            <a:ext cx="3414216" cy="1443732"/>
          </a:xfrm>
          <a:prstGeom prst="roundRect">
            <a:avLst>
              <a:gd name="adj" fmla="val 5938"/>
            </a:avLst>
          </a:prstGeom>
          <a:solidFill>
            <a:srgbClr val="FFFFFF"/>
          </a:solidFill>
          <a:ln w="6350">
            <a:solidFill>
              <a:srgbClr val="D2DBD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180884" y="1981101"/>
            <a:ext cx="3065348" cy="2615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60"/>
              </a:lnSpc>
              <a:buNone/>
            </a:pPr>
            <a:r>
              <a:rPr lang="en-US" sz="1550" b="1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Горячая линия</a:t>
            </a:r>
            <a:endParaRPr lang="en-US" sz="1550" dirty="0"/>
          </a:p>
        </p:txBody>
      </p:sp>
      <p:sp>
        <p:nvSpPr>
          <p:cNvPr id="12" name="Text 10"/>
          <p:cNvSpPr/>
          <p:nvPr/>
        </p:nvSpPr>
        <p:spPr>
          <a:xfrm>
            <a:off x="8180884" y="2293441"/>
            <a:ext cx="3065348" cy="718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344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канал: коррупция, этика, дискриминация, охрана труда; защита заявителей.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815975" y="3364508"/>
            <a:ext cx="3414117" cy="1443732"/>
          </a:xfrm>
          <a:prstGeom prst="roundRect">
            <a:avLst>
              <a:gd name="adj" fmla="val 5938"/>
            </a:avLst>
          </a:prstGeom>
          <a:solidFill>
            <a:srgbClr val="FFFFFF"/>
          </a:solidFill>
          <a:ln w="6350">
            <a:solidFill>
              <a:srgbClr val="D2DBD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035050" y="3583583"/>
            <a:ext cx="3065246" cy="2615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60"/>
              </a:lnSpc>
              <a:buNone/>
            </a:pPr>
            <a:r>
              <a:rPr lang="en-US" sz="1550" b="1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</a:t>
            </a:r>
            <a:endParaRPr lang="en-US" sz="1550" dirty="0"/>
          </a:p>
        </p:txBody>
      </p:sp>
      <p:sp>
        <p:nvSpPr>
          <p:cNvPr id="15" name="Text 13"/>
          <p:cNvSpPr/>
          <p:nvPr/>
        </p:nvSpPr>
        <p:spPr>
          <a:xfrm>
            <a:off x="1035050" y="3895923"/>
            <a:ext cx="3065246" cy="718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344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Вводный курс для всех, отдельные программы для совета, руководителей и закупщиков.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4388842" y="3364508"/>
            <a:ext cx="3414216" cy="1443732"/>
          </a:xfrm>
          <a:prstGeom prst="roundRect">
            <a:avLst>
              <a:gd name="adj" fmla="val 5938"/>
            </a:avLst>
          </a:prstGeom>
          <a:solidFill>
            <a:srgbClr val="FFFFFF"/>
          </a:solidFill>
          <a:ln w="6350">
            <a:solidFill>
              <a:srgbClr val="D2DBD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607917" y="3583583"/>
            <a:ext cx="3065348" cy="2615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60"/>
              </a:lnSpc>
              <a:buNone/>
            </a:pPr>
            <a:r>
              <a:rPr lang="en-US" sz="1550" b="1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ESG-данных</a:t>
            </a:r>
            <a:endParaRPr lang="en-US" sz="1550" dirty="0"/>
          </a:p>
        </p:txBody>
      </p:sp>
      <p:sp>
        <p:nvSpPr>
          <p:cNvPr id="18" name="Text 16"/>
          <p:cNvSpPr/>
          <p:nvPr/>
        </p:nvSpPr>
        <p:spPr>
          <a:xfrm>
            <a:off x="4607917" y="3895923"/>
            <a:ext cx="3065348" cy="718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344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достоверности раскрываемых показателей и публичных заявлений.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7961809" y="3364508"/>
            <a:ext cx="3414216" cy="1443732"/>
          </a:xfrm>
          <a:prstGeom prst="roundRect">
            <a:avLst>
              <a:gd name="adj" fmla="val 5938"/>
            </a:avLst>
          </a:prstGeom>
          <a:solidFill>
            <a:srgbClr val="FFFFFF"/>
          </a:solidFill>
          <a:ln w="6350">
            <a:solidFill>
              <a:srgbClr val="D2DBD6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180884" y="3583583"/>
            <a:ext cx="3065348" cy="2615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60"/>
              </a:lnSpc>
              <a:buNone/>
            </a:pPr>
            <a:r>
              <a:rPr lang="en-US" sz="1550" b="1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Расследования</a:t>
            </a:r>
            <a:endParaRPr lang="en-US" sz="1550" dirty="0"/>
          </a:p>
        </p:txBody>
      </p:sp>
      <p:sp>
        <p:nvSpPr>
          <p:cNvPr id="21" name="Text 19"/>
          <p:cNvSpPr/>
          <p:nvPr/>
        </p:nvSpPr>
        <p:spPr>
          <a:xfrm>
            <a:off x="8180884" y="3895923"/>
            <a:ext cx="3065348" cy="718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344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порядок по всем ESG-нарушениям с отчётом совету директоров.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812800" y="6238280"/>
            <a:ext cx="1020318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6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на основе практик квазигосударственного сектора Казахстана и стандартов ISO 37301, GRI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10820400" y="6238280"/>
            <a:ext cx="558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6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1F4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2E7D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800" y="1102320"/>
            <a:ext cx="10883392" cy="402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970"/>
              </a:lnSpc>
              <a:buNone/>
            </a:pPr>
            <a:r>
              <a:rPr lang="en-US" sz="2700" b="1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 метрики: что соединяет контуры</a:t>
            </a:r>
            <a:endParaRPr lang="en-US" sz="27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25500" y="1771551"/>
          <a:ext cx="10553700" cy="3067844"/>
        </p:xfrm>
        <a:graphic>
          <a:graphicData uri="http://schemas.openxmlformats.org/drawingml/2006/table">
            <a:tbl>
              <a:tblPr/>
              <a:tblGrid>
                <a:gridCol w="4583930"/>
                <a:gridCol w="2665076"/>
                <a:gridCol w="3304694"/>
              </a:tblGrid>
              <a:tr h="408880"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b="1" dirty="0">
                          <a:solidFill>
                            <a:srgbClr val="F1F4F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Показатель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95250" marB="95250" anchor="t">
                    <a:lnL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5B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5B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2E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b="1" dirty="0">
                          <a:solidFill>
                            <a:srgbClr val="F1F4F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Стандарт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95250" marB="95250" anchor="t">
                    <a:lnL w="12700" cap="flat" cmpd="sng" algn="ctr">
                      <a:solidFill>
                        <a:srgbClr val="B2B5B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5B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5B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2E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b="1" dirty="0">
                          <a:solidFill>
                            <a:srgbClr val="F1F4F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Владелец данных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95250" marB="95250" anchor="t">
                    <a:lnL w="12700" cap="flat" cmpd="sng" algn="ctr">
                      <a:solidFill>
                        <a:srgbClr val="B2B5B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5B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5B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2E0"/>
                    </a:solidFill>
                  </a:tcPr>
                </a:tc>
              </a:tr>
              <a:tr h="408880"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13252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Выбросы парниковых газов, Scope 1 и 2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95250" marB="95250" anchor="t">
                    <a:lnL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5B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13252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IFRS S2; GRI 305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95250" marB="95250" anchor="t">
                    <a:lnL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5B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13252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Экология, энергетика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95250" marB="95250" anchor="t">
                    <a:lnL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5B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8880"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13252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Травматизм и происшествия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95250" marB="95250" anchor="t">
                    <a:lnL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13252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GRI 403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95250" marB="95250" anchor="t">
                    <a:lnL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13252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Охрана труда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95250" marB="95250" anchor="t">
                    <a:lnL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4561"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13252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Оценка коррупционных рисков, обучение, подтверждённые случаи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95250" marB="95250" anchor="t">
                    <a:lnL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13252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GRI 205-1, 205-2, 205-3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95250" marB="95250" anchor="t">
                    <a:lnL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13252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Комплаенс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95250" marB="95250" anchor="t">
                    <a:lnL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8880"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13252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Обращения на горячую линию и их результаты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95250" marB="95250" anchor="t">
                    <a:lnL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13252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GRI 2-26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95250" marB="95250" anchor="t">
                    <a:lnL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13252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Комплаенс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95250" marB="95250" anchor="t">
                    <a:lnL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8880"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13252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Существенные ESG-риски и их финансовое влияние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95250" marB="95250" anchor="t">
                    <a:lnL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13252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IFRS S1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95250" marB="95250" anchor="t">
                    <a:lnL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13252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Управление рисками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95250" marB="95250" anchor="t">
                    <a:lnL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8880"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13252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Доля проверенных контрагентов с ESG-критериями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95250" marB="95250" anchor="t">
                    <a:lnL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13252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Внутренний КПД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95250" marB="95250" anchor="t">
                    <a:lnL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80"/>
                        </a:lnSpc>
                        <a:buNone/>
                      </a:pPr>
                      <a:r>
                        <a:rPr lang="en-US" sz="1200" dirty="0">
                          <a:solidFill>
                            <a:srgbClr val="13252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Закупки, комплаенс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95250" marB="95250" anchor="t">
                    <a:lnL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3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812800" y="5118795"/>
            <a:ext cx="10883392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каждого показателя нужны методика, владелец, внутренний контроль и, со временем, внешнее заверение.</a:t>
            </a:r>
            <a:endParaRPr lang="en-US" sz="1400" dirty="0"/>
          </a:p>
        </p:txBody>
      </p:sp>
      <p:sp>
        <p:nvSpPr>
          <p:cNvPr id="6" name="Text 3"/>
          <p:cNvSpPr/>
          <p:nvPr/>
        </p:nvSpPr>
        <p:spPr>
          <a:xfrm>
            <a:off x="812800" y="6238280"/>
            <a:ext cx="1020318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6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Источники: IFRS S1, IFRS S2; стандарты GRI 2, 205, 305, 403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10820400" y="6238280"/>
            <a:ext cx="558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6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1F4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2E7D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800" y="1102320"/>
            <a:ext cx="10883392" cy="402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970"/>
              </a:lnSpc>
              <a:buNone/>
            </a:pPr>
            <a:r>
              <a:rPr lang="en-US" sz="2700" b="1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Дорожная карта внедрения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819150" y="1765201"/>
            <a:ext cx="2638425" cy="2036762"/>
          </a:xfrm>
          <a:prstGeom prst="rect">
            <a:avLst/>
          </a:prstGeom>
          <a:solidFill>
            <a:srgbClr val="FFFFFF"/>
          </a:solidFill>
          <a:ln w="12700">
            <a:solidFill>
              <a:srgbClr val="13252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41400" y="1987451"/>
            <a:ext cx="2259743" cy="256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b="1" dirty="0">
                <a:solidFill>
                  <a:srgbClr val="2E7D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0–3 месяца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1041400" y="2307431"/>
            <a:ext cx="2259743" cy="284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40"/>
              </a:lnSpc>
              <a:buNone/>
            </a:pPr>
            <a:r>
              <a:rPr lang="en-US" sz="1700" b="1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Диагностика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1041400" y="2655391"/>
            <a:ext cx="2259743" cy="9497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разрывов с IFRS S1/S2, анализ существенности, инвентаризация данных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3463925" y="1758851"/>
            <a:ext cx="2638425" cy="2049463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9" name="Shape 7"/>
          <p:cNvSpPr/>
          <p:nvPr/>
        </p:nvSpPr>
        <p:spPr>
          <a:xfrm>
            <a:off x="3463925" y="1765201"/>
            <a:ext cx="2638425" cy="0"/>
          </a:xfrm>
          <a:prstGeom prst="line">
            <a:avLst/>
          </a:prstGeom>
          <a:noFill/>
          <a:ln w="12700">
            <a:solidFill>
              <a:srgbClr val="13252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096000" y="1758851"/>
            <a:ext cx="0" cy="2049463"/>
          </a:xfrm>
          <a:prstGeom prst="line">
            <a:avLst/>
          </a:prstGeom>
          <a:noFill/>
          <a:ln w="12700">
            <a:solidFill>
              <a:srgbClr val="13252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463925" y="3801963"/>
            <a:ext cx="2638425" cy="0"/>
          </a:xfrm>
          <a:prstGeom prst="line">
            <a:avLst/>
          </a:prstGeom>
          <a:noFill/>
          <a:ln w="12700">
            <a:solidFill>
              <a:srgbClr val="132520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679825" y="1987451"/>
            <a:ext cx="2259743" cy="256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b="1" dirty="0">
                <a:solidFill>
                  <a:srgbClr val="2E7D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3–6 месяцев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3679825" y="2307431"/>
            <a:ext cx="2259743" cy="284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40"/>
              </a:lnSpc>
              <a:buNone/>
            </a:pPr>
            <a:r>
              <a:rPr lang="en-US" sz="1700" b="1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</a:t>
            </a:r>
            <a:endParaRPr lang="en-US" sz="1700" dirty="0"/>
          </a:p>
        </p:txBody>
      </p:sp>
      <p:sp>
        <p:nvSpPr>
          <p:cNvPr id="14" name="Text 12"/>
          <p:cNvSpPr/>
          <p:nvPr/>
        </p:nvSpPr>
        <p:spPr>
          <a:xfrm>
            <a:off x="3679825" y="2655391"/>
            <a:ext cx="2259743" cy="9497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ESG-политика, роли совета и комитета, методика ESG-рисков, реестр обязательств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6102350" y="1758851"/>
            <a:ext cx="2638425" cy="2049463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02350" y="1765201"/>
            <a:ext cx="2638425" cy="0"/>
          </a:xfrm>
          <a:prstGeom prst="line">
            <a:avLst/>
          </a:prstGeom>
          <a:noFill/>
          <a:ln w="12700">
            <a:solidFill>
              <a:srgbClr val="13252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734425" y="1758851"/>
            <a:ext cx="0" cy="2049463"/>
          </a:xfrm>
          <a:prstGeom prst="line">
            <a:avLst/>
          </a:prstGeom>
          <a:noFill/>
          <a:ln w="12700">
            <a:solidFill>
              <a:srgbClr val="13252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6102350" y="3801963"/>
            <a:ext cx="2638425" cy="0"/>
          </a:xfrm>
          <a:prstGeom prst="line">
            <a:avLst/>
          </a:prstGeom>
          <a:noFill/>
          <a:ln w="12700">
            <a:solidFill>
              <a:srgbClr val="132520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318250" y="1987451"/>
            <a:ext cx="2259743" cy="256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b="1" dirty="0">
                <a:solidFill>
                  <a:srgbClr val="2E7D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6–12 месяцев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18250" y="2307431"/>
            <a:ext cx="2259743" cy="284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40"/>
              </a:lnSpc>
              <a:buNone/>
            </a:pPr>
            <a:r>
              <a:rPr lang="en-US" sz="1700" b="1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6318250" y="2655391"/>
            <a:ext cx="2259743" cy="9497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ESG-риски в ERM, КПД, расширенная проверка контрагентов, единая горячая линия</a:t>
            </a:r>
            <a:endParaRPr lang="en-US" sz="1300" dirty="0"/>
          </a:p>
        </p:txBody>
      </p:sp>
      <p:sp>
        <p:nvSpPr>
          <p:cNvPr id="22" name="Shape 20"/>
          <p:cNvSpPr/>
          <p:nvPr/>
        </p:nvSpPr>
        <p:spPr>
          <a:xfrm>
            <a:off x="8740775" y="1758851"/>
            <a:ext cx="2638425" cy="2049463"/>
          </a:xfrm>
          <a:prstGeom prst="rect">
            <a:avLst/>
          </a:prstGeom>
          <a:solidFill>
            <a:srgbClr val="E3B23C"/>
          </a:solidFill>
          <a:ln/>
        </p:spPr>
      </p:sp>
      <p:sp>
        <p:nvSpPr>
          <p:cNvPr id="23" name="Shape 21"/>
          <p:cNvSpPr/>
          <p:nvPr/>
        </p:nvSpPr>
        <p:spPr>
          <a:xfrm>
            <a:off x="8740775" y="1765201"/>
            <a:ext cx="2638425" cy="0"/>
          </a:xfrm>
          <a:prstGeom prst="line">
            <a:avLst/>
          </a:prstGeom>
          <a:noFill/>
          <a:ln w="12700">
            <a:solidFill>
              <a:srgbClr val="132520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11372850" y="1758851"/>
            <a:ext cx="0" cy="2049463"/>
          </a:xfrm>
          <a:prstGeom prst="line">
            <a:avLst/>
          </a:prstGeom>
          <a:noFill/>
          <a:ln w="12700">
            <a:solidFill>
              <a:srgbClr val="132520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8740775" y="3801963"/>
            <a:ext cx="2638425" cy="0"/>
          </a:xfrm>
          <a:prstGeom prst="line">
            <a:avLst/>
          </a:prstGeom>
          <a:noFill/>
          <a:ln w="12700">
            <a:solidFill>
              <a:srgbClr val="132520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8956675" y="1987451"/>
            <a:ext cx="2259743" cy="256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b="1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12–24 месяца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8956675" y="2307431"/>
            <a:ext cx="2259743" cy="284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40"/>
              </a:lnSpc>
              <a:buNone/>
            </a:pPr>
            <a:r>
              <a:rPr lang="en-US" sz="1700" b="1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Отчётность</a:t>
            </a:r>
            <a:endParaRPr lang="en-US" sz="1700" dirty="0"/>
          </a:p>
        </p:txBody>
      </p:sp>
      <p:sp>
        <p:nvSpPr>
          <p:cNvPr id="28" name="Text 26"/>
          <p:cNvSpPr/>
          <p:nvPr/>
        </p:nvSpPr>
        <p:spPr>
          <a:xfrm>
            <a:off x="8956675" y="2655391"/>
            <a:ext cx="2259743" cy="9497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Раскрытие по IFRS S2, затем S1; внутренний контроль данных, внешнее заверение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812800" y="4087713"/>
            <a:ext cx="9810750" cy="5230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344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Сроки ориентировочные и зависят от масштаба компании и её попадания в обязательный периметр национальной дорожной карты.</a:t>
            </a:r>
            <a:endParaRPr lang="en-US" sz="1400" dirty="0"/>
          </a:p>
        </p:txBody>
      </p:sp>
      <p:sp>
        <p:nvSpPr>
          <p:cNvPr id="30" name="Text 28"/>
          <p:cNvSpPr/>
          <p:nvPr/>
        </p:nvSpPr>
        <p:spPr>
          <a:xfrm>
            <a:off x="812800" y="6238280"/>
            <a:ext cx="1020318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6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Рекомендуемый план; сверяйте сроки с Национальной дорожной картой по IFRS S1 и S2</a:t>
            </a:r>
            <a:endParaRPr lang="en-US" sz="1200" dirty="0"/>
          </a:p>
        </p:txBody>
      </p:sp>
      <p:sp>
        <p:nvSpPr>
          <p:cNvPr id="31" name="Text 29"/>
          <p:cNvSpPr/>
          <p:nvPr/>
        </p:nvSpPr>
        <p:spPr>
          <a:xfrm>
            <a:off x="10820400" y="6238280"/>
            <a:ext cx="558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6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1F4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402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970"/>
              </a:lnSpc>
              <a:buNone/>
            </a:pPr>
            <a:r>
              <a:rPr lang="en-US" sz="2700" b="1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внедрения</a:t>
            </a:r>
            <a:endParaRPr lang="en-US" sz="2700" dirty="0"/>
          </a:p>
        </p:txBody>
      </p:sp>
      <p:sp>
        <p:nvSpPr>
          <p:cNvPr id="3" name="Shape 1"/>
          <p:cNvSpPr/>
          <p:nvPr/>
        </p:nvSpPr>
        <p:spPr>
          <a:xfrm>
            <a:off x="815975" y="1472505"/>
            <a:ext cx="3414117" cy="1212652"/>
          </a:xfrm>
          <a:prstGeom prst="roundRect">
            <a:avLst>
              <a:gd name="adj" fmla="val 7069"/>
            </a:avLst>
          </a:prstGeom>
          <a:solidFill>
            <a:srgbClr val="FFFFFF"/>
          </a:solidFill>
          <a:ln w="6350">
            <a:solidFill>
              <a:srgbClr val="D2DBD6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35050" y="1691580"/>
            <a:ext cx="3065246" cy="2615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60"/>
              </a:lnSpc>
              <a:buNone/>
            </a:pPr>
            <a:r>
              <a:rPr lang="en-US" sz="1550" b="1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ESG как отдельный проект</a:t>
            </a:r>
            <a:endParaRPr lang="en-US" sz="1550" dirty="0"/>
          </a:p>
        </p:txBody>
      </p:sp>
      <p:sp>
        <p:nvSpPr>
          <p:cNvPr id="5" name="Text 3"/>
          <p:cNvSpPr/>
          <p:nvPr/>
        </p:nvSpPr>
        <p:spPr>
          <a:xfrm>
            <a:off x="1035050" y="2003921"/>
            <a:ext cx="3065246" cy="4875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344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Отдельный отдел пишет отчёт, а процессы не меняются.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4388842" y="1472505"/>
            <a:ext cx="3414216" cy="1212652"/>
          </a:xfrm>
          <a:prstGeom prst="roundRect">
            <a:avLst>
              <a:gd name="adj" fmla="val 7069"/>
            </a:avLst>
          </a:prstGeom>
          <a:solidFill>
            <a:srgbClr val="FFFFFF"/>
          </a:solidFill>
          <a:ln w="6350">
            <a:solidFill>
              <a:srgbClr val="D2DBD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607917" y="1691580"/>
            <a:ext cx="3065348" cy="2615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60"/>
              </a:lnSpc>
              <a:buNone/>
            </a:pPr>
            <a:r>
              <a:rPr lang="en-US" sz="1550" b="1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Параллельный реестр рисков</a:t>
            </a:r>
            <a:endParaRPr lang="en-US" sz="1550" dirty="0"/>
          </a:p>
        </p:txBody>
      </p:sp>
      <p:sp>
        <p:nvSpPr>
          <p:cNvPr id="8" name="Text 6"/>
          <p:cNvSpPr/>
          <p:nvPr/>
        </p:nvSpPr>
        <p:spPr>
          <a:xfrm>
            <a:off x="4607917" y="2003921"/>
            <a:ext cx="3065348" cy="4875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344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ESG-риски живут вне ERM и не доходят до решений.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7961809" y="1472505"/>
            <a:ext cx="3414216" cy="1212652"/>
          </a:xfrm>
          <a:prstGeom prst="roundRect">
            <a:avLst>
              <a:gd name="adj" fmla="val 7069"/>
            </a:avLst>
          </a:prstGeom>
          <a:solidFill>
            <a:srgbClr val="FFFFFF"/>
          </a:solidFill>
          <a:ln w="6350">
            <a:solidFill>
              <a:srgbClr val="D2DBD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180884" y="1691580"/>
            <a:ext cx="3065348" cy="2615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60"/>
              </a:lnSpc>
              <a:buNone/>
            </a:pPr>
            <a:r>
              <a:rPr lang="en-US" sz="1550" b="1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Отчёт раньше данных</a:t>
            </a:r>
            <a:endParaRPr lang="en-US" sz="1550" dirty="0"/>
          </a:p>
        </p:txBody>
      </p:sp>
      <p:sp>
        <p:nvSpPr>
          <p:cNvPr id="11" name="Text 9"/>
          <p:cNvSpPr/>
          <p:nvPr/>
        </p:nvSpPr>
        <p:spPr>
          <a:xfrm>
            <a:off x="8180884" y="2003921"/>
            <a:ext cx="3065348" cy="4875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344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Публикуются показатели без методики, владельца и контроля.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815975" y="2843907"/>
            <a:ext cx="3414117" cy="1448792"/>
          </a:xfrm>
          <a:prstGeom prst="roundRect">
            <a:avLst>
              <a:gd name="adj" fmla="val 5917"/>
            </a:avLst>
          </a:prstGeom>
          <a:solidFill>
            <a:srgbClr val="FFFFFF"/>
          </a:solidFill>
          <a:ln w="6350">
            <a:solidFill>
              <a:srgbClr val="D2DBD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35050" y="3062982"/>
            <a:ext cx="3065246" cy="2615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60"/>
              </a:lnSpc>
              <a:buNone/>
            </a:pPr>
            <a:r>
              <a:rPr lang="en-US" sz="1550" b="1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 «для галочки»</a:t>
            </a:r>
            <a:endParaRPr lang="en-US" sz="1550" dirty="0"/>
          </a:p>
        </p:txBody>
      </p:sp>
      <p:sp>
        <p:nvSpPr>
          <p:cNvPr id="14" name="Text 12"/>
          <p:cNvSpPr/>
          <p:nvPr/>
        </p:nvSpPr>
        <p:spPr>
          <a:xfrm>
            <a:off x="1035050" y="3375323"/>
            <a:ext cx="3065246" cy="4875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344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ESG в повестке без решений, целей и ответственности.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4388842" y="2843907"/>
            <a:ext cx="3414216" cy="1448792"/>
          </a:xfrm>
          <a:prstGeom prst="roundRect">
            <a:avLst>
              <a:gd name="adj" fmla="val 5917"/>
            </a:avLst>
          </a:prstGeom>
          <a:solidFill>
            <a:srgbClr val="FFFFFF"/>
          </a:solidFill>
          <a:ln w="6350">
            <a:solidFill>
              <a:srgbClr val="D2DBD6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607917" y="3062982"/>
            <a:ext cx="3065348" cy="4976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60"/>
              </a:lnSpc>
              <a:buNone/>
            </a:pPr>
            <a:r>
              <a:rPr lang="en-US" sz="1550" b="1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Комплаенс только про коррупцию</a:t>
            </a:r>
            <a:endParaRPr lang="en-US" sz="1550" dirty="0"/>
          </a:p>
        </p:txBody>
      </p:sp>
      <p:sp>
        <p:nvSpPr>
          <p:cNvPr id="17" name="Text 15"/>
          <p:cNvSpPr/>
          <p:nvPr/>
        </p:nvSpPr>
        <p:spPr>
          <a:xfrm>
            <a:off x="4607917" y="3611463"/>
            <a:ext cx="3065348" cy="4875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344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и трудовые обязательства остаются без контроля.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7961809" y="2843907"/>
            <a:ext cx="3414216" cy="1448792"/>
          </a:xfrm>
          <a:prstGeom prst="roundRect">
            <a:avLst>
              <a:gd name="adj" fmla="val 5917"/>
            </a:avLst>
          </a:prstGeom>
          <a:solidFill>
            <a:srgbClr val="FFFFFF"/>
          </a:solidFill>
          <a:ln w="6350">
            <a:solidFill>
              <a:srgbClr val="D2DBD6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180884" y="3062982"/>
            <a:ext cx="3065348" cy="2615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60"/>
              </a:lnSpc>
              <a:buNone/>
            </a:pPr>
            <a:r>
              <a:rPr lang="en-US" sz="1550" b="1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Заявления без доказательств</a:t>
            </a:r>
            <a:endParaRPr lang="en-US" sz="1550" dirty="0"/>
          </a:p>
        </p:txBody>
      </p:sp>
      <p:sp>
        <p:nvSpPr>
          <p:cNvPr id="20" name="Text 18"/>
          <p:cNvSpPr/>
          <p:nvPr/>
        </p:nvSpPr>
        <p:spPr>
          <a:xfrm>
            <a:off x="8180884" y="3375323"/>
            <a:ext cx="3065348" cy="718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344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Публичные цели без подтверждающих данных создают риск гринвошинга.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812800" y="6238280"/>
            <a:ext cx="1020318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6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практик внедрения ESG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10820400" y="6238280"/>
            <a:ext cx="558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6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530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402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970"/>
              </a:lnSpc>
              <a:buNone/>
            </a:pPr>
            <a:r>
              <a:rPr lang="en-US" sz="2700" b="1" dirty="0">
                <a:solidFill>
                  <a:srgbClr val="F1F4F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Выводы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812800" y="1545530"/>
            <a:ext cx="10203180" cy="711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2000" b="1" dirty="0">
                <a:solidFill>
                  <a:srgbClr val="E3B2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</a:t>
            </a:r>
            <a:r>
              <a:rPr lang="en-US" sz="2000" dirty="0">
                <a:solidFill>
                  <a:srgbClr val="F1F4F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ESG внедряется не отдельным проектом, а через три существующих контура: управление, риски и комплаенс.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812800" y="2485330"/>
            <a:ext cx="10203180" cy="711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2000" b="1" dirty="0">
                <a:solidFill>
                  <a:srgbClr val="E3B2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</a:t>
            </a:r>
            <a:r>
              <a:rPr lang="en-US" sz="2000" dirty="0">
                <a:solidFill>
                  <a:srgbClr val="F1F4F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Переход Казахстана на IFRS S1 и S2 делает эту интеграцию обязательной: раскрывать придётся не цифры, а систему.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812800" y="3425130"/>
            <a:ext cx="10203180" cy="3683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2000" b="1" dirty="0">
                <a:solidFill>
                  <a:srgbClr val="E3B2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</a:t>
            </a:r>
            <a:r>
              <a:rPr lang="en-US" sz="2000" dirty="0">
                <a:solidFill>
                  <a:srgbClr val="F1F4F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Начинать стоит с диагностики разрывов и владельцев данных, а не с отчёта.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1F4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402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970"/>
              </a:lnSpc>
              <a:buNone/>
            </a:pPr>
            <a:r>
              <a:rPr lang="en-US" sz="2700" b="1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838708" y="1469330"/>
            <a:ext cx="10851388" cy="25855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177292" indent="-177292">
              <a:lnSpc>
                <a:spcPts val="2240"/>
              </a:lnSpc>
              <a:buSzPct val="100000"/>
              <a:buChar char="•"/>
            </a:pPr>
            <a:r>
              <a:rPr lang="en-US" sz="1600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Минфин РК. Заседание межведомственной рабочей группы по внедрению IFRS S1 и S2, 19.03.2026</a:t>
            </a:r>
            <a:endParaRPr lang="en-US" sz="1600" dirty="0"/>
          </a:p>
          <a:p>
            <a:pPr algn="l" marL="177292" indent="-177292">
              <a:lnSpc>
                <a:spcPts val="2240"/>
              </a:lnSpc>
              <a:buSzPct val="100000"/>
              <a:buChar char="•"/>
            </a:pPr>
            <a:r>
              <a:rPr lang="en-US" sz="1600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ПРООН. Национальная дорожная карта по раскрытию информации в области устойчивого развития; Оценка готовности рынка к IFRS S1 и S2 (май 2026)</a:t>
            </a:r>
            <a:endParaRPr lang="en-US" sz="1600" dirty="0"/>
          </a:p>
          <a:p>
            <a:pPr algn="l" marL="177292" indent="-177292">
              <a:lnSpc>
                <a:spcPts val="2240"/>
              </a:lnSpc>
              <a:buSzPct val="100000"/>
              <a:buChar char="•"/>
            </a:pPr>
            <a:r>
              <a:rPr lang="en-US" sz="1600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ISSB. IFRS S1 и IFRS S2 (2023)</a:t>
            </a:r>
            <a:endParaRPr lang="en-US" sz="1600" dirty="0"/>
          </a:p>
          <a:p>
            <a:pPr algn="l" marL="177292" indent="-177292">
              <a:lnSpc>
                <a:spcPts val="2240"/>
              </a:lnSpc>
              <a:buSzPct val="100000"/>
              <a:buChar char="•"/>
            </a:pPr>
            <a:r>
              <a:rPr lang="en-US" sz="1600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COSO, WBCSD. Applying Enterprise Risk Management to ESG-related Risks (2018)</a:t>
            </a:r>
            <a:endParaRPr lang="en-US" sz="1600" dirty="0"/>
          </a:p>
          <a:p>
            <a:pPr algn="l" marL="177292" indent="-177292">
              <a:lnSpc>
                <a:spcPts val="2240"/>
              </a:lnSpc>
              <a:buSzPct val="100000"/>
              <a:buChar char="•"/>
            </a:pPr>
            <a:r>
              <a:rPr lang="en-US" sz="1600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IIA. Three Lines Model (2020)</a:t>
            </a:r>
            <a:endParaRPr lang="en-US" sz="1600" dirty="0"/>
          </a:p>
          <a:p>
            <a:pPr algn="l" marL="177292" indent="-177292">
              <a:lnSpc>
                <a:spcPts val="2240"/>
              </a:lnSpc>
              <a:buSzPct val="100000"/>
              <a:buChar char="•"/>
            </a:pPr>
            <a:r>
              <a:rPr lang="en-US" sz="1600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ISO 37301:2021; ISO 37001</a:t>
            </a:r>
            <a:endParaRPr lang="en-US" sz="1600" dirty="0"/>
          </a:p>
          <a:p>
            <a:pPr algn="l" marL="177292" indent="-177292">
              <a:lnSpc>
                <a:spcPts val="2240"/>
              </a:lnSpc>
              <a:buSzPct val="100000"/>
              <a:buChar char="•"/>
            </a:pPr>
            <a:r>
              <a:rPr lang="en-US" sz="1600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РК «О противодействии коррупции» от 18.11.2015 № 410-V, ст. 16</a:t>
            </a:r>
            <a:endParaRPr lang="en-US" sz="1600" dirty="0"/>
          </a:p>
          <a:p>
            <a:pPr algn="l" marL="177292" indent="-177292">
              <a:lnSpc>
                <a:spcPts val="2240"/>
              </a:lnSpc>
              <a:buSzPct val="100000"/>
              <a:buChar char="•"/>
            </a:pPr>
            <a:r>
              <a:rPr lang="en-US" sz="1600" dirty="0">
                <a:solidFill>
                  <a:srgbClr val="1325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Стандарты GRI 2, 205, 305, 403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0820400" y="6238280"/>
            <a:ext cx="558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666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Внедрение ESG в управлении, рисках и комплаенсе</dc:title>
  <dc:subject>PptxGenJS Presentation</dc:subject>
  <dc:creator>PptxGenJS</dc:creator>
  <cp:lastModifiedBy>PptxGenJS</cp:lastModifiedBy>
  <cp:revision>1</cp:revision>
  <dcterms:created xsi:type="dcterms:W3CDTF">2026-09-30T05:34:43Z</dcterms:created>
  <dcterms:modified xsi:type="dcterms:W3CDTF">2026-09-30T05:34:43Z</dcterms:modified>
</cp:coreProperties>
</file>