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287250" cy="6858000"/>
  <p:notesSz cx="6858000" cy="122872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5078" y="642938"/>
            <a:ext cx="11072813" cy="1696641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59023" y="776883"/>
            <a:ext cx="10804922" cy="65186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КОРПОРАТИВТІК АДАЛДЫҚТЫҢ «ЖЕТІ ЖАРҒЫСЫ»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428750" y="1464469"/>
            <a:ext cx="9376172" cy="72330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3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Мүдделер қақтығысын реттеу саясатындағы негізгі өзгерістерге шолу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(2025 жылғы стандарт)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2232422" y="6072188"/>
            <a:ext cx="7858125" cy="660797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2411016" y="6152555"/>
            <a:ext cx="7500938" cy="49113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D7D2C2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«ҚТЖ» ҰК» АҚ жаңа талаптарын еншілес ұйымдарға бейімдеу.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D7D2C2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Заң бірлігі - Компаниялар тобының бірлігі.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0430" y="580430"/>
            <a:ext cx="11072813" cy="714375"/>
          </a:xfrm>
          <a:prstGeom prst="rect">
            <a:avLst/>
          </a:prstGeom>
          <a:solidFill>
            <a:srgbClr val="F0E7CB">
              <a:alpha val="99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69727" y="634008"/>
            <a:ext cx="10894219" cy="54471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УАҚЫТ ТАЛАБЫ: ЖАҢА СТАНДАРТТАР (2025)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25078" y="1589484"/>
            <a:ext cx="3259336" cy="2098477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69727" y="1634133"/>
            <a:ext cx="3125391" cy="3571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Жаһандық бағдар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69727" y="2053828"/>
            <a:ext cx="3125391" cy="15448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Саясат ҚР СТ ISO 37001:2025 («Парақорлыққа қарсы менеджмент жүйелері») және ISO 37301:2021 талаптарына сай жаңартылды.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09492" y="1589484"/>
            <a:ext cx="3259336" cy="2098477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54141" y="1634133"/>
            <a:ext cx="3125391" cy="3571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Адалдық қағидаты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54141" y="2053828"/>
            <a:ext cx="3125391" cy="15448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Серіктестермен қарым-қатынаста тәртіптік қатынастардан барынша адалдық пен ниеттестікке көшеміз (Саясаттың 5-тармағы).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393906" y="1589484"/>
            <a:ext cx="3259336" cy="2098477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438555" y="1634133"/>
            <a:ext cx="3125391" cy="3571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Ортақ мақсат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438555" y="2053828"/>
            <a:ext cx="3125391" cy="15448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Ережелерді сақтау ғана емес, бүкіл Компаниялар тобының іскерлік беделін қорғау.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37617" y="482203"/>
            <a:ext cx="10447734" cy="803672"/>
          </a:xfrm>
          <a:prstGeom prst="rect">
            <a:avLst/>
          </a:prstGeom>
          <a:solidFill>
            <a:srgbClr val="F0E7CB">
              <a:alpha val="99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071563" y="553641"/>
            <a:ext cx="10179844" cy="62507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ШЕЖІРЕ: ТУЫСТЫҚ АЯСЫН АЙҚЫНДАУ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1473398" y="1526977"/>
            <a:ext cx="2946797" cy="3303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ЖАҚЫН ТУЫСТАР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8304609" y="1526977"/>
            <a:ext cx="2589609" cy="3303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ЖЕКЖАТТАР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071563" y="2277070"/>
            <a:ext cx="1473398" cy="607219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07281" y="2303859"/>
            <a:ext cx="1401961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Ата-аналар /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балалар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161109" y="2277070"/>
            <a:ext cx="1473398" cy="607219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196828" y="2303859"/>
            <a:ext cx="1401961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Аға-інілер /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әпке-сіңлілер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696641" y="3598664"/>
            <a:ext cx="1473398" cy="607219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732359" y="3625453"/>
            <a:ext cx="1401961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Аталар /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әжелер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3411141" y="3750469"/>
            <a:ext cx="1339453" cy="491133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446859" y="3777258"/>
            <a:ext cx="1268016" cy="43755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Немерелер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956352" y="2205633"/>
            <a:ext cx="1518047" cy="651867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992070" y="2232422"/>
            <a:ext cx="1446609" cy="59828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Жұбайының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аға-інілері мен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әпке-сіңлілері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9831586" y="2277070"/>
            <a:ext cx="1428750" cy="535781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867305" y="2303859"/>
            <a:ext cx="1357313" cy="4822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Жұбайының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ата-аналары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9117211" y="3661172"/>
            <a:ext cx="1384102" cy="500063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152930" y="3687961"/>
            <a:ext cx="1312664" cy="44648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Жұбайының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балалары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5223867" y="3866555"/>
            <a:ext cx="1875234" cy="419695"/>
          </a:xfrm>
          <a:prstGeom prst="roundRect">
            <a:avLst/>
          </a:prstGeom>
          <a:solidFill>
            <a:srgbClr val="E9DDBB">
              <a:alpha val="95000"/>
            </a:srgbClr>
          </a:solidFill>
          <a:ln w="12700">
            <a:solidFill>
              <a:srgbClr val="E9DDBB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259586" y="3893344"/>
            <a:ext cx="1803797" cy="3661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ҚЫЗМЕТКЕР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2232422" y="5339953"/>
            <a:ext cx="7858125" cy="875109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2455664" y="5491758"/>
            <a:ext cx="7411641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Саясат бұл санаттарды нақты ажыратады. Жұмыс орнында мұндай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байланыстардың болуы дереу декларациялауды талап етеді (10-тармақ).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80430" y="482203"/>
            <a:ext cx="11072813" cy="669727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14375" y="535781"/>
            <a:ext cx="10804922" cy="5268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ҮЛКЕН ЖҮЗ ЗАҢЫ: САЯСАТТАР ИЕРАРХИЯСЫ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3839766" y="1562695"/>
            <a:ext cx="4732734" cy="937617"/>
          </a:xfrm>
          <a:prstGeom prst="roundRect">
            <a:avLst/>
          </a:prstGeom>
          <a:solidFill>
            <a:srgbClr val="D7B75C">
              <a:alpha val="96000"/>
            </a:srgbClr>
          </a:solidFill>
          <a:ln w="12700">
            <a:solidFill>
              <a:srgbClr val="D7B75C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196953" y="1669852"/>
            <a:ext cx="4018359" cy="65186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A241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«ҚТЖ» ҰК» АҚ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2A241A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(Үлкен жүз)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4196953" y="2678906"/>
            <a:ext cx="4018359" cy="3303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Саясат пен стандарттарды бекітеді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839766" y="4063008"/>
            <a:ext cx="4732734" cy="982266"/>
          </a:xfrm>
          <a:prstGeom prst="roundRect">
            <a:avLst/>
          </a:prstGeom>
          <a:solidFill>
            <a:srgbClr val="0E5A64">
              <a:alpha val="97000"/>
            </a:srgbClr>
          </a:solidFill>
          <a:ln w="12700">
            <a:solidFill>
              <a:srgbClr val="0E5A64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196953" y="4196953"/>
            <a:ext cx="4018359" cy="6786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ЕНШІЛЕС ҰЙЫМДАР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(Орта жүз)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4063008" y="5250656"/>
            <a:ext cx="4464844" cy="59828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Саясатқа қосылуға немесе оған қайшы келмейтін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ішкі құжат қабылдауға міндетті.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751094" y="2303859"/>
            <a:ext cx="2946797" cy="3170039"/>
          </a:xfrm>
          <a:prstGeom prst="roundRect">
            <a:avLst/>
          </a:prstGeom>
          <a:solidFill>
            <a:srgbClr val="073061">
              <a:alpha val="98000"/>
            </a:srgbClr>
          </a:solidFill>
          <a:ln w="12700">
            <a:solidFill>
              <a:srgbClr val="073061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929688" y="2384227"/>
            <a:ext cx="2589609" cy="54471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2025 ЖЫЛҒЫ ӨЗГЕРІС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(8-тармақ):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018984" y="3125391"/>
            <a:ext cx="2411016" cy="209847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Еншілес ұйымдар Директорлар кеңесінің шешімі негізінде Саясатқа толық көлемде қосылады.</a:t>
            </a:r>
            <a:endParaRPr lang="en-US" sz="1500" dirty="0"/>
          </a:p>
          <a:p>
            <a:pPr algn="l" indent="0" marL="0">
              <a:buNone/>
            </a:pP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Императив: қайшылық болған жағдайда Заң мен Жарғы басымдыққа ие (48-тармақ).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9023" y="508992"/>
            <a:ext cx="10804922" cy="696516"/>
          </a:xfrm>
          <a:prstGeom prst="rect">
            <a:avLst/>
          </a:prstGeom>
          <a:solidFill>
            <a:srgbClr val="F0E7CB">
              <a:alpha val="99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48320" y="580430"/>
            <a:ext cx="10626328" cy="5268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9B7332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ТЫЙЫМ САЛЫНҒАН БАЙЛАНЫСТАР: БІРЛЕСІП ҚЫЗМЕТ ЕТУ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4866680" y="1518047"/>
            <a:ext cx="6697266" cy="4643438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45273" y="1634133"/>
            <a:ext cx="6250781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9B7332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ЖАҢА ТАЛАП</a:t>
            </a:r>
            <a:endParaRPr lang="en-US" sz="2800" dirty="0"/>
          </a:p>
          <a:p>
            <a:pPr algn="l" indent="0" marL="0">
              <a:buNone/>
            </a:pPr>
            <a:r>
              <a:rPr lang="en-US" sz="2800" b="1" dirty="0">
                <a:solidFill>
                  <a:srgbClr val="9B7332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(13-тармақ, 1-1-тармақша):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45273" y="2768203"/>
            <a:ext cx="6072188" cy="11251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Лауазымды тұлғаға немесе қызметкерге өзінің жақын туыстарымен, жұбайымен және жекжаттарымен бірге: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5089922" y="3884414"/>
            <a:ext cx="5804297" cy="96440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бір басқару органында</a:t>
            </a:r>
            <a:endParaRPr lang="en-US" sz="2300" dirty="0"/>
          </a:p>
          <a:p>
            <a:pPr algn="l" indent="0" marL="0">
              <a:buNone/>
            </a:pPr>
            <a:r>
              <a:rPr lang="en-US" sz="23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Қоғамның атқарушы органында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5045273" y="5223867"/>
            <a:ext cx="6161484" cy="88403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лауазым атқаруға тыйым салынады.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Бұл 2023-2025 жылдардағы нормалардың маңызды қатаңдатылуы.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Туыстарға тікелей бағыныстылыққа да тыйым салынады.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3672" y="464344"/>
            <a:ext cx="10715625" cy="678656"/>
          </a:xfrm>
          <a:prstGeom prst="rect">
            <a:avLst/>
          </a:prstGeom>
          <a:solidFill>
            <a:srgbClr val="F0E7CB">
              <a:alpha val="99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892969" y="526852"/>
            <a:ext cx="10537031" cy="51792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9B7332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АЛТЫН ТАРАЗЫСЫ: КОММЕРЦИЯЛЫҚ МҮДДЕЛЕР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580430" y="1535906"/>
            <a:ext cx="3303984" cy="1830586"/>
          </a:xfrm>
          <a:prstGeom prst="roundRect">
            <a:avLst/>
          </a:prstGeom>
          <a:solidFill>
            <a:srgbClr val="073061">
              <a:alpha val="98000"/>
            </a:srgbClr>
          </a:solidFill>
          <a:ln w="12700">
            <a:solidFill>
              <a:srgbClr val="073061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23305" y="1696641"/>
            <a:ext cx="3018234" cy="39290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Жеке пайда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59023" y="2321719"/>
            <a:ext cx="2946797" cy="89296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Компанияның мәмілелері немесе жобаларындағы мүліктік пайда (13-тармақ, 2-тармақша).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8438555" y="1535906"/>
            <a:ext cx="3259336" cy="1830586"/>
          </a:xfrm>
          <a:prstGeom prst="roundRect">
            <a:avLst/>
          </a:prstGeom>
          <a:solidFill>
            <a:srgbClr val="073061">
              <a:alpha val="98000"/>
            </a:srgbClr>
          </a:solidFill>
          <a:ln w="12700">
            <a:solidFill>
              <a:srgbClr val="073061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581430" y="1696641"/>
            <a:ext cx="2973586" cy="39290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Бәсекелестік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617148" y="2321719"/>
            <a:ext cx="2902148" cy="89296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Компания бәсекелестерімен үлестестік (13-тармақ, 3-тармақша).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590234" y="3857625"/>
            <a:ext cx="4063008" cy="1785938"/>
          </a:xfrm>
          <a:prstGeom prst="roundRect">
            <a:avLst/>
          </a:prstGeom>
          <a:solidFill>
            <a:srgbClr val="073061">
              <a:alpha val="98000"/>
            </a:srgbClr>
          </a:solidFill>
          <a:ln w="12700">
            <a:solidFill>
              <a:srgbClr val="073061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33109" y="4018359"/>
            <a:ext cx="3777258" cy="39290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Инсайд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7768828" y="4643438"/>
            <a:ext cx="3705820" cy="8483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Құпия ақпаратты жеке баю мақсатында пайдалану (13-тармақ, 6-тармақша).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1071563" y="5777508"/>
            <a:ext cx="10179844" cy="776883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294805" y="5902523"/>
            <a:ext cx="9733359" cy="5000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6E5126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«Жеке мүдделер лауазымдық міндеттердің орындалуына әсер етпеуге тиіс» (2-тармақ).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48320" y="508992"/>
            <a:ext cx="10626328" cy="669727"/>
          </a:xfrm>
          <a:prstGeom prst="rect">
            <a:avLst/>
          </a:prstGeom>
          <a:solidFill>
            <a:srgbClr val="F0E7CB">
              <a:alpha val="99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37617" y="571500"/>
            <a:ext cx="10447734" cy="508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9B7332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АДАЛДЫҚ ДЕКЛАРАЦИЯСЫ: АҚПАРАТТЫ АШУ ТӘРТІБІ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1651992" y="2946797"/>
            <a:ext cx="1964531" cy="1696641"/>
          </a:xfrm>
          <a:prstGeom prst="roundRect">
            <a:avLst/>
          </a:prstGeom>
          <a:solidFill>
            <a:srgbClr val="F0E7CB">
              <a:alpha val="96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723430" y="3018234"/>
            <a:ext cx="1821656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ЖҰМЫСҚА ҚАБЫЛДАУ КЕЗІНДЕ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785938" y="3616523"/>
            <a:ext cx="1696641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Мүдделер туралы бастапқы ақпаратты ашу.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750469" y="2946797"/>
            <a:ext cx="1964531" cy="1696641"/>
          </a:xfrm>
          <a:prstGeom prst="roundRect">
            <a:avLst/>
          </a:prstGeom>
          <a:solidFill>
            <a:srgbClr val="F0E7CB">
              <a:alpha val="96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821906" y="3018234"/>
            <a:ext cx="1821656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АУЫСТЫРУ КЕЗІНДЕ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884414" y="3616523"/>
            <a:ext cx="1696641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Лауазым немесе функция өзгерген кезде.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340078" y="2544961"/>
            <a:ext cx="2232422" cy="2411016"/>
          </a:xfrm>
          <a:prstGeom prst="roundRect">
            <a:avLst/>
          </a:prstGeom>
          <a:solidFill>
            <a:srgbClr val="F0E7CB">
              <a:alpha val="96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11516" y="2616398"/>
            <a:ext cx="2089547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ЖЫЛ САЙЫН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(22-тармақ)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474023" y="3214688"/>
            <a:ext cx="1964531" cy="16519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Тәуекелге бағдарланған тәсіл: корпоративтік тәуекелдерді бағалау нәтижелері және Комплаенс сұрауы бойынша.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9018984" y="2946797"/>
            <a:ext cx="2009180" cy="1696641"/>
          </a:xfrm>
          <a:prstGeom prst="roundRect">
            <a:avLst/>
          </a:prstGeom>
          <a:solidFill>
            <a:srgbClr val="F0E7CB">
              <a:alpha val="96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090422" y="3018234"/>
            <a:ext cx="1866305" cy="553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БІР ЖОЛҒЫ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152930" y="3616523"/>
            <a:ext cx="1741289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Қақтығыс кенеттен туындағанда (хабарламаны толтыру).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3672" y="696516"/>
            <a:ext cx="10715625" cy="785813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82266" y="785813"/>
            <a:ext cx="10358438" cy="60721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БИЛЕР КЕҢЕСІ: ШЕШІМДІ КІМ ҚАБЫЛДАЙДЫ?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741914" y="1803797"/>
            <a:ext cx="4196953" cy="848320"/>
          </a:xfrm>
          <a:prstGeom prst="rect">
            <a:avLst/>
          </a:prstGeom>
          <a:solidFill>
            <a:srgbClr val="062455">
              <a:alpha val="98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75859" y="1848445"/>
            <a:ext cx="3929063" cy="32146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КОМПЛАЕНС-ФУНКЦИЯ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875859" y="2205633"/>
            <a:ext cx="3929063" cy="38397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Күмән туындаған кез келген жағдайда негізгі кеңесші (15-17-тармақтар).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500313" y="5045273"/>
            <a:ext cx="3750469" cy="1000125"/>
          </a:xfrm>
          <a:prstGeom prst="rect">
            <a:avLst/>
          </a:prstGeom>
          <a:solidFill>
            <a:srgbClr val="062455">
              <a:alpha val="98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634258" y="5116711"/>
            <a:ext cx="3482578" cy="339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ДИРЕКТОРЛАР КЕҢЕСІ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2723555" y="5500688"/>
            <a:ext cx="3303984" cy="42862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ДК мүшелері ақпаратты ДК Төрағасына ашады.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429375" y="5045273"/>
            <a:ext cx="5089922" cy="1000125"/>
          </a:xfrm>
          <a:prstGeom prst="rect">
            <a:avLst/>
          </a:prstGeom>
          <a:solidFill>
            <a:srgbClr val="062455">
              <a:alpha val="98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63320" y="5116711"/>
            <a:ext cx="4822031" cy="339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БАСҚАРМА / БАСШЫЛЫҚ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652617" y="5482828"/>
            <a:ext cx="4643438" cy="47327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Басқарма мүшелері Басқарма Төрағасына,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қызметкерлер тікелей басшысына хабарлайды.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92969" y="491133"/>
            <a:ext cx="10537031" cy="759023"/>
          </a:xfrm>
          <a:prstGeom prst="rect">
            <a:avLst/>
          </a:prstGeom>
          <a:solidFill>
            <a:srgbClr val="F0E7CB">
              <a:alpha val="99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982266" y="553641"/>
            <a:ext cx="10358438" cy="59828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ҰЖЫМДЫҚ ШЕШІМНІҢ ДАНАЛЫҒЫ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25078" y="1946672"/>
            <a:ext cx="3571875" cy="937617"/>
          </a:xfrm>
          <a:prstGeom prst="roundRect">
            <a:avLst/>
          </a:prstGeom>
          <a:solidFill>
            <a:srgbClr val="167777">
              <a:alpha val="97000"/>
            </a:srgbClr>
          </a:solidFill>
          <a:ln w="12700">
            <a:solidFill>
              <a:srgbClr val="167777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59023" y="2027039"/>
            <a:ext cx="3303984" cy="75009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КҮРДЕЛІ ЖАҒДАЙЛАР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(40-тармақ)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759023" y="2973586"/>
            <a:ext cx="3750469" cy="2098477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82266" y="3170039"/>
            <a:ext cx="3303984" cy="169664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Басқарма Төрағасы жан-жақты талдау жасап, субъективтілікті болдырмау үшін Жұмыс тобын құра алады.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4446984" y="1580555"/>
            <a:ext cx="1964531" cy="669727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491633" y="1607344"/>
            <a:ext cx="1875234" cy="6161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Комплаенс-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функция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197578" y="1580555"/>
            <a:ext cx="2277070" cy="669727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242227" y="1607344"/>
            <a:ext cx="2187773" cy="6161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Корпоративтік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қауіпсіздік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402336" y="5214938"/>
            <a:ext cx="2187773" cy="741164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446984" y="5241727"/>
            <a:ext cx="2098477" cy="68758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HR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(Персоналды басқару)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197578" y="5214938"/>
            <a:ext cx="2232422" cy="741164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242227" y="5241727"/>
            <a:ext cx="2143125" cy="68758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Заңдық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сүйемелдеу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947297" y="3268266"/>
            <a:ext cx="1875234" cy="759023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991945" y="3295055"/>
            <a:ext cx="1785938" cy="70544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ЖҰМЫС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ТОБЫ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098477" y="714375"/>
            <a:ext cx="8081367" cy="1160859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2277070" y="803672"/>
            <a:ext cx="7724180" cy="91975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ҮЙЛЕСІМДІЛІКТІ ҚАЛПЫНА КЕЛТІРУ:</a:t>
            </a:r>
            <a:endParaRPr lang="en-US" sz="2700" dirty="0"/>
          </a:p>
          <a:p>
            <a:pPr algn="ctr" indent="0" marL="0">
              <a:buNone/>
            </a:pPr>
            <a:r>
              <a:rPr lang="en-US" sz="27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РЕТТЕУ ШАРАЛАРЫ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1321594" y="3839766"/>
            <a:ext cx="2232422" cy="1634133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10891" y="3920133"/>
            <a:ext cx="2053828" cy="4643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АУЫСТЫРУ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518047" y="4393406"/>
            <a:ext cx="1839516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Қақтығысты болдырмайтын басқа лауазымға.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812977" y="3839766"/>
            <a:ext cx="2232422" cy="1634133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902273" y="3920133"/>
            <a:ext cx="2053828" cy="4643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ӨЗІН-ӨЗІ ШЕТТЕТУ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4009430" y="4393406"/>
            <a:ext cx="1839516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Шешім қабылдауға немесе дауыс беруге қатысудан бас тарту.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286500" y="3839766"/>
            <a:ext cx="2232422" cy="1634133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75797" y="3920133"/>
            <a:ext cx="2053828" cy="4643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МҮДДЕНІ ЖОЮ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482953" y="4393406"/>
            <a:ext cx="1839516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Мүлікті иеліктен шығару немесе құрылтайшылар құрамынан шығу.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8751094" y="3839766"/>
            <a:ext cx="2232422" cy="1634133"/>
          </a:xfrm>
          <a:prstGeom prst="roundRect">
            <a:avLst/>
          </a:prstGeom>
          <a:solidFill>
            <a:srgbClr val="F0E7CB">
              <a:alpha val="97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840391" y="3920133"/>
            <a:ext cx="2053828" cy="46434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БҰЗУ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947547" y="4393406"/>
            <a:ext cx="1839516" cy="93761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Соңғы шара: еңбек шартын тоқтату.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3839766" y="5768578"/>
            <a:ext cx="4643438" cy="419695"/>
          </a:xfrm>
          <a:prstGeom prst="rect">
            <a:avLst/>
          </a:prstGeom>
          <a:solidFill>
            <a:srgbClr val="062455">
              <a:alpha val="98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973711" y="5831086"/>
            <a:ext cx="4375547" cy="2768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Саясаттың 43-тармағына сәйкес шаралар.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607344" y="375047"/>
            <a:ext cx="9108281" cy="687586"/>
          </a:xfrm>
          <a:prstGeom prst="rect">
            <a:avLst/>
          </a:prstGeom>
          <a:solidFill>
            <a:srgbClr val="F0E7CB">
              <a:alpha val="99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741289" y="428625"/>
            <a:ext cx="8840391" cy="54471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006F70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ЖАҢА ЕРЕЖЕЛЕР ЖИНАҒЫ (ТҮЙІН)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732234" y="1223367"/>
            <a:ext cx="5000625" cy="669727"/>
          </a:xfrm>
          <a:prstGeom prst="rect">
            <a:avLst/>
          </a:prstGeom>
          <a:solidFill>
            <a:srgbClr val="087576">
              <a:alpha val="98000"/>
            </a:srgbClr>
          </a:solidFill>
          <a:ln w="12700">
            <a:solidFill>
              <a:srgbClr val="087576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92969" y="1312664"/>
            <a:ext cx="4643438" cy="49113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НЕГІЗГІ ТӘСІЛ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563320" y="1223367"/>
            <a:ext cx="5000625" cy="669727"/>
          </a:xfrm>
          <a:prstGeom prst="rect">
            <a:avLst/>
          </a:prstGeom>
          <a:solidFill>
            <a:srgbClr val="087576">
              <a:alpha val="98000"/>
            </a:srgbClr>
          </a:solidFill>
          <a:ln w="12700">
            <a:solidFill>
              <a:srgbClr val="087576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741914" y="1312664"/>
            <a:ext cx="4643438" cy="49113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2025 СТАНДАРТЫ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2234" y="1919883"/>
            <a:ext cx="5000625" cy="4196953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16211" y="2098477"/>
            <a:ext cx="4196953" cy="375046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Барлығы үшін жыл сайынғы декларациялау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Туыстардың тікелей бағынысына тыйым салу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Шешімді басшы жеке қабылдайды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6563320" y="1919883"/>
            <a:ext cx="5000625" cy="4196953"/>
          </a:xfrm>
          <a:prstGeom prst="rect">
            <a:avLst/>
          </a:prstGeom>
          <a:solidFill>
            <a:srgbClr val="F0E7CB">
              <a:alpha val="98000"/>
            </a:srgbClr>
          </a:solidFill>
          <a:ln w="12700">
            <a:solidFill>
              <a:srgbClr val="F0E7CB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75859" y="2098477"/>
            <a:ext cx="4375547" cy="375046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Тәуекелге бағдарланған декларациялау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  (тек тәуекел аймақтары)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Бір басқару органында жұмыс істеуге тыйым салу</a:t>
            </a: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  (Басқарма / ДК)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Ұжымдық шешім (Жұмыс тобы)</a:t>
            </a:r>
            <a:endParaRPr lang="en-US" sz="1900" dirty="0"/>
          </a:p>
          <a:p>
            <a:pPr algn="l" indent="0" marL="0">
              <a:buNone/>
            </a:pPr>
            <a:endParaRPr lang="en-US" sz="1900" dirty="0"/>
          </a:p>
          <a:p>
            <a:pPr algn="l" indent="0" marL="0">
              <a:buNone/>
            </a:pPr>
            <a:r>
              <a:rPr lang="en-US" sz="1900" dirty="0">
                <a:solidFill>
                  <a:srgbClr val="171717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• ISO 37001:2025 интеграциясы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b96c2472e5d7/tmp/conflict/nativ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39453" y="732234"/>
            <a:ext cx="9644063" cy="759023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518047" y="803672"/>
            <a:ext cx="9286875" cy="58935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АДАЛДЫҚ - БАБАЛАР МҰРАСЫ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1250156" y="4241602"/>
            <a:ext cx="9733359" cy="937617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428750" y="4304109"/>
            <a:ext cx="9376172" cy="78581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«Адалдық - Саясаттың жай талабы емес,</a:t>
            </a:r>
            <a:endParaRPr lang="en-US" sz="2300" dirty="0"/>
          </a:p>
          <a:p>
            <a:pPr algn="ctr" indent="0" marL="0">
              <a:buNone/>
            </a:pPr>
            <a:r>
              <a:rPr lang="en-US" sz="2300" b="1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ортақ ісіміздің өркендеуінің негізі».</a:t>
            </a:r>
            <a:endParaRPr lang="en-US" sz="2300" dirty="0"/>
          </a:p>
        </p:txBody>
      </p:sp>
      <p:sp>
        <p:nvSpPr>
          <p:cNvPr id="7" name="Shape 4"/>
          <p:cNvSpPr/>
          <p:nvPr/>
        </p:nvSpPr>
        <p:spPr>
          <a:xfrm>
            <a:off x="1339453" y="5223867"/>
            <a:ext cx="9554766" cy="892969"/>
          </a:xfrm>
          <a:prstGeom prst="rect">
            <a:avLst/>
          </a:prstGeom>
          <a:solidFill>
            <a:srgbClr val="062455">
              <a:alpha val="99000"/>
            </a:srgbClr>
          </a:solidFill>
          <a:ln w="12700">
            <a:solidFill>
              <a:srgbClr val="06245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18047" y="5295305"/>
            <a:ext cx="9197578" cy="732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МҮДДЕЛЕР ҚАҚТЫҒЫСЫ ТУЫНДАҒАНДА: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D7B75C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АҚПАРАТТЫ АШ. ТАЛҚЫЛА. РЕТТЕ.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2857500" y="6250781"/>
            <a:ext cx="6607969" cy="401836"/>
          </a:xfrm>
          <a:prstGeom prst="rect">
            <a:avLst/>
          </a:prstGeom>
          <a:solidFill>
            <a:srgbClr val="13616A">
              <a:alpha val="98000"/>
            </a:srgbClr>
          </a:solidFill>
          <a:ln w="12700">
            <a:solidFill>
              <a:srgbClr val="13616A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991445" y="6304359"/>
            <a:ext cx="6340078" cy="2768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F7F4E9"/>
                </a:solidFill>
                <a:latin typeface="DejaVu Sans" pitchFamily="34" charset="0"/>
                <a:ea typeface="DejaVu Sans" pitchFamily="34" charset="-122"/>
                <a:cs typeface="DejaVu Sans" pitchFamily="34" charset="-120"/>
              </a:rPr>
              <a:t>«ҚТЖ» ҰК» АҚ саясаты негізінде әзірленді (2025).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jaVu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DejaVu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Мүдделер қақтығысын реттеу саясаты 2025</dc:title>
  <dc:subject>PptxGenJS Presentation</dc:subject>
  <dc:creator>OpenAI</dc:creator>
  <cp:lastModifiedBy>OpenAI</cp:lastModifiedBy>
  <cp:revision>1</cp:revision>
  <dcterms:created xsi:type="dcterms:W3CDTF">2026-09-21T09:25:06Z</dcterms:created>
  <dcterms:modified xsi:type="dcterms:W3CDTF">2026-09-21T09:25:06Z</dcterms:modified>
</cp:coreProperties>
</file>