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287250" cy="6858000"/>
  <p:notesSz cx="6858000" cy="122872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29375" y="571500"/>
            <a:ext cx="5697141" cy="2232422"/>
          </a:xfrm>
          <a:prstGeom prst="rect">
            <a:avLst/>
          </a:prstGeom>
          <a:solidFill>
            <a:srgbClr val="102431">
              <a:alpha val="99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679406" y="678656"/>
            <a:ext cx="5134570" cy="117871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3700" b="1" dirty="0">
                <a:solidFill>
                  <a:srgbClr val="D9E0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АШЫҚТЫҚТЫҢ</a:t>
            </a:r>
            <a:endParaRPr lang="en-US" sz="3700" dirty="0"/>
          </a:p>
          <a:p>
            <a:pPr algn="ctr" indent="0" marL="0">
              <a:buNone/>
            </a:pPr>
            <a:r>
              <a:rPr lang="en-US" sz="3700" b="1" dirty="0">
                <a:solidFill>
                  <a:srgbClr val="D9E0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ЖАҢА БАҒЫТЫ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7054453" y="1973461"/>
            <a:ext cx="4598789" cy="78581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DCE4E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«ҚТЖ-Жолаушылар локомотивтері» ЖШС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DCE4E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Сыбайлас жемқорлыққа қарсы іс-қимыл саясатына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DCE4E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стратегиялық өзгерістерге шолу (2025 жылғы нұсқа)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2902148" y="6295430"/>
            <a:ext cx="6697266" cy="375047"/>
          </a:xfrm>
          <a:prstGeom prst="rect">
            <a:avLst/>
          </a:prstGeom>
          <a:solidFill>
            <a:srgbClr val="102431">
              <a:alpha val="92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062883" y="6322219"/>
            <a:ext cx="6366867" cy="26789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D9E0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ЖЫЛДАМДЫҚ.  ТИІМДІЛІК.  АДАЛДЫҚ.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32234" y="803672"/>
            <a:ext cx="5447109" cy="5715000"/>
          </a:xfrm>
          <a:prstGeom prst="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92969" y="964406"/>
            <a:ext cx="5268516" cy="9108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ЖҮЙЕЛЕРДІ ӘЛЕМДІК</a:t>
            </a:r>
            <a:endParaRPr lang="en-US" sz="2800" dirty="0"/>
          </a:p>
          <a:p>
            <a:pPr algn="l" indent="0" marL="0">
              <a:buNone/>
            </a:pPr>
            <a:r>
              <a:rPr lang="en-US" sz="28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СТАНДАРТТАРҒА САЙ ЖАҢАРТУ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1651992" y="2482453"/>
            <a:ext cx="4196953" cy="30360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ISO 37001:2025 стандарты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830586" y="2812852"/>
            <a:ext cx="3973711" cy="59828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Саясат «Парақорлыққа қарсы менеджмент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жүйелері» жаңа стандартына толық сәйкестендірілді.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651992" y="3589734"/>
            <a:ext cx="4196953" cy="30360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ISO 37301:2021 стандарты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830586" y="3911203"/>
            <a:ext cx="3973711" cy="54471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«Сәйкестікті басқару жүйелері» халықаралық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нормаларымен ықпалдастыру.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651992" y="4661297"/>
            <a:ext cx="2678906" cy="30360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Мақсат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830586" y="4973836"/>
            <a:ext cx="4063008" cy="56257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Салдарды кейін жоюдан Компания беделін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алдын ала цифрлық қорғауға көшу.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60797" y="5652492"/>
            <a:ext cx="5848945" cy="821531"/>
          </a:xfrm>
          <a:prstGeom prst="rect">
            <a:avLst/>
          </a:prstGeom>
          <a:solidFill>
            <a:srgbClr val="07131C">
              <a:alpha val="95000"/>
            </a:srgbClr>
          </a:solidFill>
          <a:ln w="12700">
            <a:solidFill>
              <a:srgbClr val="07131C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92969" y="5777508"/>
            <a:ext cx="5268516" cy="6161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Біз ішкі жүйелерімізді іскерлік әдептің</a:t>
            </a:r>
            <a:endParaRPr lang="en-US" sz="2100" dirty="0"/>
          </a:p>
          <a:p>
            <a:pPr algn="l" indent="0" marL="0">
              <a:buNone/>
            </a:pPr>
            <a:r>
              <a:rPr lang="en-US" sz="21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әлемдік өлшемімен үндестіреміз.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607344" y="919758"/>
            <a:ext cx="9090422" cy="642938"/>
          </a:xfrm>
          <a:prstGeom prst="rect">
            <a:avLst/>
          </a:prstGeom>
          <a:solidFill>
            <a:srgbClr val="102431">
              <a:alpha val="99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848445" y="982266"/>
            <a:ext cx="8608219" cy="4822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ӨЗГЕРІСТЕР КАРТАСЫ: 5 НЕГІЗГІ МОДУЛЬ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053703" y="2428875"/>
            <a:ext cx="1830586" cy="2464594"/>
          </a:xfrm>
          <a:prstGeom prst="rect">
            <a:avLst/>
          </a:prstGeom>
          <a:solidFill>
            <a:srgbClr val="142A37">
              <a:alpha val="96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60859" y="2562820"/>
            <a:ext cx="1616273" cy="65186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Кадрлық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қауіпсіздік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169789" y="3973711"/>
            <a:ext cx="1598414" cy="7322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Туыстардың бірге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жұмыс істеуіне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шектеулерді кеңейту.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143250" y="2428875"/>
            <a:ext cx="1830586" cy="2464594"/>
          </a:xfrm>
          <a:prstGeom prst="rect">
            <a:avLst/>
          </a:prstGeom>
          <a:solidFill>
            <a:srgbClr val="142A37">
              <a:alpha val="96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250406" y="2562820"/>
            <a:ext cx="1616273" cy="65186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Құмар ойындарға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тәуелділік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3259336" y="3973711"/>
            <a:ext cx="1598414" cy="7322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Лауазымды тұлғаларға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құмар ойындарға толық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тыйым салу.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232797" y="2428875"/>
            <a:ext cx="1830586" cy="2464594"/>
          </a:xfrm>
          <a:prstGeom prst="rect">
            <a:avLst/>
          </a:prstGeom>
          <a:solidFill>
            <a:srgbClr val="142A37">
              <a:alpha val="96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339953" y="2562820"/>
            <a:ext cx="1616273" cy="65186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Қаржылық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ашықтық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5348883" y="3973711"/>
            <a:ext cx="1598414" cy="7322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Активтер мен қаражат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көздерін декларациялау.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331273" y="2428875"/>
            <a:ext cx="1830586" cy="2464594"/>
          </a:xfrm>
          <a:prstGeom prst="rect">
            <a:avLst/>
          </a:prstGeom>
          <a:solidFill>
            <a:srgbClr val="142A37">
              <a:alpha val="96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438430" y="2562820"/>
            <a:ext cx="1616273" cy="65186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Тәуекелдерді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басқару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447359" y="3973711"/>
            <a:ext cx="1598414" cy="7322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Менеджмент пен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Комплаенс қызметінің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рөлдерін нақты бөлу.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9420820" y="2428875"/>
            <a:ext cx="1830586" cy="2464594"/>
          </a:xfrm>
          <a:prstGeom prst="rect">
            <a:avLst/>
          </a:prstGeom>
          <a:solidFill>
            <a:srgbClr val="142A37">
              <a:alpha val="96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527977" y="2562820"/>
            <a:ext cx="1616273" cy="65186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Контрагенттер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9536906" y="3973711"/>
            <a:ext cx="1598414" cy="7322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Міндетті тексеру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(Due Diligence) және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шартты бұзу құқығы.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161484" y="678656"/>
            <a:ext cx="5357813" cy="5670352"/>
          </a:xfrm>
          <a:prstGeom prst="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295430" y="767953"/>
            <a:ext cx="5045273" cy="12055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8E8E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1-МОДУЛЬ: МҮДДЕЛЕР</a:t>
            </a:r>
            <a:endParaRPr lang="en-US" sz="2700" dirty="0"/>
          </a:p>
          <a:p>
            <a:pPr algn="l" indent="0" marL="0">
              <a:buNone/>
            </a:pPr>
            <a:r>
              <a:rPr lang="en-US" sz="2700" b="1" dirty="0">
                <a:solidFill>
                  <a:srgbClr val="E8E8E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ҚАҚТЫҒЫСЫН БОЛДЫРМАУ</a:t>
            </a:r>
            <a:endParaRPr lang="en-US" sz="2700" dirty="0"/>
          </a:p>
          <a:p>
            <a:pPr algn="l" indent="0" marL="0">
              <a:buNone/>
            </a:pPr>
            <a:r>
              <a:rPr lang="en-US" sz="2700" b="1" dirty="0">
                <a:solidFill>
                  <a:srgbClr val="E8E8E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(ТУЫСТАР)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6313289" y="2294930"/>
            <a:ext cx="1785938" cy="26789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Қатаң тыйым: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313289" y="2544961"/>
            <a:ext cx="4911328" cy="81260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Жақын туыстардың, ерлі-зайыптылардың және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жекжаттардың (бауырлар, ата-аналар және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ерлі-зайыптылардың балалары) тікелей бағынысына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жол берілмейді.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313289" y="3446859"/>
            <a:ext cx="3437930" cy="26789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2025 жылғы нұсқадағы жаңалық: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313289" y="3705820"/>
            <a:ext cx="4911328" cy="54471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Қоғамның бір басқару органында немесе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атқарушы органында лауазым атқаруға тыйым салынады.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313289" y="4330898"/>
            <a:ext cx="2678906" cy="2768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Реттеу тәртібі: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86500" y="4857750"/>
            <a:ext cx="1607344" cy="803672"/>
          </a:xfrm>
          <a:prstGeom prst="roundRect">
            <a:avLst/>
          </a:prstGeom>
          <a:solidFill>
            <a:srgbClr val="173946">
              <a:alpha val="96000"/>
            </a:srgbClr>
          </a:solidFill>
          <a:ln w="12700">
            <a:solidFill>
              <a:srgbClr val="173946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84727" y="5000625"/>
            <a:ext cx="1410891" cy="4822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Анықтау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992070" y="4857750"/>
            <a:ext cx="1625203" cy="803672"/>
          </a:xfrm>
          <a:prstGeom prst="roundRect">
            <a:avLst/>
          </a:prstGeom>
          <a:solidFill>
            <a:srgbClr val="3A3422">
              <a:alpha val="96000"/>
            </a:srgbClr>
          </a:solidFill>
          <a:ln w="12700">
            <a:solidFill>
              <a:srgbClr val="3A3422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81367" y="4938117"/>
            <a:ext cx="1437680" cy="56257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Жоюға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3 ай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9679781" y="4857750"/>
            <a:ext cx="1696641" cy="803672"/>
          </a:xfrm>
          <a:prstGeom prst="roundRect">
            <a:avLst/>
          </a:prstGeom>
          <a:solidFill>
            <a:srgbClr val="3A3422">
              <a:alpha val="96000"/>
            </a:srgbClr>
          </a:solidFill>
          <a:ln w="12700">
            <a:solidFill>
              <a:srgbClr val="3A3422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769078" y="4911328"/>
            <a:ext cx="1509117" cy="59828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Ауыстыру немесе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шартты бұзу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92969" y="892969"/>
            <a:ext cx="5804297" cy="5268516"/>
          </a:xfrm>
          <a:prstGeom prst="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071563" y="1000125"/>
            <a:ext cx="5536406" cy="81260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2-МОДУЛЬ: ҚҰМАР ОЙЫНДАРҒА</a:t>
            </a:r>
            <a:endParaRPr lang="en-US" sz="2900" dirty="0"/>
          </a:p>
          <a:p>
            <a:pPr algn="l" indent="0" marL="0">
              <a:buNone/>
            </a:pPr>
            <a:r>
              <a:rPr lang="en-US" sz="29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МҮЛДЕ ТӨЗБЕУШІЛІК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071563" y="1973461"/>
            <a:ext cx="5000625" cy="28575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Жаңа норма (14-тармақ, 14-тармақша):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071563" y="2268141"/>
            <a:ext cx="5000625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Лауазымды тұлғалардың құмар ойындар мен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бәс тігуге қатысуына қатаң тыйым салынады.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71563" y="2902148"/>
            <a:ext cx="3571875" cy="30360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Тыйым салынған аймақ: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071563" y="4509492"/>
            <a:ext cx="1964531" cy="5089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Нақты ойын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мекемелері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214688" y="4509492"/>
            <a:ext cx="3348633" cy="5089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Онлайн-казино және букмекерлік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кеңселер (телекоммуникация желілері)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071563" y="5134570"/>
            <a:ext cx="2678906" cy="26789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Негіздеме: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071563" y="5420320"/>
            <a:ext cx="5447109" cy="56257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Ойынға тәуелділік пен ірі жеке қарыздар сыбайлас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жемқорлық қылмыстарына итермелейтін маңызды тәуекел.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92969" y="830461"/>
            <a:ext cx="10358438" cy="1026914"/>
          </a:xfrm>
          <a:prstGeom prst="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071563" y="946547"/>
            <a:ext cx="9376172" cy="7411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3-МОДУЛЬ: ҚАРЖЫЛЫҚ АШЫҚТЫҚ</a:t>
            </a:r>
            <a:endParaRPr lang="en-US" sz="2900" dirty="0"/>
          </a:p>
          <a:p>
            <a:pPr algn="l" indent="0" marL="0">
              <a:buNone/>
            </a:pPr>
            <a:r>
              <a:rPr lang="en-US" sz="29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ЖӘНЕ ДЕКЛАРАЦИЯЛАУ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1062633" y="2143125"/>
            <a:ext cx="2768203" cy="1768078"/>
          </a:xfrm>
          <a:prstGeom prst="roundRect">
            <a:avLst/>
          </a:prstGeom>
          <a:solidFill>
            <a:srgbClr val="142A37">
              <a:alpha val="96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87648" y="2250281"/>
            <a:ext cx="2518172" cy="30360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Үміткерлер мен жұбайлары: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87648" y="2571750"/>
            <a:ext cx="2518172" cy="12501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Лауазымға тағайындалғанға дейін активтері мен міндеттемелері туралы декларация ұсынуға міндетті (айдың 1-күніне).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062633" y="4554141"/>
            <a:ext cx="2768203" cy="1071563"/>
          </a:xfrm>
          <a:prstGeom prst="roundRect">
            <a:avLst/>
          </a:prstGeom>
          <a:solidFill>
            <a:srgbClr val="142A37">
              <a:alpha val="96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87648" y="4661297"/>
            <a:ext cx="2518172" cy="30360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Қазіргі қызметкерлер: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87648" y="4982766"/>
            <a:ext cx="2518172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Кірістер мен мүлік туралы жыл сайынғы декларация.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733234" y="2009180"/>
            <a:ext cx="2544961" cy="1919883"/>
          </a:xfrm>
          <a:prstGeom prst="roundRect">
            <a:avLst/>
          </a:prstGeom>
          <a:solidFill>
            <a:srgbClr val="142A37">
              <a:alpha val="96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858250" y="2116336"/>
            <a:ext cx="2294930" cy="30360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Шығыстарды бақылау: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858250" y="2437805"/>
            <a:ext cx="2294930" cy="140196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Есепті жылы мүлік сатып алғанда шығыс көздерін құжатпен растау қажет.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8733234" y="4527352"/>
            <a:ext cx="2544961" cy="1098352"/>
          </a:xfrm>
          <a:prstGeom prst="roundRect">
            <a:avLst/>
          </a:prstGeom>
          <a:solidFill>
            <a:srgbClr val="142A37">
              <a:alpha val="96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858250" y="4634508"/>
            <a:ext cx="2294930" cy="30360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Жариялылық: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8858250" y="4955977"/>
            <a:ext cx="2294930" cy="58043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Ақпарат корпоративтік сайтта жарияланады.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9023" y="580430"/>
            <a:ext cx="10537031" cy="651867"/>
          </a:xfrm>
          <a:prstGeom prst="rect">
            <a:avLst/>
          </a:prstGeom>
          <a:solidFill>
            <a:srgbClr val="102431">
              <a:alpha val="99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92969" y="642938"/>
            <a:ext cx="10179844" cy="50006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4-МОДУЛЬ: СЫЙЛЫҚТАР МЕН ЖАСЫРЫН СЫЙАҚЫЛАР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839391" y="1384102"/>
            <a:ext cx="4375547" cy="1000125"/>
          </a:xfrm>
          <a:prstGeom prst="roundRect">
            <a:avLst/>
          </a:prstGeom>
          <a:solidFill>
            <a:srgbClr val="142A37">
              <a:alpha val="98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26914" y="1544836"/>
            <a:ext cx="3839766" cy="25896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Абсолютті тыйым: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26914" y="1794867"/>
            <a:ext cx="3839766" cy="47327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Сатып алуға қатысушылардан сыйлық, қызмет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немесе қонақжайлылық белгісін алуға болмайды.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839391" y="2518172"/>
            <a:ext cx="4375547" cy="2187773"/>
          </a:xfrm>
          <a:prstGeom prst="roundRect">
            <a:avLst/>
          </a:prstGeom>
          <a:solidFill>
            <a:srgbClr val="142A37">
              <a:alpha val="98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6914" y="2678906"/>
            <a:ext cx="3929063" cy="28575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«Кездейсоқ» түскендерге қатысты тәртіп: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026914" y="3036094"/>
            <a:ext cx="3839766" cy="144660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1. Шотқа ведомствосыз түскен ақша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   бюджетке қайтарылады (14 күн).</a:t>
            </a:r>
            <a:endParaRPr lang="en-US" sz="1500" dirty="0"/>
          </a:p>
          <a:p>
            <a:pPr algn="l" indent="0" marL="0">
              <a:buNone/>
            </a:pP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2. Сыйлықтар мемлекеттік мүлік қорына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   тапсырылады (7 күн).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39391" y="4857750"/>
            <a:ext cx="4375547" cy="1187648"/>
          </a:xfrm>
          <a:prstGeom prst="roundRect">
            <a:avLst/>
          </a:prstGeom>
          <a:solidFill>
            <a:srgbClr val="142A37">
              <a:alpha val="98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26914" y="4982766"/>
            <a:ext cx="3839766" cy="25896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Анықтама: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026914" y="5259586"/>
            <a:ext cx="3839766" cy="66079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Сыйлық берушінің пайдасына әрекет немесе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әрекетсіздік үшін берілген кез келген пайда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сыбайлас жемқорлық болып саналады.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03672" y="589359"/>
            <a:ext cx="10447734" cy="651867"/>
          </a:xfrm>
          <a:prstGeom prst="rect">
            <a:avLst/>
          </a:prstGeom>
          <a:solidFill>
            <a:srgbClr val="102431">
              <a:alpha val="99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92969" y="651867"/>
            <a:ext cx="10179844" cy="49113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5-МОДУЛЬ: КОНТРАГЕНТТЕРДІҢ СЕНІМДІЛІГІ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910828" y="1455539"/>
            <a:ext cx="3464719" cy="1473398"/>
          </a:xfrm>
          <a:prstGeom prst="roundRect">
            <a:avLst/>
          </a:prstGeom>
          <a:solidFill>
            <a:srgbClr val="142A37">
              <a:alpha val="97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1563" y="1562695"/>
            <a:ext cx="3143250" cy="2768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Due Diligence: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71563" y="1875234"/>
            <a:ext cx="3143250" cy="95547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Мәміле жасалғанға дейін серіктестерді міндетті тексеру (салық берешегі, беделі, жалған кәсіпкерлік белгілері).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910828" y="3080742"/>
            <a:ext cx="3464719" cy="1160859"/>
          </a:xfrm>
          <a:prstGeom prst="roundRect">
            <a:avLst/>
          </a:prstGeom>
          <a:solidFill>
            <a:srgbClr val="142A37">
              <a:alpha val="97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71563" y="3187898"/>
            <a:ext cx="3143250" cy="2768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Сыбайлас жемқорлыққа қарсы ескерту: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071563" y="3500438"/>
            <a:ext cx="3143250" cy="64293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Барлық шарттарға 1-қосымшаны енгізу міндетті.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910828" y="4464844"/>
            <a:ext cx="3464719" cy="1455539"/>
          </a:xfrm>
          <a:prstGeom prst="roundRect">
            <a:avLst/>
          </a:prstGeom>
          <a:solidFill>
            <a:srgbClr val="142A37">
              <a:alpha val="97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71563" y="4572000"/>
            <a:ext cx="3143250" cy="2768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Қорғану құқығы: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071563" y="4884539"/>
            <a:ext cx="3143250" cy="9376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Серіктес тарапынан сыбайлас жемқорлық фактілері анықталса, Компания шартты біржақты тәртіппен бұзуға құқылы.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232422" y="401836"/>
            <a:ext cx="7590234" cy="812602"/>
          </a:xfrm>
          <a:prstGeom prst="rect">
            <a:avLst/>
          </a:prstGeom>
          <a:solidFill>
            <a:srgbClr val="102431">
              <a:alpha val="99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544961" y="446484"/>
            <a:ext cx="7009805" cy="68758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ЖАУАПКЕРШІЛІКТІ БӨЛУ: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ТӘУЕКЕЛДЕРДІ КІМ БАСҚАРАДЫ?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107281" y="2759273"/>
            <a:ext cx="1982391" cy="517922"/>
          </a:xfrm>
          <a:prstGeom prst="roundRect">
            <a:avLst/>
          </a:prstGeom>
          <a:solidFill>
            <a:srgbClr val="1D6170">
              <a:alpha val="98000"/>
            </a:srgbClr>
          </a:solidFill>
          <a:ln w="12700">
            <a:solidFill>
              <a:srgbClr val="1D6170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41227" y="2848570"/>
            <a:ext cx="1723430" cy="33039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7131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МЕНЕДЖМЕНТ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9626203" y="2759273"/>
            <a:ext cx="1821656" cy="517922"/>
          </a:xfrm>
          <a:prstGeom prst="roundRect">
            <a:avLst/>
          </a:prstGeom>
          <a:solidFill>
            <a:srgbClr val="BFAE64">
              <a:alpha val="98000"/>
            </a:srgbClr>
          </a:solidFill>
          <a:ln w="12700">
            <a:solidFill>
              <a:srgbClr val="BFAE64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733359" y="2848570"/>
            <a:ext cx="1598414" cy="33039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7131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КОМПЛАЕНС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1071563" y="5179219"/>
            <a:ext cx="4643438" cy="1160859"/>
          </a:xfrm>
          <a:prstGeom prst="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482328" y="5268516"/>
            <a:ext cx="4018359" cy="28575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МЕНЕДЖМЕНТ (Процестер иесі)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518047" y="5589984"/>
            <a:ext cx="3973711" cy="60721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Өз бөлімшелерінде шараларды енгізуге жауапты.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Анықталған тәуекелдерді жояды.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786563" y="5179219"/>
            <a:ext cx="4732734" cy="1160859"/>
          </a:xfrm>
          <a:prstGeom prst="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116961" y="5268516"/>
            <a:ext cx="4152305" cy="28575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КОМПЛАЕНС ҚЫЗМЕТІ (Навигатор)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143750" y="5589984"/>
            <a:ext cx="4089797" cy="60721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Әдістемелік қолдау және тәуелсіз қадағалау.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Тәуекелдерді азайтуға жауапты емес, тек анықтайды.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678906" y="2616398"/>
            <a:ext cx="6965156" cy="714375"/>
          </a:xfrm>
          <a:prstGeom prst="round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928938" y="2741414"/>
            <a:ext cx="6465094" cy="43755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ХАБАРЛАУ ЖӘНЕ ҚОРҒАУ АРНАЛАРЫ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830586" y="3661172"/>
            <a:ext cx="8661797" cy="598289"/>
          </a:xfrm>
          <a:prstGeom prst="rect">
            <a:avLst/>
          </a:prstGeom>
          <a:solidFill>
            <a:srgbClr val="102431">
              <a:alpha val="99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991320" y="3759398"/>
            <a:ext cx="8340328" cy="38397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«ЕГЕР БҰЗУШЫЛЫҚТЫ КӨРСЕҢІЗ, ХАБАРЛАУҒА МІНДЕТТІСІЗ.»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2143125" y="5214938"/>
            <a:ext cx="2232422" cy="339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Жедел желі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822031" y="5214938"/>
            <a:ext cx="2589609" cy="339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Комплаенс-бақылаушы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992070" y="5125641"/>
            <a:ext cx="2321719" cy="5268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Тікелей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басшы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2143125" y="6107906"/>
            <a:ext cx="8036719" cy="383977"/>
          </a:xfrm>
          <a:prstGeom prst="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232422" y="6161484"/>
            <a:ext cx="7858125" cy="26789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Кепілдік: өтініш берушінің толық құпиялылығы және Саясат шеңберінде қорғалуы.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48320" y="589359"/>
            <a:ext cx="10447734" cy="642938"/>
          </a:xfrm>
          <a:prstGeom prst="rect">
            <a:avLst/>
          </a:prstGeom>
          <a:solidFill>
            <a:srgbClr val="102431">
              <a:alpha val="99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982266" y="660797"/>
            <a:ext cx="10179844" cy="4822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ЖАУАПКЕРШІЛІК ЖӘНЕ САЛДАРЛАР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7500938" y="1598414"/>
            <a:ext cx="4018359" cy="1009055"/>
          </a:xfrm>
          <a:prstGeom prst="roundRect">
            <a:avLst/>
          </a:prstGeom>
          <a:solidFill>
            <a:srgbClr val="142A37">
              <a:alpha val="97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70602" y="1669852"/>
            <a:ext cx="3661172" cy="26789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Жеке жауапкершілік: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670602" y="1982391"/>
            <a:ext cx="3661172" cy="49113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Қазақстан Республикасының заңнамасына сәйкес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әкімшілік және қылмыстық жауапкершілік.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500938" y="2750344"/>
            <a:ext cx="4018359" cy="1625203"/>
          </a:xfrm>
          <a:prstGeom prst="roundRect">
            <a:avLst/>
          </a:prstGeom>
          <a:solidFill>
            <a:srgbClr val="142A37">
              <a:alpha val="97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70602" y="2821781"/>
            <a:ext cx="3661172" cy="5089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Басшының жауапкершілігі</a:t>
            </a:r>
            <a:endParaRPr lang="en-US" sz="1600" dirty="0"/>
          </a:p>
          <a:p>
            <a:pPr algn="l" indent="0" marL="0">
              <a:buNone/>
            </a:pPr>
            <a:r>
              <a:rPr lang="en-US" sz="1600" b="1" dirty="0">
                <a:solidFill>
                  <a:srgbClr val="E5D28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(Tone from the Top):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670602" y="3384352"/>
            <a:ext cx="3661172" cy="82153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Қарамағындағы қызметкер құқық бұзса, ал алдын алу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шаралары қабылданбаса, басшы тәртіптік жауапкершілікке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тартылады.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500938" y="4697016"/>
            <a:ext cx="4018359" cy="1116211"/>
          </a:xfrm>
          <a:prstGeom prst="roundRect">
            <a:avLst/>
          </a:prstGeom>
          <a:solidFill>
            <a:srgbClr val="142A37">
              <a:alpha val="97000"/>
            </a:srgbClr>
          </a:solidFill>
          <a:ln w="12700">
            <a:solidFill>
              <a:srgbClr val="142A37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813477" y="4893469"/>
            <a:ext cx="3393281" cy="66972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Тәуекелдерге немқұрайдылық -</a:t>
            </a:r>
            <a:endParaRPr lang="en-US" sz="2100" dirty="0"/>
          </a:p>
          <a:p>
            <a:pPr algn="ctr" indent="0" marL="0">
              <a:buNone/>
            </a:pPr>
            <a:r>
              <a:rPr lang="en-US" sz="21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салғырттыққа ортақтастық.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2938" y="642938"/>
            <a:ext cx="5536406" cy="5089922"/>
          </a:xfrm>
          <a:prstGeom prst="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75109" y="812602"/>
            <a:ext cx="4955977" cy="12055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СІЗДІҢ ӘРЕКЕТТЕРІҢІЗ: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МІНДЕТТЕМЕЛЕРДІ РАСТАУ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75109" y="2312789"/>
            <a:ext cx="4286250" cy="32146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Қол қоюға міндетті: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75109" y="2678906"/>
            <a:ext cx="4643438" cy="183058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1. 2-қосымша: Сыбайлас жемқорлыққа қарсы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   шектеулерді қабылдауға келісім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   (үміткерлер мен лауазымды тұлғалар үшін).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2. 3-қосымша: Саясатпен танысқанын растау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   (барлық қызметкерлер үшін).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75109" y="4732734"/>
            <a:ext cx="4777383" cy="83046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Маңызды: Шектеулерді қабылдаудан бас тарту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жұмысқа қабылдаудан бас тартуға немесе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65E5E4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жұмыстан босатуға әкеледі.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pdfs/nativ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214688" y="625078"/>
            <a:ext cx="5848945" cy="1562695"/>
          </a:xfrm>
          <a:prstGeom prst="rect">
            <a:avLst/>
          </a:prstGeom>
          <a:solidFill>
            <a:srgbClr val="102431">
              <a:alpha val="99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3393281" y="705445"/>
            <a:ext cx="5491758" cy="7322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БОЛАШАҚҚА ЖОЛ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3464719" y="1535906"/>
            <a:ext cx="5357813" cy="6161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Мүлде төзбеушілік - жай ұран емес.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Бұл - біздің тұрақты жұмыс тәртібіміз.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2946797" y="5652492"/>
            <a:ext cx="6429375" cy="714375"/>
          </a:xfrm>
          <a:prstGeom prst="rect">
            <a:avLst/>
          </a:prstGeom>
          <a:solidFill>
            <a:srgbClr val="102431">
              <a:alpha val="98000"/>
            </a:srgbClr>
          </a:solidFill>
          <a:ln w="12700">
            <a:solidFill>
              <a:srgbClr val="10243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125391" y="5732859"/>
            <a:ext cx="6072188" cy="5268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«ҚТЖ-Жолаушылар локомотивтері» ЖШС Комплаенс қызметі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F3F5F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Құжаттың толық нұсқасы корпоративтік порталда қолжетімді.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jaVu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DejaVu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ТОО «КТЖ-Пассажирские локомотивы»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Ашықтықтың жаңа бағыты</dc:title>
  <dc:subject>Қазақ тіліне аударылған комплаенс презентациясы</dc:subject>
  <dc:creator>OpenAI</dc:creator>
  <cp:lastModifiedBy>OpenAI</cp:lastModifiedBy>
  <cp:revision>1</cp:revision>
  <dcterms:created xsi:type="dcterms:W3CDTF">2026-09-21T09:16:06Z</dcterms:created>
  <dcterms:modified xsi:type="dcterms:W3CDTF">2026-09-21T09:16:06Z</dcterms:modified>
</cp:coreProperties>
</file>