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heme/theme2.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heme/theme3.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slideLayouts/slideLayout2.xml" ContentType="application/vnd.openxmlformats-officedocument.presentationml.slideLayout+xml"/>
  <Override PartName="/ppt/theme/theme4.xml" ContentType="application/vnd.openxmlformats-officedocument.them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slideLayouts/slideLayout3.xml" ContentType="application/vnd.openxmlformats-officedocument.presentationml.slideLayout+xml"/>
  <Override PartName="/ppt/theme/theme5.xml" ContentType="application/vnd.openxmlformats-officedocument.them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9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7" r:id="rId1"/>
    <p:sldMasterId id="2147483708" r:id="rId2"/>
    <p:sldMasterId id="2147483711" r:id="rId3"/>
    <p:sldMasterId id="2147483713" r:id="rId4"/>
    <p:sldMasterId id="2147483716" r:id="rId5"/>
  </p:sldMasterIdLst>
  <p:notesMasterIdLst>
    <p:notesMasterId r:id="rId42"/>
  </p:notesMasterIdLst>
  <p:handoutMasterIdLst>
    <p:handoutMasterId r:id="rId43"/>
  </p:handoutMasterIdLst>
  <p:sldIdLst>
    <p:sldId id="1138" r:id="rId6"/>
    <p:sldId id="1130" r:id="rId7"/>
    <p:sldId id="1131" r:id="rId8"/>
    <p:sldId id="1132" r:id="rId9"/>
    <p:sldId id="1133" r:id="rId10"/>
    <p:sldId id="1134" r:id="rId11"/>
    <p:sldId id="1135" r:id="rId12"/>
    <p:sldId id="1136" r:id="rId13"/>
    <p:sldId id="1137" r:id="rId14"/>
    <p:sldId id="1169" r:id="rId15"/>
    <p:sldId id="1177" r:id="rId16"/>
    <p:sldId id="1178" r:id="rId17"/>
    <p:sldId id="1176" r:id="rId18"/>
    <p:sldId id="1175" r:id="rId19"/>
    <p:sldId id="1140" r:id="rId20"/>
    <p:sldId id="1141" r:id="rId21"/>
    <p:sldId id="1143" r:id="rId22"/>
    <p:sldId id="1144" r:id="rId23"/>
    <p:sldId id="1145" r:id="rId24"/>
    <p:sldId id="1146" r:id="rId25"/>
    <p:sldId id="1148" r:id="rId26"/>
    <p:sldId id="1150" r:id="rId27"/>
    <p:sldId id="1151" r:id="rId28"/>
    <p:sldId id="1152" r:id="rId29"/>
    <p:sldId id="1153" r:id="rId30"/>
    <p:sldId id="1154" r:id="rId31"/>
    <p:sldId id="1156" r:id="rId32"/>
    <p:sldId id="1157" r:id="rId33"/>
    <p:sldId id="1158" r:id="rId34"/>
    <p:sldId id="1159" r:id="rId35"/>
    <p:sldId id="1160" r:id="rId36"/>
    <p:sldId id="1161" r:id="rId37"/>
    <p:sldId id="1162" r:id="rId38"/>
    <p:sldId id="1163" r:id="rId39"/>
    <p:sldId id="1165" r:id="rId40"/>
    <p:sldId id="1047" r:id="rId41"/>
  </p:sldIdLst>
  <p:sldSz cx="12192000" cy="6858000"/>
  <p:notesSz cx="7315200" cy="9601200"/>
  <p:custDataLst>
    <p:tags r:id="rId44"/>
  </p:custDataLst>
  <p:defaultTextStyle>
    <a:defPPr>
      <a:defRPr lang="en-US"/>
    </a:defPPr>
    <a:lvl1pPr algn="l" rtl="0" fontAlgn="base">
      <a:spcBef>
        <a:spcPct val="0"/>
      </a:spcBef>
      <a:spcAft>
        <a:spcPct val="0"/>
      </a:spcAft>
      <a:defRPr sz="1943" kern="1200">
        <a:solidFill>
          <a:schemeClr val="tx1"/>
        </a:solidFill>
        <a:latin typeface="Arial" charset="0"/>
        <a:ea typeface="+mn-ea"/>
        <a:cs typeface="+mn-cs"/>
      </a:defRPr>
    </a:lvl1pPr>
    <a:lvl2pPr marL="555315" algn="l" rtl="0" fontAlgn="base">
      <a:spcBef>
        <a:spcPct val="0"/>
      </a:spcBef>
      <a:spcAft>
        <a:spcPct val="0"/>
      </a:spcAft>
      <a:defRPr sz="1943" kern="1200">
        <a:solidFill>
          <a:schemeClr val="tx1"/>
        </a:solidFill>
        <a:latin typeface="Arial" charset="0"/>
        <a:ea typeface="+mn-ea"/>
        <a:cs typeface="+mn-cs"/>
      </a:defRPr>
    </a:lvl2pPr>
    <a:lvl3pPr marL="1110630" algn="l" rtl="0" fontAlgn="base">
      <a:spcBef>
        <a:spcPct val="0"/>
      </a:spcBef>
      <a:spcAft>
        <a:spcPct val="0"/>
      </a:spcAft>
      <a:defRPr sz="1943" kern="1200">
        <a:solidFill>
          <a:schemeClr val="tx1"/>
        </a:solidFill>
        <a:latin typeface="Arial" charset="0"/>
        <a:ea typeface="+mn-ea"/>
        <a:cs typeface="+mn-cs"/>
      </a:defRPr>
    </a:lvl3pPr>
    <a:lvl4pPr marL="1665945" algn="l" rtl="0" fontAlgn="base">
      <a:spcBef>
        <a:spcPct val="0"/>
      </a:spcBef>
      <a:spcAft>
        <a:spcPct val="0"/>
      </a:spcAft>
      <a:defRPr sz="1943" kern="1200">
        <a:solidFill>
          <a:schemeClr val="tx1"/>
        </a:solidFill>
        <a:latin typeface="Arial" charset="0"/>
        <a:ea typeface="+mn-ea"/>
        <a:cs typeface="+mn-cs"/>
      </a:defRPr>
    </a:lvl4pPr>
    <a:lvl5pPr marL="2221260" algn="l" rtl="0" fontAlgn="base">
      <a:spcBef>
        <a:spcPct val="0"/>
      </a:spcBef>
      <a:spcAft>
        <a:spcPct val="0"/>
      </a:spcAft>
      <a:defRPr sz="1943" kern="1200">
        <a:solidFill>
          <a:schemeClr val="tx1"/>
        </a:solidFill>
        <a:latin typeface="Arial" charset="0"/>
        <a:ea typeface="+mn-ea"/>
        <a:cs typeface="+mn-cs"/>
      </a:defRPr>
    </a:lvl5pPr>
    <a:lvl6pPr marL="2776576" algn="l" defTabSz="1110630" rtl="0" eaLnBrk="1" latinLnBrk="0" hangingPunct="1">
      <a:defRPr sz="1943" kern="1200">
        <a:solidFill>
          <a:schemeClr val="tx1"/>
        </a:solidFill>
        <a:latin typeface="Arial" charset="0"/>
        <a:ea typeface="+mn-ea"/>
        <a:cs typeface="+mn-cs"/>
      </a:defRPr>
    </a:lvl6pPr>
    <a:lvl7pPr marL="3331891" algn="l" defTabSz="1110630" rtl="0" eaLnBrk="1" latinLnBrk="0" hangingPunct="1">
      <a:defRPr sz="1943" kern="1200">
        <a:solidFill>
          <a:schemeClr val="tx1"/>
        </a:solidFill>
        <a:latin typeface="Arial" charset="0"/>
        <a:ea typeface="+mn-ea"/>
        <a:cs typeface="+mn-cs"/>
      </a:defRPr>
    </a:lvl7pPr>
    <a:lvl8pPr marL="3887206" algn="l" defTabSz="1110630" rtl="0" eaLnBrk="1" latinLnBrk="0" hangingPunct="1">
      <a:defRPr sz="1943" kern="1200">
        <a:solidFill>
          <a:schemeClr val="tx1"/>
        </a:solidFill>
        <a:latin typeface="Arial" charset="0"/>
        <a:ea typeface="+mn-ea"/>
        <a:cs typeface="+mn-cs"/>
      </a:defRPr>
    </a:lvl8pPr>
    <a:lvl9pPr marL="4442521" algn="l" defTabSz="1110630" rtl="0" eaLnBrk="1" latinLnBrk="0" hangingPunct="1">
      <a:defRPr sz="1943"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pos="86" userDrawn="1">
          <p15:clr>
            <a:srgbClr val="A4A3A4"/>
          </p15:clr>
        </p15:guide>
        <p15:guide id="3" orient="horz" pos="201" userDrawn="1">
          <p15:clr>
            <a:srgbClr val="A4A3A4"/>
          </p15:clr>
        </p15:guide>
        <p15:guide id="4" pos="3839" userDrawn="1">
          <p15:clr>
            <a:srgbClr val="A4A3A4"/>
          </p15:clr>
        </p15:guide>
        <p15:guide id="5" orient="horz" pos="1989" userDrawn="1">
          <p15:clr>
            <a:srgbClr val="A4A3A4"/>
          </p15:clr>
        </p15:guide>
      </p15:sldGuideLst>
    </p:ext>
    <p:ext uri="{2D200454-40CA-4A62-9FC3-DE9A4176ACB9}">
      <p15:notesGuideLst xmlns:p15="http://schemas.microsoft.com/office/powerpoint/2012/main">
        <p15:guide id="1" orient="horz" pos="4525" userDrawn="1">
          <p15:clr>
            <a:srgbClr val="A4A3A4"/>
          </p15:clr>
        </p15:guide>
        <p15:guide id="2" pos="3152" userDrawn="1">
          <p15:clr>
            <a:srgbClr val="A4A3A4"/>
          </p15:clr>
        </p15:guide>
        <p15:guide id="3" orient="horz" pos="3024" userDrawn="1">
          <p15:clr>
            <a:srgbClr val="A4A3A4"/>
          </p15:clr>
        </p15:guide>
        <p15:guide id="4" pos="230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Автор"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AFF"/>
    <a:srgbClr val="F7A700"/>
    <a:srgbClr val="243D7C"/>
    <a:srgbClr val="1B346B"/>
    <a:srgbClr val="0E1B3F"/>
    <a:srgbClr val="FF9521"/>
    <a:srgbClr val="A6A6A6"/>
    <a:srgbClr val="818181"/>
    <a:srgbClr val="F4EE00"/>
    <a:srgbClr val="F0E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26" autoAdjust="0"/>
    <p:restoredTop sz="86813" autoAdjust="0"/>
  </p:normalViewPr>
  <p:slideViewPr>
    <p:cSldViewPr snapToGrid="0" snapToObjects="1">
      <p:cViewPr varScale="1">
        <p:scale>
          <a:sx n="139" d="100"/>
          <a:sy n="139" d="100"/>
        </p:scale>
        <p:origin x="630" y="120"/>
      </p:cViewPr>
      <p:guideLst>
        <p:guide pos="86"/>
        <p:guide orient="horz" pos="201"/>
        <p:guide pos="3839"/>
        <p:guide orient="horz" pos="1989"/>
      </p:guideLst>
    </p:cSldViewPr>
  </p:slideViewPr>
  <p:outlineViewPr>
    <p:cViewPr>
      <p:scale>
        <a:sx n="33" d="100"/>
        <a:sy n="33" d="100"/>
      </p:scale>
      <p:origin x="0" y="-1176"/>
    </p:cViewPr>
  </p:outlineViewPr>
  <p:notesTextViewPr>
    <p:cViewPr>
      <p:scale>
        <a:sx n="3" d="2"/>
        <a:sy n="3" d="2"/>
      </p:scale>
      <p:origin x="0" y="0"/>
    </p:cViewPr>
  </p:notesTextViewPr>
  <p:sorterViewPr>
    <p:cViewPr varScale="1">
      <p:scale>
        <a:sx n="1" d="1"/>
        <a:sy n="1" d="1"/>
      </p:scale>
      <p:origin x="0" y="-9192"/>
    </p:cViewPr>
  </p:sorterViewPr>
  <p:notesViewPr>
    <p:cSldViewPr snapToGrid="0" snapToObjects="1">
      <p:cViewPr varScale="1">
        <p:scale>
          <a:sx n="85" d="100"/>
          <a:sy n="85" d="100"/>
        </p:scale>
        <p:origin x="2862" y="102"/>
      </p:cViewPr>
      <p:guideLst>
        <p:guide orient="horz" pos="4525"/>
        <p:guide pos="3152"/>
        <p:guide orient="horz" pos="3024"/>
        <p:guide pos="230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1562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idx="2"/>
          </p:nvPr>
        </p:nvSpPr>
        <p:spPr bwMode="auto">
          <a:xfrm>
            <a:off x="-92075" y="601663"/>
            <a:ext cx="7507288" cy="42243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3" name="Rectangle 3"/>
          <p:cNvSpPr>
            <a:spLocks noGrp="1" noChangeArrowheads="1"/>
          </p:cNvSpPr>
          <p:nvPr>
            <p:ph type="body" sz="quarter" idx="3"/>
          </p:nvPr>
        </p:nvSpPr>
        <p:spPr bwMode="auto">
          <a:xfrm>
            <a:off x="592381" y="5159109"/>
            <a:ext cx="6233761" cy="1279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127" name="Rectangle 7"/>
          <p:cNvSpPr>
            <a:spLocks noGrp="1" noChangeArrowheads="1"/>
          </p:cNvSpPr>
          <p:nvPr>
            <p:ph type="sldNum" sz="quarter" idx="5"/>
          </p:nvPr>
        </p:nvSpPr>
        <p:spPr bwMode="auto">
          <a:xfrm>
            <a:off x="6528235" y="9236070"/>
            <a:ext cx="580324" cy="1758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r">
              <a:defRPr sz="1100"/>
            </a:lvl1pPr>
          </a:lstStyle>
          <a:p>
            <a:pPr>
              <a:defRPr/>
            </a:pPr>
            <a:fld id="{3C3A632B-FBDE-46D4-BF6F-6D14421E6342}" type="slidenum">
              <a:rPr lang="en-US"/>
              <a:pPr>
                <a:defRPr/>
              </a:pPr>
              <a:t>‹#›</a:t>
            </a:fld>
            <a:endParaRPr lang="en-US" dirty="0"/>
          </a:p>
        </p:txBody>
      </p:sp>
      <p:sp>
        <p:nvSpPr>
          <p:cNvPr id="5128" name="doc id"/>
          <p:cNvSpPr>
            <a:spLocks noGrp="1" noChangeArrowheads="1"/>
          </p:cNvSpPr>
          <p:nvPr>
            <p:ph type="ftr" sz="quarter" idx="4"/>
          </p:nvPr>
        </p:nvSpPr>
        <p:spPr bwMode="auto">
          <a:xfrm>
            <a:off x="7108495" y="118463"/>
            <a:ext cx="65"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b" anchorCtr="0" compatLnSpc="1">
            <a:prstTxWarp prst="textNoShape">
              <a:avLst/>
            </a:prstTxWarp>
            <a:spAutoFit/>
          </a:bodyPr>
          <a:lstStyle>
            <a:lvl1pPr algn="r">
              <a:defRPr sz="700"/>
            </a:lvl1pPr>
          </a:lstStyle>
          <a:p>
            <a:pPr>
              <a:defRPr/>
            </a:pPr>
            <a:endParaRPr lang="en-US" dirty="0"/>
          </a:p>
        </p:txBody>
      </p:sp>
    </p:spTree>
    <p:extLst>
      <p:ext uri="{BB962C8B-B14F-4D97-AF65-F5344CB8AC3E}">
        <p14:creationId xmlns:p14="http://schemas.microsoft.com/office/powerpoint/2010/main" val="3303025599"/>
      </p:ext>
    </p:extLst>
  </p:cSld>
  <p:clrMap bg1="lt1" tx1="dk1" bg2="lt2" tx2="dk2" accent1="accent1" accent2="accent2" accent3="accent3" accent4="accent4" accent5="accent5" accent6="accent6" hlink="hlink" folHlink="folHlink"/>
  <p:hf hdr="0" ftr="0" dt="0"/>
  <p:notesStyle>
    <a:lvl1pPr algn="l" defTabSz="1087492" rtl="0" eaLnBrk="0" fontAlgn="base" hangingPunct="0">
      <a:spcBef>
        <a:spcPct val="0"/>
      </a:spcBef>
      <a:spcAft>
        <a:spcPct val="0"/>
      </a:spcAft>
      <a:buClr>
        <a:schemeClr val="tx2"/>
      </a:buClr>
      <a:defRPr sz="1943" kern="1200">
        <a:solidFill>
          <a:schemeClr val="tx1"/>
        </a:solidFill>
        <a:latin typeface="Arial" charset="0"/>
        <a:ea typeface="+mn-ea"/>
        <a:cs typeface="+mn-cs"/>
      </a:defRPr>
    </a:lvl1pPr>
    <a:lvl2pPr marL="142685" indent="-140758" algn="l" defTabSz="1087492" rtl="0" eaLnBrk="0" fontAlgn="base" hangingPunct="0">
      <a:spcBef>
        <a:spcPct val="0"/>
      </a:spcBef>
      <a:spcAft>
        <a:spcPct val="0"/>
      </a:spcAft>
      <a:buClr>
        <a:schemeClr val="tx2"/>
      </a:buClr>
      <a:buSzPct val="120000"/>
      <a:buFont typeface="Arial" charset="0"/>
      <a:buChar char="▪"/>
      <a:defRPr sz="1943" kern="1200">
        <a:solidFill>
          <a:schemeClr val="tx1"/>
        </a:solidFill>
        <a:latin typeface="Arial" charset="0"/>
        <a:ea typeface="+mn-ea"/>
        <a:cs typeface="+mn-cs"/>
      </a:defRPr>
    </a:lvl2pPr>
    <a:lvl3pPr marL="364426" indent="-219812" algn="l" defTabSz="1087492" rtl="0" eaLnBrk="0" fontAlgn="base" hangingPunct="0">
      <a:spcBef>
        <a:spcPct val="0"/>
      </a:spcBef>
      <a:spcAft>
        <a:spcPct val="0"/>
      </a:spcAft>
      <a:buClr>
        <a:schemeClr val="tx2"/>
      </a:buClr>
      <a:buSzPct val="120000"/>
      <a:buFont typeface="Arial" charset="0"/>
      <a:buChar char="–"/>
      <a:defRPr sz="1943" kern="1200">
        <a:solidFill>
          <a:schemeClr val="tx1"/>
        </a:solidFill>
        <a:latin typeface="Arial" charset="0"/>
        <a:ea typeface="+mn-ea"/>
        <a:cs typeface="+mn-cs"/>
      </a:defRPr>
    </a:lvl3pPr>
    <a:lvl4pPr marL="518680" indent="-152327" algn="l" defTabSz="1087492" rtl="0" eaLnBrk="0" fontAlgn="base" hangingPunct="0">
      <a:spcBef>
        <a:spcPct val="0"/>
      </a:spcBef>
      <a:spcAft>
        <a:spcPct val="0"/>
      </a:spcAft>
      <a:buClr>
        <a:schemeClr val="tx2"/>
      </a:buClr>
      <a:buFont typeface="Arial" charset="0"/>
      <a:buChar char="▫"/>
      <a:defRPr sz="1943" kern="1200">
        <a:solidFill>
          <a:schemeClr val="tx1"/>
        </a:solidFill>
        <a:latin typeface="Arial" charset="0"/>
        <a:ea typeface="+mn-ea"/>
        <a:cs typeface="+mn-cs"/>
      </a:defRPr>
    </a:lvl4pPr>
    <a:lvl5pPr marL="659437" indent="-138829" algn="l" defTabSz="1087492" rtl="0" eaLnBrk="0" fontAlgn="base" hangingPunct="0">
      <a:spcBef>
        <a:spcPct val="0"/>
      </a:spcBef>
      <a:spcAft>
        <a:spcPct val="0"/>
      </a:spcAft>
      <a:buClr>
        <a:schemeClr val="tx2"/>
      </a:buClr>
      <a:buSzPct val="89000"/>
      <a:buFont typeface="Arial" charset="0"/>
      <a:buChar char="-"/>
      <a:defRPr sz="1943" kern="1200">
        <a:solidFill>
          <a:schemeClr val="tx1"/>
        </a:solidFill>
        <a:latin typeface="Arial" charset="0"/>
        <a:ea typeface="+mn-ea"/>
        <a:cs typeface="+mn-cs"/>
      </a:defRPr>
    </a:lvl5pPr>
    <a:lvl6pPr marL="2776576" algn="l" defTabSz="1110630" rtl="0" eaLnBrk="1" latinLnBrk="0" hangingPunct="1">
      <a:defRPr sz="1458" kern="1200">
        <a:solidFill>
          <a:schemeClr val="tx1"/>
        </a:solidFill>
        <a:latin typeface="+mn-lt"/>
        <a:ea typeface="+mn-ea"/>
        <a:cs typeface="+mn-cs"/>
      </a:defRPr>
    </a:lvl6pPr>
    <a:lvl7pPr marL="3331891" algn="l" defTabSz="1110630" rtl="0" eaLnBrk="1" latinLnBrk="0" hangingPunct="1">
      <a:defRPr sz="1458" kern="1200">
        <a:solidFill>
          <a:schemeClr val="tx1"/>
        </a:solidFill>
        <a:latin typeface="+mn-lt"/>
        <a:ea typeface="+mn-ea"/>
        <a:cs typeface="+mn-cs"/>
      </a:defRPr>
    </a:lvl7pPr>
    <a:lvl8pPr marL="3887206" algn="l" defTabSz="1110630" rtl="0" eaLnBrk="1" latinLnBrk="0" hangingPunct="1">
      <a:defRPr sz="1458" kern="1200">
        <a:solidFill>
          <a:schemeClr val="tx1"/>
        </a:solidFill>
        <a:latin typeface="+mn-lt"/>
        <a:ea typeface="+mn-ea"/>
        <a:cs typeface="+mn-cs"/>
      </a:defRPr>
    </a:lvl8pPr>
    <a:lvl9pPr marL="4442521" algn="l" defTabSz="1110630" rtl="0" eaLnBrk="1" latinLnBrk="0" hangingPunct="1">
      <a:defRPr sz="145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a:t>
            </a:fld>
            <a:endParaRPr lang="en-US" dirty="0"/>
          </a:p>
        </p:txBody>
      </p:sp>
    </p:spTree>
    <p:extLst>
      <p:ext uri="{BB962C8B-B14F-4D97-AF65-F5344CB8AC3E}">
        <p14:creationId xmlns:p14="http://schemas.microsoft.com/office/powerpoint/2010/main" val="3032100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a:t>
            </a:fld>
            <a:endParaRPr lang="en-US" dirty="0"/>
          </a:p>
        </p:txBody>
      </p:sp>
    </p:spTree>
    <p:extLst>
      <p:ext uri="{BB962C8B-B14F-4D97-AF65-F5344CB8AC3E}">
        <p14:creationId xmlns:p14="http://schemas.microsoft.com/office/powerpoint/2010/main" val="732586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4</a:t>
            </a:fld>
            <a:endParaRPr lang="en-US" dirty="0"/>
          </a:p>
        </p:txBody>
      </p:sp>
    </p:spTree>
    <p:extLst>
      <p:ext uri="{BB962C8B-B14F-4D97-AF65-F5344CB8AC3E}">
        <p14:creationId xmlns:p14="http://schemas.microsoft.com/office/powerpoint/2010/main" val="2828997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5</a:t>
            </a:fld>
            <a:endParaRPr lang="en-US" dirty="0"/>
          </a:p>
        </p:txBody>
      </p:sp>
    </p:spTree>
    <p:extLst>
      <p:ext uri="{BB962C8B-B14F-4D97-AF65-F5344CB8AC3E}">
        <p14:creationId xmlns:p14="http://schemas.microsoft.com/office/powerpoint/2010/main" val="3448907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6</a:t>
            </a:fld>
            <a:endParaRPr lang="en-US" dirty="0"/>
          </a:p>
        </p:txBody>
      </p:sp>
    </p:spTree>
    <p:extLst>
      <p:ext uri="{BB962C8B-B14F-4D97-AF65-F5344CB8AC3E}">
        <p14:creationId xmlns:p14="http://schemas.microsoft.com/office/powerpoint/2010/main" val="2460153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7</a:t>
            </a:fld>
            <a:endParaRPr lang="en-US" dirty="0"/>
          </a:p>
        </p:txBody>
      </p:sp>
    </p:spTree>
    <p:extLst>
      <p:ext uri="{BB962C8B-B14F-4D97-AF65-F5344CB8AC3E}">
        <p14:creationId xmlns:p14="http://schemas.microsoft.com/office/powerpoint/2010/main" val="1405926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8</a:t>
            </a:fld>
            <a:endParaRPr lang="en-US" dirty="0"/>
          </a:p>
        </p:txBody>
      </p:sp>
    </p:spTree>
    <p:extLst>
      <p:ext uri="{BB962C8B-B14F-4D97-AF65-F5344CB8AC3E}">
        <p14:creationId xmlns:p14="http://schemas.microsoft.com/office/powerpoint/2010/main" val="10931236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9</a:t>
            </a:fld>
            <a:endParaRPr lang="en-US" dirty="0"/>
          </a:p>
        </p:txBody>
      </p:sp>
    </p:spTree>
    <p:extLst>
      <p:ext uri="{BB962C8B-B14F-4D97-AF65-F5344CB8AC3E}">
        <p14:creationId xmlns:p14="http://schemas.microsoft.com/office/powerpoint/2010/main" val="2171052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6EE4-5236-3F5C-0AEF-791D9201FB7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E348B281-27D1-C35C-4449-9A27A52B039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39372B7-8043-12D2-E43A-4D4883017107}"/>
              </a:ext>
            </a:extLst>
          </p:cNvPr>
          <p:cNvSpPr>
            <a:spLocks noGrp="1"/>
          </p:cNvSpPr>
          <p:nvPr>
            <p:ph type="body" idx="1"/>
          </p:nvPr>
        </p:nvSpPr>
        <p:spPr>
          <a:xfrm>
            <a:off x="805013" y="3658636"/>
            <a:ext cx="8471314" cy="298993"/>
          </a:xfrm>
        </p:spPr>
        <p:txBody>
          <a:bodyPr/>
          <a:lstStyle/>
          <a:p>
            <a:endParaRPr lang="ru-RU" dirty="0"/>
          </a:p>
        </p:txBody>
      </p:sp>
      <p:sp>
        <p:nvSpPr>
          <p:cNvPr id="4" name="Номер слайда 3">
            <a:extLst>
              <a:ext uri="{FF2B5EF4-FFF2-40B4-BE49-F238E27FC236}">
                <a16:creationId xmlns:a16="http://schemas.microsoft.com/office/drawing/2014/main" id="{CA97E68A-EFE6-75E8-AF94-B529119735AE}"/>
              </a:ext>
            </a:extLst>
          </p:cNvPr>
          <p:cNvSpPr>
            <a:spLocks noGrp="1"/>
          </p:cNvSpPr>
          <p:nvPr>
            <p:ph type="sldNum" sz="quarter" idx="10"/>
          </p:nvPr>
        </p:nvSpPr>
        <p:spPr/>
        <p:txBody>
          <a:bodyPr/>
          <a:lstStyle/>
          <a:p>
            <a:pPr>
              <a:defRPr/>
            </a:pPr>
            <a:fld id="{3C3A632B-FBDE-46D4-BF6F-6D14421E6342}" type="slidenum">
              <a:rPr lang="en-US" smtClean="0"/>
              <a:pPr>
                <a:defRPr/>
              </a:pPr>
              <a:t>10</a:t>
            </a:fld>
            <a:endParaRPr lang="en-US" dirty="0"/>
          </a:p>
        </p:txBody>
      </p:sp>
    </p:spTree>
    <p:extLst>
      <p:ext uri="{BB962C8B-B14F-4D97-AF65-F5344CB8AC3E}">
        <p14:creationId xmlns:p14="http://schemas.microsoft.com/office/powerpoint/2010/main" val="1035923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11</a:t>
            </a:fld>
            <a:endParaRPr lang="en-US" dirty="0"/>
          </a:p>
        </p:txBody>
      </p:sp>
    </p:spTree>
    <p:extLst>
      <p:ext uri="{BB962C8B-B14F-4D97-AF65-F5344CB8AC3E}">
        <p14:creationId xmlns:p14="http://schemas.microsoft.com/office/powerpoint/2010/main" val="469709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12</a:t>
            </a:fld>
            <a:endParaRPr lang="en-US" dirty="0"/>
          </a:p>
        </p:txBody>
      </p:sp>
    </p:spTree>
    <p:extLst>
      <p:ext uri="{BB962C8B-B14F-4D97-AF65-F5344CB8AC3E}">
        <p14:creationId xmlns:p14="http://schemas.microsoft.com/office/powerpoint/2010/main" val="3003982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13</a:t>
            </a:fld>
            <a:endParaRPr lang="en-US" dirty="0"/>
          </a:p>
        </p:txBody>
      </p:sp>
    </p:spTree>
    <p:extLst>
      <p:ext uri="{BB962C8B-B14F-4D97-AF65-F5344CB8AC3E}">
        <p14:creationId xmlns:p14="http://schemas.microsoft.com/office/powerpoint/2010/main" val="2140744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14</a:t>
            </a:fld>
            <a:endParaRPr lang="en-US" dirty="0"/>
          </a:p>
        </p:txBody>
      </p:sp>
    </p:spTree>
    <p:extLst>
      <p:ext uri="{BB962C8B-B14F-4D97-AF65-F5344CB8AC3E}">
        <p14:creationId xmlns:p14="http://schemas.microsoft.com/office/powerpoint/2010/main" val="4283724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6EE4-5236-3F5C-0AEF-791D9201FB7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E348B281-27D1-C35C-4449-9A27A52B039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39372B7-8043-12D2-E43A-4D4883017107}"/>
              </a:ext>
            </a:extLst>
          </p:cNvPr>
          <p:cNvSpPr>
            <a:spLocks noGrp="1"/>
          </p:cNvSpPr>
          <p:nvPr>
            <p:ph type="body" idx="1"/>
          </p:nvPr>
        </p:nvSpPr>
        <p:spPr>
          <a:xfrm>
            <a:off x="805013" y="3658636"/>
            <a:ext cx="8471314" cy="298993"/>
          </a:xfrm>
        </p:spPr>
        <p:txBody>
          <a:bodyPr/>
          <a:lstStyle/>
          <a:p>
            <a:endParaRPr lang="ru-RU" dirty="0"/>
          </a:p>
        </p:txBody>
      </p:sp>
      <p:sp>
        <p:nvSpPr>
          <p:cNvPr id="4" name="Номер слайда 3">
            <a:extLst>
              <a:ext uri="{FF2B5EF4-FFF2-40B4-BE49-F238E27FC236}">
                <a16:creationId xmlns:a16="http://schemas.microsoft.com/office/drawing/2014/main" id="{CA97E68A-EFE6-75E8-AF94-B529119735AE}"/>
              </a:ext>
            </a:extLst>
          </p:cNvPr>
          <p:cNvSpPr>
            <a:spLocks noGrp="1"/>
          </p:cNvSpPr>
          <p:nvPr>
            <p:ph type="sldNum" sz="quarter" idx="10"/>
          </p:nvPr>
        </p:nvSpPr>
        <p:spPr/>
        <p:txBody>
          <a:bodyPr/>
          <a:lstStyle/>
          <a:p>
            <a:pPr>
              <a:defRPr/>
            </a:pPr>
            <a:fld id="{3C3A632B-FBDE-46D4-BF6F-6D14421E6342}" type="slidenum">
              <a:rPr lang="en-US" smtClean="0"/>
              <a:pPr>
                <a:defRPr/>
              </a:pPr>
              <a:t>15</a:t>
            </a:fld>
            <a:endParaRPr lang="en-US" dirty="0"/>
          </a:p>
        </p:txBody>
      </p:sp>
    </p:spTree>
    <p:extLst>
      <p:ext uri="{BB962C8B-B14F-4D97-AF65-F5344CB8AC3E}">
        <p14:creationId xmlns:p14="http://schemas.microsoft.com/office/powerpoint/2010/main" val="5412629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6EE4-5236-3F5C-0AEF-791D9201FB7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E348B281-27D1-C35C-4449-9A27A52B039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39372B7-8043-12D2-E43A-4D4883017107}"/>
              </a:ext>
            </a:extLst>
          </p:cNvPr>
          <p:cNvSpPr>
            <a:spLocks noGrp="1"/>
          </p:cNvSpPr>
          <p:nvPr>
            <p:ph type="body" idx="1"/>
          </p:nvPr>
        </p:nvSpPr>
        <p:spPr>
          <a:xfrm>
            <a:off x="805013" y="3658636"/>
            <a:ext cx="8471314" cy="298993"/>
          </a:xfrm>
        </p:spPr>
        <p:txBody>
          <a:bodyPr/>
          <a:lstStyle/>
          <a:p>
            <a:endParaRPr lang="ru-RU" dirty="0"/>
          </a:p>
        </p:txBody>
      </p:sp>
      <p:sp>
        <p:nvSpPr>
          <p:cNvPr id="4" name="Номер слайда 3">
            <a:extLst>
              <a:ext uri="{FF2B5EF4-FFF2-40B4-BE49-F238E27FC236}">
                <a16:creationId xmlns:a16="http://schemas.microsoft.com/office/drawing/2014/main" id="{CA97E68A-EFE6-75E8-AF94-B529119735AE}"/>
              </a:ext>
            </a:extLst>
          </p:cNvPr>
          <p:cNvSpPr>
            <a:spLocks noGrp="1"/>
          </p:cNvSpPr>
          <p:nvPr>
            <p:ph type="sldNum" sz="quarter" idx="10"/>
          </p:nvPr>
        </p:nvSpPr>
        <p:spPr/>
        <p:txBody>
          <a:bodyPr/>
          <a:lstStyle/>
          <a:p>
            <a:pPr>
              <a:defRPr/>
            </a:pPr>
            <a:fld id="{3C3A632B-FBDE-46D4-BF6F-6D14421E6342}" type="slidenum">
              <a:rPr lang="en-US" smtClean="0"/>
              <a:pPr>
                <a:defRPr/>
              </a:pPr>
              <a:t>16</a:t>
            </a:fld>
            <a:endParaRPr lang="en-US" dirty="0"/>
          </a:p>
        </p:txBody>
      </p:sp>
    </p:spTree>
    <p:extLst>
      <p:ext uri="{BB962C8B-B14F-4D97-AF65-F5344CB8AC3E}">
        <p14:creationId xmlns:p14="http://schemas.microsoft.com/office/powerpoint/2010/main" val="174483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17</a:t>
            </a:fld>
            <a:endParaRPr lang="en-US" dirty="0"/>
          </a:p>
        </p:txBody>
      </p:sp>
    </p:spTree>
    <p:extLst>
      <p:ext uri="{BB962C8B-B14F-4D97-AF65-F5344CB8AC3E}">
        <p14:creationId xmlns:p14="http://schemas.microsoft.com/office/powerpoint/2010/main" val="1389563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18</a:t>
            </a:fld>
            <a:endParaRPr lang="en-US" dirty="0"/>
          </a:p>
        </p:txBody>
      </p:sp>
    </p:spTree>
    <p:extLst>
      <p:ext uri="{BB962C8B-B14F-4D97-AF65-F5344CB8AC3E}">
        <p14:creationId xmlns:p14="http://schemas.microsoft.com/office/powerpoint/2010/main" val="359794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19</a:t>
            </a:fld>
            <a:endParaRPr lang="en-US" dirty="0"/>
          </a:p>
        </p:txBody>
      </p:sp>
    </p:spTree>
    <p:extLst>
      <p:ext uri="{BB962C8B-B14F-4D97-AF65-F5344CB8AC3E}">
        <p14:creationId xmlns:p14="http://schemas.microsoft.com/office/powerpoint/2010/main" val="14213741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20</a:t>
            </a:fld>
            <a:endParaRPr lang="en-US" dirty="0"/>
          </a:p>
        </p:txBody>
      </p:sp>
    </p:spTree>
    <p:extLst>
      <p:ext uri="{BB962C8B-B14F-4D97-AF65-F5344CB8AC3E}">
        <p14:creationId xmlns:p14="http://schemas.microsoft.com/office/powerpoint/2010/main" val="24856236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21</a:t>
            </a:fld>
            <a:endParaRPr lang="en-US" dirty="0"/>
          </a:p>
        </p:txBody>
      </p:sp>
    </p:spTree>
    <p:extLst>
      <p:ext uri="{BB962C8B-B14F-4D97-AF65-F5344CB8AC3E}">
        <p14:creationId xmlns:p14="http://schemas.microsoft.com/office/powerpoint/2010/main" val="1014042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22</a:t>
            </a:fld>
            <a:endParaRPr lang="en-US" dirty="0"/>
          </a:p>
        </p:txBody>
      </p:sp>
    </p:spTree>
    <p:extLst>
      <p:ext uri="{BB962C8B-B14F-4D97-AF65-F5344CB8AC3E}">
        <p14:creationId xmlns:p14="http://schemas.microsoft.com/office/powerpoint/2010/main" val="2002802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23</a:t>
            </a:fld>
            <a:endParaRPr lang="en-US" dirty="0"/>
          </a:p>
        </p:txBody>
      </p:sp>
    </p:spTree>
    <p:extLst>
      <p:ext uri="{BB962C8B-B14F-4D97-AF65-F5344CB8AC3E}">
        <p14:creationId xmlns:p14="http://schemas.microsoft.com/office/powerpoint/2010/main" val="40072716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24</a:t>
            </a:fld>
            <a:endParaRPr lang="en-US" dirty="0"/>
          </a:p>
        </p:txBody>
      </p:sp>
    </p:spTree>
    <p:extLst>
      <p:ext uri="{BB962C8B-B14F-4D97-AF65-F5344CB8AC3E}">
        <p14:creationId xmlns:p14="http://schemas.microsoft.com/office/powerpoint/2010/main" val="23823544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15846-3364-B461-A139-ADEC402C8700}"/>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669A9237-288E-9382-5008-B2D71B251D26}"/>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338DFE21-7D75-B373-4374-C46BDC8C9BBE}"/>
              </a:ext>
            </a:extLst>
          </p:cNvPr>
          <p:cNvSpPr>
            <a:spLocks noGrp="1"/>
          </p:cNvSpPr>
          <p:nvPr>
            <p:ph type="body" idx="1"/>
          </p:nvPr>
        </p:nvSpPr>
        <p:spPr>
          <a:xfrm>
            <a:off x="805013" y="3658636"/>
            <a:ext cx="8471314" cy="298993"/>
          </a:xfrm>
        </p:spPr>
        <p:txBody>
          <a:bodyPr/>
          <a:lstStyle/>
          <a:p>
            <a:endParaRPr lang="ru-RU" dirty="0"/>
          </a:p>
        </p:txBody>
      </p:sp>
      <p:sp>
        <p:nvSpPr>
          <p:cNvPr id="4" name="Номер слайда 3">
            <a:extLst>
              <a:ext uri="{FF2B5EF4-FFF2-40B4-BE49-F238E27FC236}">
                <a16:creationId xmlns:a16="http://schemas.microsoft.com/office/drawing/2014/main" id="{5895AF54-FB4C-4C1B-FFF6-116D1791CFD9}"/>
              </a:ext>
            </a:extLst>
          </p:cNvPr>
          <p:cNvSpPr>
            <a:spLocks noGrp="1"/>
          </p:cNvSpPr>
          <p:nvPr>
            <p:ph type="sldNum" sz="quarter" idx="10"/>
          </p:nvPr>
        </p:nvSpPr>
        <p:spPr/>
        <p:txBody>
          <a:bodyPr/>
          <a:lstStyle/>
          <a:p>
            <a:pPr>
              <a:defRPr/>
            </a:pPr>
            <a:fld id="{3C3A632B-FBDE-46D4-BF6F-6D14421E6342}" type="slidenum">
              <a:rPr lang="en-US" smtClean="0"/>
              <a:pPr>
                <a:defRPr/>
              </a:pPr>
              <a:t>25</a:t>
            </a:fld>
            <a:endParaRPr lang="en-US" dirty="0"/>
          </a:p>
        </p:txBody>
      </p:sp>
    </p:spTree>
    <p:extLst>
      <p:ext uri="{BB962C8B-B14F-4D97-AF65-F5344CB8AC3E}">
        <p14:creationId xmlns:p14="http://schemas.microsoft.com/office/powerpoint/2010/main" val="4106762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26</a:t>
            </a:fld>
            <a:endParaRPr lang="en-US" dirty="0"/>
          </a:p>
        </p:txBody>
      </p:sp>
    </p:spTree>
    <p:extLst>
      <p:ext uri="{BB962C8B-B14F-4D97-AF65-F5344CB8AC3E}">
        <p14:creationId xmlns:p14="http://schemas.microsoft.com/office/powerpoint/2010/main" val="17923627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27</a:t>
            </a:fld>
            <a:endParaRPr lang="en-US" dirty="0"/>
          </a:p>
        </p:txBody>
      </p:sp>
    </p:spTree>
    <p:extLst>
      <p:ext uri="{BB962C8B-B14F-4D97-AF65-F5344CB8AC3E}">
        <p14:creationId xmlns:p14="http://schemas.microsoft.com/office/powerpoint/2010/main" val="4044718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28</a:t>
            </a:fld>
            <a:endParaRPr lang="en-US" dirty="0"/>
          </a:p>
        </p:txBody>
      </p:sp>
    </p:spTree>
    <p:extLst>
      <p:ext uri="{BB962C8B-B14F-4D97-AF65-F5344CB8AC3E}">
        <p14:creationId xmlns:p14="http://schemas.microsoft.com/office/powerpoint/2010/main" val="2096231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29</a:t>
            </a:fld>
            <a:endParaRPr lang="en-US" dirty="0"/>
          </a:p>
        </p:txBody>
      </p:sp>
    </p:spTree>
    <p:extLst>
      <p:ext uri="{BB962C8B-B14F-4D97-AF65-F5344CB8AC3E}">
        <p14:creationId xmlns:p14="http://schemas.microsoft.com/office/powerpoint/2010/main" val="4132469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30</a:t>
            </a:fld>
            <a:endParaRPr lang="en-US" dirty="0"/>
          </a:p>
        </p:txBody>
      </p:sp>
    </p:spTree>
    <p:extLst>
      <p:ext uri="{BB962C8B-B14F-4D97-AF65-F5344CB8AC3E}">
        <p14:creationId xmlns:p14="http://schemas.microsoft.com/office/powerpoint/2010/main" val="42685823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31</a:t>
            </a:fld>
            <a:endParaRPr lang="en-US" dirty="0"/>
          </a:p>
        </p:txBody>
      </p:sp>
    </p:spTree>
    <p:extLst>
      <p:ext uri="{BB962C8B-B14F-4D97-AF65-F5344CB8AC3E}">
        <p14:creationId xmlns:p14="http://schemas.microsoft.com/office/powerpoint/2010/main" val="263962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32</a:t>
            </a:fld>
            <a:endParaRPr lang="en-US" dirty="0"/>
          </a:p>
        </p:txBody>
      </p:sp>
    </p:spTree>
    <p:extLst>
      <p:ext uri="{BB962C8B-B14F-4D97-AF65-F5344CB8AC3E}">
        <p14:creationId xmlns:p14="http://schemas.microsoft.com/office/powerpoint/2010/main" val="29177755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33</a:t>
            </a:fld>
            <a:endParaRPr lang="en-US" dirty="0"/>
          </a:p>
        </p:txBody>
      </p:sp>
    </p:spTree>
    <p:extLst>
      <p:ext uri="{BB962C8B-B14F-4D97-AF65-F5344CB8AC3E}">
        <p14:creationId xmlns:p14="http://schemas.microsoft.com/office/powerpoint/2010/main" val="24276752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34</a:t>
            </a:fld>
            <a:endParaRPr lang="en-US" dirty="0"/>
          </a:p>
        </p:txBody>
      </p:sp>
    </p:spTree>
    <p:extLst>
      <p:ext uri="{BB962C8B-B14F-4D97-AF65-F5344CB8AC3E}">
        <p14:creationId xmlns:p14="http://schemas.microsoft.com/office/powerpoint/2010/main" val="29063252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35</a:t>
            </a:fld>
            <a:endParaRPr lang="en-US" dirty="0"/>
          </a:p>
        </p:txBody>
      </p:sp>
    </p:spTree>
    <p:extLst>
      <p:ext uri="{BB962C8B-B14F-4D97-AF65-F5344CB8AC3E}">
        <p14:creationId xmlns:p14="http://schemas.microsoft.com/office/powerpoint/2010/main" val="2824398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805013" y="3658636"/>
            <a:ext cx="8471314" cy="298993"/>
          </a:xfrm>
        </p:spPr>
        <p:txBody>
          <a:bodyPr/>
          <a:lstStyle/>
          <a:p>
            <a:endParaRPr lang="ru-RU" dirty="0"/>
          </a:p>
        </p:txBody>
      </p:sp>
      <p:sp>
        <p:nvSpPr>
          <p:cNvPr id="4" name="Номер слайда 3"/>
          <p:cNvSpPr>
            <a:spLocks noGrp="1"/>
          </p:cNvSpPr>
          <p:nvPr>
            <p:ph type="sldNum" sz="quarter" idx="10"/>
          </p:nvPr>
        </p:nvSpPr>
        <p:spPr/>
        <p:txBody>
          <a:bodyPr/>
          <a:lstStyle/>
          <a:p>
            <a:pPr>
              <a:defRPr/>
            </a:pPr>
            <a:fld id="{3C3A632B-FBDE-46D4-BF6F-6D14421E6342}" type="slidenum">
              <a:rPr lang="en-US" smtClean="0"/>
              <a:pPr>
                <a:defRPr/>
              </a:pPr>
              <a:t>36</a:t>
            </a:fld>
            <a:endParaRPr lang="en-US" dirty="0"/>
          </a:p>
        </p:txBody>
      </p:sp>
    </p:spTree>
    <p:extLst>
      <p:ext uri="{BB962C8B-B14F-4D97-AF65-F5344CB8AC3E}">
        <p14:creationId xmlns:p14="http://schemas.microsoft.com/office/powerpoint/2010/main" val="4223843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1.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89.xml"/><Relationship Id="rId4" Type="http://schemas.openxmlformats.org/officeDocument/2006/relationships/image" Target="../media/image2.emf"/></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7290855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3" imgH="394" progId="TCLayout.ActiveDocument.1">
                  <p:embed/>
                </p:oleObj>
              </mc:Choice>
              <mc:Fallback>
                <p:oleObj name="think-cell Slide" r:id="rId3" imgW="393" imgH="394"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2186833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3" imgH="394" progId="TCLayout.ActiveDocument.1">
                  <p:embed/>
                </p:oleObj>
              </mc:Choice>
              <mc:Fallback>
                <p:oleObj name="think-cell Slide" r:id="rId3" imgW="393" imgH="39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031519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3" imgH="394" progId="TCLayout.ActiveDocument.1">
                  <p:embed/>
                </p:oleObj>
              </mc:Choice>
              <mc:Fallback>
                <p:oleObj name="think-cell Slide" r:id="rId3" imgW="393" imgH="394" progId="TCLayout.ActiveDocument.1">
                  <p:embed/>
                  <p:pic>
                    <p:nvPicPr>
                      <p:cNvPr id="2" name="Object 1" hidden="1"/>
                      <p:cNvPicPr/>
                      <p:nvPr/>
                    </p:nvPicPr>
                    <p:blipFill>
                      <a:blip r:embed="rId4"/>
                      <a:stretch>
                        <a:fillRect/>
                      </a:stretch>
                    </p:blipFill>
                    <p:spPr>
                      <a:xfrm>
                        <a:off x="1588" y="1588"/>
                        <a:ext cx="1587" cy="1587"/>
                      </a:xfrm>
                      <a:prstGeom prst="rect">
                        <a:avLst/>
                      </a:prstGeom>
                    </p:spPr>
                  </p:pic>
                </p:oleObj>
              </mc:Fallback>
            </mc:AlternateContent>
          </a:graphicData>
        </a:graphic>
      </p:graphicFrame>
    </p:spTree>
    <p:extLst>
      <p:ext uri="{BB962C8B-B14F-4D97-AF65-F5344CB8AC3E}">
        <p14:creationId xmlns:p14="http://schemas.microsoft.com/office/powerpoint/2010/main" val="3616801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tags" Target="../tags/tag12.xml"/><Relationship Id="rId18" Type="http://schemas.openxmlformats.org/officeDocument/2006/relationships/tags" Target="../tags/tag17.xml"/><Relationship Id="rId3" Type="http://schemas.openxmlformats.org/officeDocument/2006/relationships/tags" Target="../tags/tag2.xml"/><Relationship Id="rId21" Type="http://schemas.openxmlformats.org/officeDocument/2006/relationships/image" Target="../media/image1.emf"/><Relationship Id="rId7" Type="http://schemas.openxmlformats.org/officeDocument/2006/relationships/tags" Target="../tags/tag6.xml"/><Relationship Id="rId12" Type="http://schemas.openxmlformats.org/officeDocument/2006/relationships/tags" Target="../tags/tag11.xml"/><Relationship Id="rId17" Type="http://schemas.openxmlformats.org/officeDocument/2006/relationships/tags" Target="../tags/tag16.xml"/><Relationship Id="rId2" Type="http://schemas.openxmlformats.org/officeDocument/2006/relationships/theme" Target="../theme/theme1.xml"/><Relationship Id="rId16" Type="http://schemas.openxmlformats.org/officeDocument/2006/relationships/tags" Target="../tags/tag15.xml"/><Relationship Id="rId20"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tags" Target="../tags/tag5.xml"/><Relationship Id="rId11" Type="http://schemas.openxmlformats.org/officeDocument/2006/relationships/tags" Target="../tags/tag10.xml"/><Relationship Id="rId5" Type="http://schemas.openxmlformats.org/officeDocument/2006/relationships/tags" Target="../tags/tag4.xml"/><Relationship Id="rId15" Type="http://schemas.openxmlformats.org/officeDocument/2006/relationships/tags" Target="../tags/tag14.xml"/><Relationship Id="rId10" Type="http://schemas.openxmlformats.org/officeDocument/2006/relationships/tags" Target="../tags/tag9.xml"/><Relationship Id="rId19" Type="http://schemas.openxmlformats.org/officeDocument/2006/relationships/tags" Target="../tags/tag18.xml"/><Relationship Id="rId4" Type="http://schemas.openxmlformats.org/officeDocument/2006/relationships/tags" Target="../tags/tag3.xml"/><Relationship Id="rId9" Type="http://schemas.openxmlformats.org/officeDocument/2006/relationships/tags" Target="../tags/tag8.xml"/><Relationship Id="rId14" Type="http://schemas.openxmlformats.org/officeDocument/2006/relationships/tags" Target="../tags/tag13.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18" Type="http://schemas.openxmlformats.org/officeDocument/2006/relationships/tags" Target="../tags/tag36.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tags" Target="../tags/tag35.xml"/><Relationship Id="rId2" Type="http://schemas.openxmlformats.org/officeDocument/2006/relationships/tags" Target="../tags/tag20.xml"/><Relationship Id="rId16" Type="http://schemas.openxmlformats.org/officeDocument/2006/relationships/tags" Target="../tags/tag34.xml"/><Relationship Id="rId20" Type="http://schemas.openxmlformats.org/officeDocument/2006/relationships/image" Target="../media/image1.emf"/><Relationship Id="rId1" Type="http://schemas.openxmlformats.org/officeDocument/2006/relationships/theme" Target="../theme/theme2.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19" Type="http://schemas.openxmlformats.org/officeDocument/2006/relationships/oleObject" Target="../embeddings/oleObject1.bin"/><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Masters/_rels/slideMaster3.xml.rels><?xml version="1.0" encoding="UTF-8" standalone="yes"?>
<Relationships xmlns="http://schemas.openxmlformats.org/package/2006/relationships"><Relationship Id="rId8" Type="http://schemas.openxmlformats.org/officeDocument/2006/relationships/tags" Target="../tags/tag43.xml"/><Relationship Id="rId13" Type="http://schemas.openxmlformats.org/officeDocument/2006/relationships/tags" Target="../tags/tag48.xml"/><Relationship Id="rId18" Type="http://schemas.openxmlformats.org/officeDocument/2006/relationships/tags" Target="../tags/tag53.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tags" Target="../tags/tag47.xml"/><Relationship Id="rId17" Type="http://schemas.openxmlformats.org/officeDocument/2006/relationships/tags" Target="../tags/tag52.xml"/><Relationship Id="rId2" Type="http://schemas.openxmlformats.org/officeDocument/2006/relationships/tags" Target="../tags/tag37.xml"/><Relationship Id="rId16" Type="http://schemas.openxmlformats.org/officeDocument/2006/relationships/tags" Target="../tags/tag51.xml"/><Relationship Id="rId20" Type="http://schemas.openxmlformats.org/officeDocument/2006/relationships/image" Target="../media/image1.emf"/><Relationship Id="rId1" Type="http://schemas.openxmlformats.org/officeDocument/2006/relationships/theme" Target="../theme/theme3.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5" Type="http://schemas.openxmlformats.org/officeDocument/2006/relationships/tags" Target="../tags/tag50.xml"/><Relationship Id="rId10" Type="http://schemas.openxmlformats.org/officeDocument/2006/relationships/tags" Target="../tags/tag45.xml"/><Relationship Id="rId19" Type="http://schemas.openxmlformats.org/officeDocument/2006/relationships/oleObject" Target="../embeddings/oleObject1.bin"/><Relationship Id="rId4" Type="http://schemas.openxmlformats.org/officeDocument/2006/relationships/tags" Target="../tags/tag39.xml"/><Relationship Id="rId9" Type="http://schemas.openxmlformats.org/officeDocument/2006/relationships/tags" Target="../tags/tag44.xml"/><Relationship Id="rId14" Type="http://schemas.openxmlformats.org/officeDocument/2006/relationships/tags" Target="../tags/tag49.xml"/></Relationships>
</file>

<file path=ppt/slideMasters/_rels/slideMaster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tags" Target="../tags/tag64.xml"/><Relationship Id="rId18" Type="http://schemas.openxmlformats.org/officeDocument/2006/relationships/tags" Target="../tags/tag69.xml"/><Relationship Id="rId3" Type="http://schemas.openxmlformats.org/officeDocument/2006/relationships/tags" Target="../tags/tag54.xml"/><Relationship Id="rId21" Type="http://schemas.openxmlformats.org/officeDocument/2006/relationships/image" Target="../media/image1.emf"/><Relationship Id="rId7" Type="http://schemas.openxmlformats.org/officeDocument/2006/relationships/tags" Target="../tags/tag58.xml"/><Relationship Id="rId12" Type="http://schemas.openxmlformats.org/officeDocument/2006/relationships/tags" Target="../tags/tag63.xml"/><Relationship Id="rId17" Type="http://schemas.openxmlformats.org/officeDocument/2006/relationships/tags" Target="../tags/tag68.xml"/><Relationship Id="rId2" Type="http://schemas.openxmlformats.org/officeDocument/2006/relationships/theme" Target="../theme/theme4.xml"/><Relationship Id="rId16" Type="http://schemas.openxmlformats.org/officeDocument/2006/relationships/tags" Target="../tags/tag67.xml"/><Relationship Id="rId20"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tags" Target="../tags/tag57.xml"/><Relationship Id="rId11" Type="http://schemas.openxmlformats.org/officeDocument/2006/relationships/tags" Target="../tags/tag62.xml"/><Relationship Id="rId5" Type="http://schemas.openxmlformats.org/officeDocument/2006/relationships/tags" Target="../tags/tag56.xml"/><Relationship Id="rId15" Type="http://schemas.openxmlformats.org/officeDocument/2006/relationships/tags" Target="../tags/tag66.xml"/><Relationship Id="rId10" Type="http://schemas.openxmlformats.org/officeDocument/2006/relationships/tags" Target="../tags/tag61.xml"/><Relationship Id="rId19" Type="http://schemas.openxmlformats.org/officeDocument/2006/relationships/tags" Target="../tags/tag70.xml"/><Relationship Id="rId4" Type="http://schemas.openxmlformats.org/officeDocument/2006/relationships/tags" Target="../tags/tag55.xml"/><Relationship Id="rId9" Type="http://schemas.openxmlformats.org/officeDocument/2006/relationships/tags" Target="../tags/tag60.xml"/><Relationship Id="rId14" Type="http://schemas.openxmlformats.org/officeDocument/2006/relationships/tags" Target="../tags/tag65.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77.xml"/><Relationship Id="rId13" Type="http://schemas.openxmlformats.org/officeDocument/2006/relationships/tags" Target="../tags/tag82.xml"/><Relationship Id="rId18" Type="http://schemas.openxmlformats.org/officeDocument/2006/relationships/tags" Target="../tags/tag87.xml"/><Relationship Id="rId3" Type="http://schemas.openxmlformats.org/officeDocument/2006/relationships/tags" Target="../tags/tag72.xml"/><Relationship Id="rId21" Type="http://schemas.openxmlformats.org/officeDocument/2006/relationships/image" Target="../media/image1.emf"/><Relationship Id="rId7" Type="http://schemas.openxmlformats.org/officeDocument/2006/relationships/tags" Target="../tags/tag76.xml"/><Relationship Id="rId12" Type="http://schemas.openxmlformats.org/officeDocument/2006/relationships/tags" Target="../tags/tag81.xml"/><Relationship Id="rId17" Type="http://schemas.openxmlformats.org/officeDocument/2006/relationships/tags" Target="../tags/tag86.xml"/><Relationship Id="rId2" Type="http://schemas.openxmlformats.org/officeDocument/2006/relationships/theme" Target="../theme/theme5.xml"/><Relationship Id="rId16" Type="http://schemas.openxmlformats.org/officeDocument/2006/relationships/tags" Target="../tags/tag85.xml"/><Relationship Id="rId20" Type="http://schemas.openxmlformats.org/officeDocument/2006/relationships/oleObject" Target="../embeddings/oleObject1.bin"/><Relationship Id="rId1" Type="http://schemas.openxmlformats.org/officeDocument/2006/relationships/slideLayout" Target="../slideLayouts/slideLayout3.xml"/><Relationship Id="rId6" Type="http://schemas.openxmlformats.org/officeDocument/2006/relationships/tags" Target="../tags/tag75.xml"/><Relationship Id="rId11" Type="http://schemas.openxmlformats.org/officeDocument/2006/relationships/tags" Target="../tags/tag80.xml"/><Relationship Id="rId5" Type="http://schemas.openxmlformats.org/officeDocument/2006/relationships/tags" Target="../tags/tag74.xml"/><Relationship Id="rId15" Type="http://schemas.openxmlformats.org/officeDocument/2006/relationships/tags" Target="../tags/tag84.xml"/><Relationship Id="rId10" Type="http://schemas.openxmlformats.org/officeDocument/2006/relationships/tags" Target="../tags/tag79.xml"/><Relationship Id="rId19" Type="http://schemas.openxmlformats.org/officeDocument/2006/relationships/tags" Target="../tags/tag88.xml"/><Relationship Id="rId4" Type="http://schemas.openxmlformats.org/officeDocument/2006/relationships/tags" Target="../tags/tag73.xml"/><Relationship Id="rId9" Type="http://schemas.openxmlformats.org/officeDocument/2006/relationships/tags" Target="../tags/tag78.xml"/><Relationship Id="rId14" Type="http://schemas.openxmlformats.org/officeDocument/2006/relationships/tags" Target="../tags/tag8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extLst>
              <p:ext uri="{D42A27DB-BD31-4B8C-83A1-F6EECF244321}">
                <p14:modId xmlns:p14="http://schemas.microsoft.com/office/powerpoint/2010/main" val="2297860224"/>
              </p:ext>
            </p:ext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20" imgW="270" imgH="270" progId="TCLayout.ActiveDocument.1">
                  <p:embed/>
                </p:oleObj>
              </mc:Choice>
              <mc:Fallback>
                <p:oleObj name="think-cell Slide" r:id="rId20" imgW="270" imgH="270" progId="TCLayout.ActiveDocument.1">
                  <p:embed/>
                  <p:pic>
                    <p:nvPicPr>
                      <p:cNvPr id="0" name=""/>
                      <p:cNvPicPr/>
                      <p:nvPr/>
                    </p:nvPicPr>
                    <p:blipFill>
                      <a:blip r:embed="rId21"/>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1982" dirty="0">
              <a:solidFill>
                <a:srgbClr val="000000"/>
              </a:solidFill>
              <a:sym typeface="Arial" panose="020B0604020202020204" pitchFamily="34" charset="0"/>
            </a:endParaRPr>
          </a:p>
        </p:txBody>
      </p:sp>
      <p:sp>
        <p:nvSpPr>
          <p:cNvPr id="10" name="1. On-page tracker" hidden="1"/>
          <p:cNvSpPr>
            <a:spLocks noChangeArrowheads="1"/>
          </p:cNvSpPr>
          <p:nvPr/>
        </p:nvSpPr>
        <p:spPr bwMode="gray">
          <a:xfrm>
            <a:off x="161985" y="77303"/>
            <a:ext cx="386324"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816" cap="all" baseline="0" dirty="0">
                <a:solidFill>
                  <a:schemeClr val="bg1"/>
                </a:solidFill>
                <a:latin typeface="+mn-lt"/>
                <a:ea typeface="+mn-ea"/>
              </a:rPr>
              <a:t>Tracker</a:t>
            </a:r>
          </a:p>
        </p:txBody>
      </p:sp>
      <p:sp>
        <p:nvSpPr>
          <p:cNvPr id="11" name="3. Unit of measure" hidden="1"/>
          <p:cNvSpPr txBox="1">
            <a:spLocks noChangeArrowheads="1"/>
          </p:cNvSpPr>
          <p:nvPr/>
        </p:nvSpPr>
        <p:spPr bwMode="gray">
          <a:xfrm>
            <a:off x="161985" y="906885"/>
            <a:ext cx="11725485" cy="256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632" baseline="0" dirty="0">
                <a:solidFill>
                  <a:schemeClr val="accent6"/>
                </a:solidFill>
                <a:latin typeface="+mn-lt"/>
                <a:ea typeface="+mn-ea"/>
              </a:rPr>
              <a:t>Unit of measure</a:t>
            </a:r>
          </a:p>
        </p:txBody>
      </p:sp>
      <p:grpSp>
        <p:nvGrpSpPr>
          <p:cNvPr id="4" name="Slide Elements" hidden="1"/>
          <p:cNvGrpSpPr/>
          <p:nvPr userDrawn="1"/>
        </p:nvGrpSpPr>
        <p:grpSpPr bwMode="gray">
          <a:xfrm>
            <a:off x="161985" y="6432273"/>
            <a:ext cx="11725485" cy="333805"/>
            <a:chOff x="119063" y="6304223"/>
            <a:chExt cx="8618537" cy="327160"/>
          </a:xfrm>
        </p:grpSpPr>
        <p:sp>
          <p:nvSpPr>
            <p:cNvPr id="13" name="4. Footnote"/>
            <p:cNvSpPr txBox="1">
              <a:spLocks noChangeArrowheads="1"/>
            </p:cNvSpPr>
            <p:nvPr/>
          </p:nvSpPr>
          <p:spPr bwMode="gray">
            <a:xfrm>
              <a:off x="119063" y="6304223"/>
              <a:ext cx="8618537"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816" baseline="0" dirty="0">
                  <a:solidFill>
                    <a:schemeClr val="accent6"/>
                  </a:solidFill>
                  <a:latin typeface="+mn-lt"/>
                  <a:ea typeface="+mn-ea"/>
                </a:rPr>
                <a:t>1 Footnote</a:t>
              </a:r>
            </a:p>
          </p:txBody>
        </p:sp>
        <p:sp>
          <p:nvSpPr>
            <p:cNvPr id="14" name="5. Source"/>
            <p:cNvSpPr>
              <a:spLocks noChangeArrowheads="1"/>
            </p:cNvSpPr>
            <p:nvPr/>
          </p:nvSpPr>
          <p:spPr bwMode="gray">
            <a:xfrm>
              <a:off x="119063" y="6505836"/>
              <a:ext cx="7200000"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21975" indent="-621975" defTabSz="913526">
                <a:tabLst>
                  <a:tab pos="643032" algn="l"/>
                </a:tabLst>
              </a:pPr>
              <a:r>
                <a:rPr lang="ru-RU" sz="816" baseline="0" dirty="0">
                  <a:solidFill>
                    <a:schemeClr val="accent6"/>
                  </a:solidFill>
                  <a:latin typeface="+mn-lt"/>
                  <a:ea typeface="+mn-ea"/>
                </a:rPr>
                <a:t>ИСТОЧНИК: источник</a:t>
              </a:r>
            </a:p>
          </p:txBody>
        </p:sp>
      </p:grpSp>
      <p:grpSp>
        <p:nvGrpSpPr>
          <p:cNvPr id="15" name="ACET" hidden="1"/>
          <p:cNvGrpSpPr>
            <a:grpSpLocks/>
          </p:cNvGrpSpPr>
          <p:nvPr/>
        </p:nvGrpSpPr>
        <p:grpSpPr bwMode="gray">
          <a:xfrm>
            <a:off x="1976207" y="1160201"/>
            <a:ext cx="5801189" cy="641419"/>
            <a:chOff x="915" y="634"/>
            <a:chExt cx="2686" cy="396"/>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634"/>
              <a:ext cx="2686" cy="3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982" b="1" baseline="0" dirty="0">
                  <a:solidFill>
                    <a:srgbClr val="000000"/>
                  </a:solidFill>
                  <a:latin typeface="+mn-lt"/>
                  <a:ea typeface="+mn-ea"/>
                </a:rPr>
                <a:t>Название документа</a:t>
              </a:r>
            </a:p>
            <a:p>
              <a:r>
                <a:rPr lang="ru-RU" sz="1982" baseline="0" dirty="0">
                  <a:solidFill>
                    <a:schemeClr val="accent6"/>
                  </a:solidFill>
                  <a:latin typeface="+mn-lt"/>
                  <a:ea typeface="+mn-ea"/>
                </a:rPr>
                <a:t>Unit of measure</a:t>
              </a:r>
            </a:p>
          </p:txBody>
        </p:sp>
      </p:grpSp>
      <p:grpSp>
        <p:nvGrpSpPr>
          <p:cNvPr id="17" name="McKSticker" hidden="1"/>
          <p:cNvGrpSpPr/>
          <p:nvPr/>
        </p:nvGrpSpPr>
        <p:grpSpPr bwMode="gray">
          <a:xfrm>
            <a:off x="11516725" y="291554"/>
            <a:ext cx="370743" cy="153247"/>
            <a:chOff x="8468269" y="285750"/>
            <a:chExt cx="272506" cy="150196"/>
          </a:xfrm>
        </p:grpSpPr>
        <p:sp>
          <p:nvSpPr>
            <p:cNvPr id="20" name="StickerRectangle"/>
            <p:cNvSpPr>
              <a:spLocks noChangeArrowheads="1"/>
            </p:cNvSpPr>
            <p:nvPr/>
          </p:nvSpPr>
          <p:spPr bwMode="gray">
            <a:xfrm>
              <a:off x="8468269" y="285750"/>
              <a:ext cx="272506" cy="1501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3526">
                <a:buClr>
                  <a:srgbClr val="002960"/>
                </a:buClr>
              </a:pPr>
              <a:r>
                <a:rPr lang="ru-RU" sz="816"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468269" y="285750"/>
              <a:ext cx="0" cy="150196"/>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468269" y="435946"/>
              <a:ext cx="27250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sp>
        <p:nvSpPr>
          <p:cNvPr id="24" name="SlideBottomBar" hidden="1"/>
          <p:cNvSpPr/>
          <p:nvPr userDrawn="1"/>
        </p:nvSpPr>
        <p:spPr>
          <a:xfrm>
            <a:off x="11576460" y="6455859"/>
            <a:ext cx="62201" cy="12634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982" baseline="0" dirty="0">
              <a:solidFill>
                <a:schemeClr val="tx1"/>
              </a:solidFill>
              <a:latin typeface="+mn-lt"/>
              <a:ea typeface="+mn-ea"/>
            </a:endParaRPr>
          </a:p>
        </p:txBody>
      </p:sp>
      <p:grpSp>
        <p:nvGrpSpPr>
          <p:cNvPr id="26" name="LegendBoxes" hidden="1"/>
          <p:cNvGrpSpPr/>
          <p:nvPr userDrawn="1"/>
        </p:nvGrpSpPr>
        <p:grpSpPr bwMode="gray">
          <a:xfrm>
            <a:off x="10768446" y="285075"/>
            <a:ext cx="804345" cy="1017696"/>
            <a:chOff x="7835905" y="279400"/>
            <a:chExt cx="591215" cy="997436"/>
          </a:xfrm>
        </p:grpSpPr>
        <p:sp>
          <p:nvSpPr>
            <p:cNvPr id="27"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8"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9"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0"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1" name="Legend1"/>
            <p:cNvSpPr>
              <a:spLocks noChangeArrowheads="1"/>
            </p:cNvSpPr>
            <p:nvPr/>
          </p:nvSpPr>
          <p:spPr bwMode="gray">
            <a:xfrm>
              <a:off x="8089905"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2" name="Legend2"/>
            <p:cNvSpPr>
              <a:spLocks noChangeArrowheads="1"/>
            </p:cNvSpPr>
            <p:nvPr/>
          </p:nvSpPr>
          <p:spPr bwMode="gray">
            <a:xfrm>
              <a:off x="8089905" y="54927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3" name="Legend3"/>
            <p:cNvSpPr>
              <a:spLocks noChangeArrowheads="1"/>
            </p:cNvSpPr>
            <p:nvPr/>
          </p:nvSpPr>
          <p:spPr bwMode="gray">
            <a:xfrm>
              <a:off x="8089905" y="820738"/>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4" name="Legend4"/>
            <p:cNvSpPr>
              <a:spLocks noChangeArrowheads="1"/>
            </p:cNvSpPr>
            <p:nvPr/>
          </p:nvSpPr>
          <p:spPr bwMode="gray">
            <a:xfrm>
              <a:off x="8089905" y="10922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35" name="LegendLines" hidden="1"/>
          <p:cNvGrpSpPr/>
          <p:nvPr userDrawn="1"/>
        </p:nvGrpSpPr>
        <p:grpSpPr bwMode="gray">
          <a:xfrm>
            <a:off x="10349677" y="285075"/>
            <a:ext cx="1223344" cy="745579"/>
            <a:chOff x="7540629" y="279400"/>
            <a:chExt cx="899190" cy="730736"/>
          </a:xfrm>
        </p:grpSpPr>
        <p:sp>
          <p:nvSpPr>
            <p:cNvPr id="36"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7"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8"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9" name="Legend1"/>
            <p:cNvSpPr>
              <a:spLocks noChangeArrowheads="1"/>
            </p:cNvSpPr>
            <p:nvPr/>
          </p:nvSpPr>
          <p:spPr bwMode="gray">
            <a:xfrm>
              <a:off x="8102604"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0" name="Legend2"/>
            <p:cNvSpPr>
              <a:spLocks noChangeArrowheads="1"/>
            </p:cNvSpPr>
            <p:nvPr/>
          </p:nvSpPr>
          <p:spPr bwMode="gray">
            <a:xfrm>
              <a:off x="8102604" y="5461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1" name="Legend3"/>
            <p:cNvSpPr>
              <a:spLocks noChangeArrowheads="1"/>
            </p:cNvSpPr>
            <p:nvPr/>
          </p:nvSpPr>
          <p:spPr bwMode="gray">
            <a:xfrm>
              <a:off x="8102604" y="8255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42" name="LegendMoons" hidden="1"/>
          <p:cNvGrpSpPr/>
          <p:nvPr userDrawn="1"/>
        </p:nvGrpSpPr>
        <p:grpSpPr bwMode="gray">
          <a:xfrm>
            <a:off x="10677736" y="255920"/>
            <a:ext cx="895056" cy="1333054"/>
            <a:chOff x="7769225" y="250825"/>
            <a:chExt cx="657890" cy="1306516"/>
          </a:xfrm>
        </p:grpSpPr>
        <p:grpSp>
          <p:nvGrpSpPr>
            <p:cNvPr id="43" name="MoonLegend1"/>
            <p:cNvGrpSpPr>
              <a:grpSpLocks noChangeAspect="1"/>
            </p:cNvGrpSpPr>
            <p:nvPr>
              <p:custDataLst>
                <p:tags r:id="rId5"/>
              </p:custDataLst>
            </p:nvPr>
          </p:nvGrpSpPr>
          <p:grpSpPr bwMode="gray">
            <a:xfrm>
              <a:off x="7769225" y="250825"/>
              <a:ext cx="209550" cy="209551"/>
              <a:chOff x="4533" y="183"/>
              <a:chExt cx="144" cy="144"/>
            </a:xfrm>
          </p:grpSpPr>
          <p:sp>
            <p:nvSpPr>
              <p:cNvPr id="61" name="Oval 38"/>
              <p:cNvSpPr>
                <a:spLocks noChangeAspect="1" noChangeArrowheads="1"/>
              </p:cNvSpPr>
              <p:nvPr>
                <p:custDataLst>
                  <p:tags r:id="rId18"/>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2" name="Arc 39"/>
              <p:cNvSpPr>
                <a:spLocks noChangeAspect="1"/>
              </p:cNvSpPr>
              <p:nvPr>
                <p:custDataLst>
                  <p:tags r:id="rId19"/>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4" name="MoonLegend2"/>
            <p:cNvGrpSpPr>
              <a:grpSpLocks noChangeAspect="1"/>
            </p:cNvGrpSpPr>
            <p:nvPr>
              <p:custDataLst>
                <p:tags r:id="rId6"/>
              </p:custDataLst>
            </p:nvPr>
          </p:nvGrpSpPr>
          <p:grpSpPr bwMode="gray">
            <a:xfrm>
              <a:off x="7769225" y="525066"/>
              <a:ext cx="209550" cy="209551"/>
              <a:chOff x="1694" y="2044"/>
              <a:chExt cx="160" cy="160"/>
            </a:xfrm>
          </p:grpSpPr>
          <p:sp>
            <p:nvSpPr>
              <p:cNvPr id="59" name="Oval 41"/>
              <p:cNvSpPr>
                <a:spLocks noChangeAspect="1" noChangeArrowheads="1"/>
              </p:cNvSpPr>
              <p:nvPr>
                <p:custDataLst>
                  <p:tags r:id="rId16"/>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0" name="Arc 42"/>
              <p:cNvSpPr>
                <a:spLocks noChangeAspect="1"/>
              </p:cNvSpPr>
              <p:nvPr>
                <p:custDataLst>
                  <p:tags r:id="rId17"/>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5" name="MoonLegend4"/>
            <p:cNvGrpSpPr>
              <a:grpSpLocks noChangeAspect="1"/>
            </p:cNvGrpSpPr>
            <p:nvPr>
              <p:custDataLst>
                <p:tags r:id="rId7"/>
              </p:custDataLst>
            </p:nvPr>
          </p:nvGrpSpPr>
          <p:grpSpPr bwMode="gray">
            <a:xfrm>
              <a:off x="7769225" y="1073548"/>
              <a:ext cx="209550" cy="209551"/>
              <a:chOff x="4495" y="1198"/>
              <a:chExt cx="160" cy="160"/>
            </a:xfrm>
          </p:grpSpPr>
          <p:sp>
            <p:nvSpPr>
              <p:cNvPr id="57" name="Oval 47"/>
              <p:cNvSpPr>
                <a:spLocks noChangeAspect="1" noChangeArrowheads="1"/>
              </p:cNvSpPr>
              <p:nvPr>
                <p:custDataLst>
                  <p:tags r:id="rId14"/>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8" name="Arc 48"/>
              <p:cNvSpPr>
                <a:spLocks noChangeAspect="1"/>
              </p:cNvSpPr>
              <p:nvPr>
                <p:custDataLst>
                  <p:tags r:id="rId15"/>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6" name="MoonLegend5"/>
            <p:cNvGrpSpPr>
              <a:grpSpLocks noChangeAspect="1"/>
            </p:cNvGrpSpPr>
            <p:nvPr>
              <p:custDataLst>
                <p:tags r:id="rId8"/>
              </p:custDataLst>
            </p:nvPr>
          </p:nvGrpSpPr>
          <p:grpSpPr bwMode="gray">
            <a:xfrm>
              <a:off x="7769225" y="1347790"/>
              <a:ext cx="209550" cy="209551"/>
              <a:chOff x="4495" y="1440"/>
              <a:chExt cx="160" cy="160"/>
            </a:xfrm>
          </p:grpSpPr>
          <p:sp>
            <p:nvSpPr>
              <p:cNvPr id="55" name="Oval 50"/>
              <p:cNvSpPr>
                <a:spLocks noChangeAspect="1" noChangeArrowheads="1"/>
              </p:cNvSpPr>
              <p:nvPr>
                <p:custDataLst>
                  <p:tags r:id="rId12"/>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6" name="Oval 51"/>
              <p:cNvSpPr>
                <a:spLocks noChangeAspect="1" noChangeArrowheads="1"/>
              </p:cNvSpPr>
              <p:nvPr>
                <p:custDataLst>
                  <p:tags r:id="rId13"/>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7" name="MoonLegend3"/>
            <p:cNvGrpSpPr>
              <a:grpSpLocks noChangeAspect="1"/>
            </p:cNvGrpSpPr>
            <p:nvPr>
              <p:custDataLst>
                <p:tags r:id="rId9"/>
              </p:custDataLst>
            </p:nvPr>
          </p:nvGrpSpPr>
          <p:grpSpPr bwMode="gray">
            <a:xfrm>
              <a:off x="7769225" y="799307"/>
              <a:ext cx="209550" cy="209551"/>
              <a:chOff x="4495" y="1198"/>
              <a:chExt cx="160" cy="160"/>
            </a:xfrm>
          </p:grpSpPr>
          <p:sp>
            <p:nvSpPr>
              <p:cNvPr id="53" name="Oval 47"/>
              <p:cNvSpPr>
                <a:spLocks noChangeAspect="1" noChangeArrowheads="1"/>
              </p:cNvSpPr>
              <p:nvPr>
                <p:custDataLst>
                  <p:tags r:id="rId10"/>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4" name="Arc 48"/>
              <p:cNvSpPr>
                <a:spLocks noChangeAspect="1"/>
              </p:cNvSpPr>
              <p:nvPr>
                <p:custDataLst>
                  <p:tags r:id="rId11"/>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sp>
          <p:nvSpPr>
            <p:cNvPr id="48" name="Legend1"/>
            <p:cNvSpPr>
              <a:spLocks noChangeArrowheads="1"/>
            </p:cNvSpPr>
            <p:nvPr/>
          </p:nvSpPr>
          <p:spPr bwMode="gray">
            <a:xfrm>
              <a:off x="8089900" y="26352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9" name="Legend2"/>
            <p:cNvSpPr>
              <a:spLocks noChangeArrowheads="1"/>
            </p:cNvSpPr>
            <p:nvPr/>
          </p:nvSpPr>
          <p:spPr bwMode="gray">
            <a:xfrm>
              <a:off x="8089900" y="538163"/>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0" name="Legend3"/>
            <p:cNvSpPr>
              <a:spLocks noChangeArrowheads="1"/>
            </p:cNvSpPr>
            <p:nvPr/>
          </p:nvSpPr>
          <p:spPr bwMode="gray">
            <a:xfrm>
              <a:off x="8089900" y="812802"/>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1" name="Legend4"/>
            <p:cNvSpPr>
              <a:spLocks noChangeArrowheads="1"/>
            </p:cNvSpPr>
            <p:nvPr/>
          </p:nvSpPr>
          <p:spPr bwMode="gray">
            <a:xfrm>
              <a:off x="8089900" y="108426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2" name="Legend5"/>
            <p:cNvSpPr>
              <a:spLocks noChangeArrowheads="1"/>
            </p:cNvSpPr>
            <p:nvPr/>
          </p:nvSpPr>
          <p:spPr bwMode="gray">
            <a:xfrm>
              <a:off x="8089900" y="136049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sp>
        <p:nvSpPr>
          <p:cNvPr id="3" name="Text Placeholder 2"/>
          <p:cNvSpPr>
            <a:spLocks noGrp="1"/>
          </p:cNvSpPr>
          <p:nvPr>
            <p:ph type="body" idx="1"/>
          </p:nvPr>
        </p:nvSpPr>
        <p:spPr>
          <a:xfrm>
            <a:off x="838200" y="1825625"/>
            <a:ext cx="10515600" cy="119103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8019648"/>
      </p:ext>
    </p:extLst>
  </p:cSld>
  <p:clrMap bg1="lt1" tx1="dk1" bg2="lt2" tx2="dk2" accent1="accent1" accent2="accent2" accent3="accent3" accent4="accent4" accent5="accent5" accent6="accent6" hlink="hlink" folHlink="folHlink"/>
  <p:sldLayoutIdLst>
    <p:sldLayoutId id="2147483695" r:id="rId1"/>
  </p:sldLayoutIdLst>
  <p:hf hdr="0" ftr="0" dt="0"/>
  <p:txStyles>
    <p:titleStyle>
      <a:lvl1pPr algn="l" defTabSz="913526" rtl="0" eaLnBrk="1" fontAlgn="base" hangingPunct="1">
        <a:spcBef>
          <a:spcPct val="0"/>
        </a:spcBef>
        <a:spcAft>
          <a:spcPct val="0"/>
        </a:spcAft>
        <a:tabLst>
          <a:tab pos="275353" algn="l"/>
        </a:tabLst>
        <a:defRPr sz="2041" b="0" baseline="0">
          <a:solidFill>
            <a:schemeClr val="bg1"/>
          </a:solidFill>
          <a:latin typeface="+mj-lt"/>
          <a:ea typeface="+mj-ea"/>
          <a:cs typeface="+mj-cs"/>
        </a:defRPr>
      </a:lvl1pPr>
      <a:lvl2pPr algn="l" defTabSz="913526" rtl="0" eaLnBrk="1" fontAlgn="base" hangingPunct="1">
        <a:spcBef>
          <a:spcPct val="0"/>
        </a:spcBef>
        <a:spcAft>
          <a:spcPct val="0"/>
        </a:spcAft>
        <a:defRPr sz="1939" b="1">
          <a:solidFill>
            <a:schemeClr val="tx2"/>
          </a:solidFill>
          <a:latin typeface="Arial" charset="0"/>
        </a:defRPr>
      </a:lvl2pPr>
      <a:lvl3pPr algn="l" defTabSz="913526" rtl="0" eaLnBrk="1" fontAlgn="base" hangingPunct="1">
        <a:spcBef>
          <a:spcPct val="0"/>
        </a:spcBef>
        <a:spcAft>
          <a:spcPct val="0"/>
        </a:spcAft>
        <a:defRPr sz="1939" b="1">
          <a:solidFill>
            <a:schemeClr val="tx2"/>
          </a:solidFill>
          <a:latin typeface="Arial" charset="0"/>
        </a:defRPr>
      </a:lvl3pPr>
      <a:lvl4pPr algn="l" defTabSz="913526" rtl="0" eaLnBrk="1" fontAlgn="base" hangingPunct="1">
        <a:spcBef>
          <a:spcPct val="0"/>
        </a:spcBef>
        <a:spcAft>
          <a:spcPct val="0"/>
        </a:spcAft>
        <a:defRPr sz="1939" b="1">
          <a:solidFill>
            <a:schemeClr val="tx2"/>
          </a:solidFill>
          <a:latin typeface="Arial" charset="0"/>
        </a:defRPr>
      </a:lvl4pPr>
      <a:lvl5pPr algn="l" defTabSz="913526" rtl="0" eaLnBrk="1" fontAlgn="base" hangingPunct="1">
        <a:spcBef>
          <a:spcPct val="0"/>
        </a:spcBef>
        <a:spcAft>
          <a:spcPct val="0"/>
        </a:spcAft>
        <a:defRPr sz="1939" b="1">
          <a:solidFill>
            <a:schemeClr val="tx2"/>
          </a:solidFill>
          <a:latin typeface="Arial" charset="0"/>
        </a:defRPr>
      </a:lvl5pPr>
      <a:lvl6pPr marL="466481" algn="l" defTabSz="913526" rtl="0" eaLnBrk="1" fontAlgn="base" hangingPunct="1">
        <a:spcBef>
          <a:spcPct val="0"/>
        </a:spcBef>
        <a:spcAft>
          <a:spcPct val="0"/>
        </a:spcAft>
        <a:defRPr sz="1939" b="1">
          <a:solidFill>
            <a:schemeClr val="tx2"/>
          </a:solidFill>
          <a:latin typeface="Arial" charset="0"/>
        </a:defRPr>
      </a:lvl6pPr>
      <a:lvl7pPr marL="932962" algn="l" defTabSz="913526" rtl="0" eaLnBrk="1" fontAlgn="base" hangingPunct="1">
        <a:spcBef>
          <a:spcPct val="0"/>
        </a:spcBef>
        <a:spcAft>
          <a:spcPct val="0"/>
        </a:spcAft>
        <a:defRPr sz="1939" b="1">
          <a:solidFill>
            <a:schemeClr val="tx2"/>
          </a:solidFill>
          <a:latin typeface="Arial" charset="0"/>
        </a:defRPr>
      </a:lvl7pPr>
      <a:lvl8pPr marL="1399443" algn="l" defTabSz="913526" rtl="0" eaLnBrk="1" fontAlgn="base" hangingPunct="1">
        <a:spcBef>
          <a:spcPct val="0"/>
        </a:spcBef>
        <a:spcAft>
          <a:spcPct val="0"/>
        </a:spcAft>
        <a:defRPr sz="1939" b="1">
          <a:solidFill>
            <a:schemeClr val="tx2"/>
          </a:solidFill>
          <a:latin typeface="Arial" charset="0"/>
        </a:defRPr>
      </a:lvl8pPr>
      <a:lvl9pPr marL="1865925" algn="l" defTabSz="913526" rtl="0" eaLnBrk="1" fontAlgn="base" hangingPunct="1">
        <a:spcBef>
          <a:spcPct val="0"/>
        </a:spcBef>
        <a:spcAft>
          <a:spcPct val="0"/>
        </a:spcAft>
        <a:defRPr sz="1939"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ru-RU"/>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2048071126"/>
              </p:ext>
            </p:ext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19" imgW="270" imgH="270" progId="TCLayout.ActiveDocument.1">
                  <p:embed/>
                </p:oleObj>
              </mc:Choice>
              <mc:Fallback>
                <p:oleObj name="think-cell Slide" r:id="rId19" imgW="270" imgH="270" progId="TCLayout.ActiveDocument.1">
                  <p:embed/>
                  <p:pic>
                    <p:nvPicPr>
                      <p:cNvPr id="2" name="Object 1" hidden="1"/>
                      <p:cNvPicPr/>
                      <p:nvPr/>
                    </p:nvPicPr>
                    <p:blipFill>
                      <a:blip r:embed="rId20"/>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3"/>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1982" dirty="0">
              <a:solidFill>
                <a:srgbClr val="000000"/>
              </a:solidFill>
              <a:sym typeface="Arial" panose="020B0604020202020204" pitchFamily="34" charset="0"/>
            </a:endParaRPr>
          </a:p>
        </p:txBody>
      </p:sp>
      <p:sp>
        <p:nvSpPr>
          <p:cNvPr id="10" name="1. On-page tracker" hidden="1"/>
          <p:cNvSpPr>
            <a:spLocks noChangeArrowheads="1"/>
          </p:cNvSpPr>
          <p:nvPr/>
        </p:nvSpPr>
        <p:spPr bwMode="gray">
          <a:xfrm>
            <a:off x="161985" y="77303"/>
            <a:ext cx="386324"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816" cap="all" baseline="0" dirty="0">
                <a:solidFill>
                  <a:schemeClr val="bg1"/>
                </a:solidFill>
                <a:latin typeface="+mn-lt"/>
                <a:ea typeface="+mn-ea"/>
              </a:rPr>
              <a:t>Tracker</a:t>
            </a:r>
          </a:p>
        </p:txBody>
      </p:sp>
      <p:sp>
        <p:nvSpPr>
          <p:cNvPr id="11" name="3. Unit of measure" hidden="1"/>
          <p:cNvSpPr txBox="1">
            <a:spLocks noChangeArrowheads="1"/>
          </p:cNvSpPr>
          <p:nvPr/>
        </p:nvSpPr>
        <p:spPr bwMode="gray">
          <a:xfrm>
            <a:off x="161985" y="906885"/>
            <a:ext cx="11725485" cy="256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632" baseline="0" dirty="0">
                <a:solidFill>
                  <a:schemeClr val="accent6"/>
                </a:solidFill>
                <a:latin typeface="+mn-lt"/>
                <a:ea typeface="+mn-ea"/>
              </a:rPr>
              <a:t>Unit of measure</a:t>
            </a:r>
          </a:p>
        </p:txBody>
      </p:sp>
      <p:grpSp>
        <p:nvGrpSpPr>
          <p:cNvPr id="4" name="Slide Elements" hidden="1"/>
          <p:cNvGrpSpPr/>
          <p:nvPr userDrawn="1"/>
        </p:nvGrpSpPr>
        <p:grpSpPr bwMode="gray">
          <a:xfrm>
            <a:off x="161985" y="6432273"/>
            <a:ext cx="11725485" cy="333805"/>
            <a:chOff x="119063" y="6304223"/>
            <a:chExt cx="8618537" cy="327160"/>
          </a:xfrm>
        </p:grpSpPr>
        <p:sp>
          <p:nvSpPr>
            <p:cNvPr id="13" name="4. Footnote"/>
            <p:cNvSpPr txBox="1">
              <a:spLocks noChangeArrowheads="1"/>
            </p:cNvSpPr>
            <p:nvPr/>
          </p:nvSpPr>
          <p:spPr bwMode="gray">
            <a:xfrm>
              <a:off x="119063" y="6304223"/>
              <a:ext cx="8618537"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816" baseline="0" dirty="0">
                  <a:solidFill>
                    <a:schemeClr val="accent6"/>
                  </a:solidFill>
                  <a:latin typeface="+mn-lt"/>
                  <a:ea typeface="+mn-ea"/>
                </a:rPr>
                <a:t>1 Footnote</a:t>
              </a:r>
            </a:p>
          </p:txBody>
        </p:sp>
        <p:sp>
          <p:nvSpPr>
            <p:cNvPr id="14" name="5. Source"/>
            <p:cNvSpPr>
              <a:spLocks noChangeArrowheads="1"/>
            </p:cNvSpPr>
            <p:nvPr/>
          </p:nvSpPr>
          <p:spPr bwMode="gray">
            <a:xfrm>
              <a:off x="119063" y="6505836"/>
              <a:ext cx="7200000"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21975" indent="-621975" defTabSz="913526">
                <a:tabLst>
                  <a:tab pos="643032" algn="l"/>
                </a:tabLst>
              </a:pPr>
              <a:r>
                <a:rPr lang="ru-RU" sz="816" baseline="0" dirty="0">
                  <a:solidFill>
                    <a:schemeClr val="accent6"/>
                  </a:solidFill>
                  <a:latin typeface="+mn-lt"/>
                  <a:ea typeface="+mn-ea"/>
                </a:rPr>
                <a:t>ИСТОЧНИК: источник</a:t>
              </a:r>
            </a:p>
          </p:txBody>
        </p:sp>
      </p:grpSp>
      <p:grpSp>
        <p:nvGrpSpPr>
          <p:cNvPr id="15" name="ACET" hidden="1"/>
          <p:cNvGrpSpPr>
            <a:grpSpLocks/>
          </p:cNvGrpSpPr>
          <p:nvPr/>
        </p:nvGrpSpPr>
        <p:grpSpPr bwMode="gray">
          <a:xfrm>
            <a:off x="1976207" y="1160201"/>
            <a:ext cx="5801189" cy="641419"/>
            <a:chOff x="915" y="634"/>
            <a:chExt cx="2686" cy="396"/>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634"/>
              <a:ext cx="2686" cy="3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982" b="1" baseline="0" dirty="0">
                  <a:solidFill>
                    <a:srgbClr val="000000"/>
                  </a:solidFill>
                  <a:latin typeface="+mn-lt"/>
                  <a:ea typeface="+mn-ea"/>
                </a:rPr>
                <a:t>Название документа</a:t>
              </a:r>
            </a:p>
            <a:p>
              <a:r>
                <a:rPr lang="ru-RU" sz="1982" baseline="0" dirty="0">
                  <a:solidFill>
                    <a:schemeClr val="accent6"/>
                  </a:solidFill>
                  <a:latin typeface="+mn-lt"/>
                  <a:ea typeface="+mn-ea"/>
                </a:rPr>
                <a:t>Unit of measure</a:t>
              </a:r>
            </a:p>
          </p:txBody>
        </p:sp>
      </p:grpSp>
      <p:grpSp>
        <p:nvGrpSpPr>
          <p:cNvPr id="17" name="McKSticker" hidden="1"/>
          <p:cNvGrpSpPr/>
          <p:nvPr/>
        </p:nvGrpSpPr>
        <p:grpSpPr bwMode="gray">
          <a:xfrm>
            <a:off x="11516725" y="291554"/>
            <a:ext cx="370743" cy="153247"/>
            <a:chOff x="8468269" y="285750"/>
            <a:chExt cx="272506" cy="150196"/>
          </a:xfrm>
        </p:grpSpPr>
        <p:sp>
          <p:nvSpPr>
            <p:cNvPr id="20" name="StickerRectangle"/>
            <p:cNvSpPr>
              <a:spLocks noChangeArrowheads="1"/>
            </p:cNvSpPr>
            <p:nvPr/>
          </p:nvSpPr>
          <p:spPr bwMode="gray">
            <a:xfrm>
              <a:off x="8468269" y="285750"/>
              <a:ext cx="272506" cy="1501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3526">
                <a:buClr>
                  <a:srgbClr val="002960"/>
                </a:buClr>
              </a:pPr>
              <a:r>
                <a:rPr lang="ru-RU" sz="816"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468269" y="285750"/>
              <a:ext cx="0" cy="150196"/>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468269" y="435946"/>
              <a:ext cx="27250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sp>
        <p:nvSpPr>
          <p:cNvPr id="24" name="SlideBottomBar" hidden="1"/>
          <p:cNvSpPr/>
          <p:nvPr userDrawn="1"/>
        </p:nvSpPr>
        <p:spPr>
          <a:xfrm>
            <a:off x="11576460" y="6455859"/>
            <a:ext cx="62201" cy="12634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982" baseline="0" dirty="0">
              <a:solidFill>
                <a:schemeClr val="tx1"/>
              </a:solidFill>
              <a:latin typeface="+mn-lt"/>
              <a:ea typeface="+mn-ea"/>
            </a:endParaRPr>
          </a:p>
        </p:txBody>
      </p:sp>
      <p:grpSp>
        <p:nvGrpSpPr>
          <p:cNvPr id="26" name="LegendBoxes" hidden="1"/>
          <p:cNvGrpSpPr/>
          <p:nvPr userDrawn="1"/>
        </p:nvGrpSpPr>
        <p:grpSpPr bwMode="gray">
          <a:xfrm>
            <a:off x="10768446" y="285075"/>
            <a:ext cx="804345" cy="1017696"/>
            <a:chOff x="7835905" y="279400"/>
            <a:chExt cx="591215" cy="997436"/>
          </a:xfrm>
        </p:grpSpPr>
        <p:sp>
          <p:nvSpPr>
            <p:cNvPr id="27"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8"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9"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0"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1" name="Legend1"/>
            <p:cNvSpPr>
              <a:spLocks noChangeArrowheads="1"/>
            </p:cNvSpPr>
            <p:nvPr/>
          </p:nvSpPr>
          <p:spPr bwMode="gray">
            <a:xfrm>
              <a:off x="8089905"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2" name="Legend2"/>
            <p:cNvSpPr>
              <a:spLocks noChangeArrowheads="1"/>
            </p:cNvSpPr>
            <p:nvPr/>
          </p:nvSpPr>
          <p:spPr bwMode="gray">
            <a:xfrm>
              <a:off x="8089905" y="54927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3" name="Legend3"/>
            <p:cNvSpPr>
              <a:spLocks noChangeArrowheads="1"/>
            </p:cNvSpPr>
            <p:nvPr/>
          </p:nvSpPr>
          <p:spPr bwMode="gray">
            <a:xfrm>
              <a:off x="8089905" y="820738"/>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4" name="Legend4"/>
            <p:cNvSpPr>
              <a:spLocks noChangeArrowheads="1"/>
            </p:cNvSpPr>
            <p:nvPr/>
          </p:nvSpPr>
          <p:spPr bwMode="gray">
            <a:xfrm>
              <a:off x="8089905" y="10922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35" name="LegendLines" hidden="1"/>
          <p:cNvGrpSpPr/>
          <p:nvPr userDrawn="1"/>
        </p:nvGrpSpPr>
        <p:grpSpPr bwMode="gray">
          <a:xfrm>
            <a:off x="10349677" y="285075"/>
            <a:ext cx="1223344" cy="745579"/>
            <a:chOff x="7540629" y="279400"/>
            <a:chExt cx="899190" cy="730736"/>
          </a:xfrm>
        </p:grpSpPr>
        <p:sp>
          <p:nvSpPr>
            <p:cNvPr id="36"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7"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8"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9" name="Legend1"/>
            <p:cNvSpPr>
              <a:spLocks noChangeArrowheads="1"/>
            </p:cNvSpPr>
            <p:nvPr/>
          </p:nvSpPr>
          <p:spPr bwMode="gray">
            <a:xfrm>
              <a:off x="8102604"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0" name="Legend2"/>
            <p:cNvSpPr>
              <a:spLocks noChangeArrowheads="1"/>
            </p:cNvSpPr>
            <p:nvPr/>
          </p:nvSpPr>
          <p:spPr bwMode="gray">
            <a:xfrm>
              <a:off x="8102604" y="5461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1" name="Legend3"/>
            <p:cNvSpPr>
              <a:spLocks noChangeArrowheads="1"/>
            </p:cNvSpPr>
            <p:nvPr/>
          </p:nvSpPr>
          <p:spPr bwMode="gray">
            <a:xfrm>
              <a:off x="8102604" y="8255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42" name="LegendMoons" hidden="1"/>
          <p:cNvGrpSpPr/>
          <p:nvPr userDrawn="1"/>
        </p:nvGrpSpPr>
        <p:grpSpPr bwMode="gray">
          <a:xfrm>
            <a:off x="10677736" y="255920"/>
            <a:ext cx="895056" cy="1333054"/>
            <a:chOff x="7769225" y="250825"/>
            <a:chExt cx="657890" cy="1306516"/>
          </a:xfrm>
        </p:grpSpPr>
        <p:grpSp>
          <p:nvGrpSpPr>
            <p:cNvPr id="43" name="MoonLegend1"/>
            <p:cNvGrpSpPr>
              <a:grpSpLocks noChangeAspect="1"/>
            </p:cNvGrpSpPr>
            <p:nvPr>
              <p:custDataLst>
                <p:tags r:id="rId4"/>
              </p:custDataLst>
            </p:nvPr>
          </p:nvGrpSpPr>
          <p:grpSpPr bwMode="gray">
            <a:xfrm>
              <a:off x="7769225" y="250825"/>
              <a:ext cx="209550" cy="209551"/>
              <a:chOff x="4533" y="183"/>
              <a:chExt cx="144" cy="144"/>
            </a:xfrm>
          </p:grpSpPr>
          <p:sp>
            <p:nvSpPr>
              <p:cNvPr id="61" name="Oval 38"/>
              <p:cNvSpPr>
                <a:spLocks noChangeAspect="1" noChangeArrowheads="1"/>
              </p:cNvSpPr>
              <p:nvPr>
                <p:custDataLst>
                  <p:tags r:id="rId17"/>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2" name="Arc 39"/>
              <p:cNvSpPr>
                <a:spLocks noChangeAspect="1"/>
              </p:cNvSpPr>
              <p:nvPr>
                <p:custDataLst>
                  <p:tags r:id="rId18"/>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4" name="MoonLegend2"/>
            <p:cNvGrpSpPr>
              <a:grpSpLocks noChangeAspect="1"/>
            </p:cNvGrpSpPr>
            <p:nvPr>
              <p:custDataLst>
                <p:tags r:id="rId5"/>
              </p:custDataLst>
            </p:nvPr>
          </p:nvGrpSpPr>
          <p:grpSpPr bwMode="gray">
            <a:xfrm>
              <a:off x="7769225" y="525066"/>
              <a:ext cx="209550" cy="209551"/>
              <a:chOff x="1694" y="2044"/>
              <a:chExt cx="160" cy="160"/>
            </a:xfrm>
          </p:grpSpPr>
          <p:sp>
            <p:nvSpPr>
              <p:cNvPr id="59" name="Oval 41"/>
              <p:cNvSpPr>
                <a:spLocks noChangeAspect="1" noChangeArrowheads="1"/>
              </p:cNvSpPr>
              <p:nvPr>
                <p:custDataLst>
                  <p:tags r:id="rId15"/>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0" name="Arc 42"/>
              <p:cNvSpPr>
                <a:spLocks noChangeAspect="1"/>
              </p:cNvSpPr>
              <p:nvPr>
                <p:custDataLst>
                  <p:tags r:id="rId16"/>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5" name="MoonLegend4"/>
            <p:cNvGrpSpPr>
              <a:grpSpLocks noChangeAspect="1"/>
            </p:cNvGrpSpPr>
            <p:nvPr>
              <p:custDataLst>
                <p:tags r:id="rId6"/>
              </p:custDataLst>
            </p:nvPr>
          </p:nvGrpSpPr>
          <p:grpSpPr bwMode="gray">
            <a:xfrm>
              <a:off x="7769225" y="1073548"/>
              <a:ext cx="209550" cy="209551"/>
              <a:chOff x="4495" y="1198"/>
              <a:chExt cx="160" cy="160"/>
            </a:xfrm>
          </p:grpSpPr>
          <p:sp>
            <p:nvSpPr>
              <p:cNvPr id="57" name="Oval 47"/>
              <p:cNvSpPr>
                <a:spLocks noChangeAspect="1" noChangeArrowheads="1"/>
              </p:cNvSpPr>
              <p:nvPr>
                <p:custDataLst>
                  <p:tags r:id="rId13"/>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8" name="Arc 48"/>
              <p:cNvSpPr>
                <a:spLocks noChangeAspect="1"/>
              </p:cNvSpPr>
              <p:nvPr>
                <p:custDataLst>
                  <p:tags r:id="rId14"/>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6" name="MoonLegend5"/>
            <p:cNvGrpSpPr>
              <a:grpSpLocks noChangeAspect="1"/>
            </p:cNvGrpSpPr>
            <p:nvPr>
              <p:custDataLst>
                <p:tags r:id="rId7"/>
              </p:custDataLst>
            </p:nvPr>
          </p:nvGrpSpPr>
          <p:grpSpPr bwMode="gray">
            <a:xfrm>
              <a:off x="7769225" y="1347790"/>
              <a:ext cx="209550" cy="209551"/>
              <a:chOff x="4495" y="1440"/>
              <a:chExt cx="160" cy="160"/>
            </a:xfrm>
          </p:grpSpPr>
          <p:sp>
            <p:nvSpPr>
              <p:cNvPr id="55" name="Oval 50"/>
              <p:cNvSpPr>
                <a:spLocks noChangeAspect="1" noChangeArrowheads="1"/>
              </p:cNvSpPr>
              <p:nvPr>
                <p:custDataLst>
                  <p:tags r:id="rId11"/>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6" name="Oval 51"/>
              <p:cNvSpPr>
                <a:spLocks noChangeAspect="1" noChangeArrowheads="1"/>
              </p:cNvSpPr>
              <p:nvPr>
                <p:custDataLst>
                  <p:tags r:id="rId12"/>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7" name="MoonLegend3"/>
            <p:cNvGrpSpPr>
              <a:grpSpLocks noChangeAspect="1"/>
            </p:cNvGrpSpPr>
            <p:nvPr>
              <p:custDataLst>
                <p:tags r:id="rId8"/>
              </p:custDataLst>
            </p:nvPr>
          </p:nvGrpSpPr>
          <p:grpSpPr bwMode="gray">
            <a:xfrm>
              <a:off x="7769225" y="799307"/>
              <a:ext cx="209550" cy="209551"/>
              <a:chOff x="4495" y="1198"/>
              <a:chExt cx="160" cy="160"/>
            </a:xfrm>
          </p:grpSpPr>
          <p:sp>
            <p:nvSpPr>
              <p:cNvPr id="53" name="Oval 47"/>
              <p:cNvSpPr>
                <a:spLocks noChangeAspect="1" noChangeArrowheads="1"/>
              </p:cNvSpPr>
              <p:nvPr>
                <p:custDataLst>
                  <p:tags r:id="rId9"/>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4" name="Arc 48"/>
              <p:cNvSpPr>
                <a:spLocks noChangeAspect="1"/>
              </p:cNvSpPr>
              <p:nvPr>
                <p:custDataLst>
                  <p:tags r:id="rId10"/>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sp>
          <p:nvSpPr>
            <p:cNvPr id="48" name="Legend1"/>
            <p:cNvSpPr>
              <a:spLocks noChangeArrowheads="1"/>
            </p:cNvSpPr>
            <p:nvPr/>
          </p:nvSpPr>
          <p:spPr bwMode="gray">
            <a:xfrm>
              <a:off x="8089900" y="26352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9" name="Legend2"/>
            <p:cNvSpPr>
              <a:spLocks noChangeArrowheads="1"/>
            </p:cNvSpPr>
            <p:nvPr/>
          </p:nvSpPr>
          <p:spPr bwMode="gray">
            <a:xfrm>
              <a:off x="8089900" y="538163"/>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0" name="Legend3"/>
            <p:cNvSpPr>
              <a:spLocks noChangeArrowheads="1"/>
            </p:cNvSpPr>
            <p:nvPr/>
          </p:nvSpPr>
          <p:spPr bwMode="gray">
            <a:xfrm>
              <a:off x="8089900" y="812802"/>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1" name="Legend4"/>
            <p:cNvSpPr>
              <a:spLocks noChangeArrowheads="1"/>
            </p:cNvSpPr>
            <p:nvPr/>
          </p:nvSpPr>
          <p:spPr bwMode="gray">
            <a:xfrm>
              <a:off x="8089900" y="108426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2" name="Legend5"/>
            <p:cNvSpPr>
              <a:spLocks noChangeArrowheads="1"/>
            </p:cNvSpPr>
            <p:nvPr/>
          </p:nvSpPr>
          <p:spPr bwMode="gray">
            <a:xfrm>
              <a:off x="8089900" y="136049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sp>
        <p:nvSpPr>
          <p:cNvPr id="3" name="Text Placeholder 2"/>
          <p:cNvSpPr>
            <a:spLocks noGrp="1"/>
          </p:cNvSpPr>
          <p:nvPr>
            <p:ph type="body" idx="1"/>
          </p:nvPr>
        </p:nvSpPr>
        <p:spPr>
          <a:xfrm>
            <a:off x="838200" y="1825625"/>
            <a:ext cx="10515600" cy="119103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1088195"/>
      </p:ext>
    </p:extLst>
  </p:cSld>
  <p:clrMap bg1="lt1" tx1="dk1" bg2="lt2" tx2="dk2" accent1="accent1" accent2="accent2" accent3="accent3" accent4="accent4" accent5="accent5" accent6="accent6" hlink="hlink" folHlink="folHlink"/>
  <p:hf hdr="0" ftr="0" dt="0"/>
  <p:txStyles>
    <p:titleStyle>
      <a:lvl1pPr algn="l" defTabSz="913526" rtl="0" eaLnBrk="1" fontAlgn="base" hangingPunct="1">
        <a:spcBef>
          <a:spcPct val="0"/>
        </a:spcBef>
        <a:spcAft>
          <a:spcPct val="0"/>
        </a:spcAft>
        <a:tabLst>
          <a:tab pos="275353" algn="l"/>
        </a:tabLst>
        <a:defRPr sz="2041" b="0" baseline="0">
          <a:solidFill>
            <a:schemeClr val="bg1"/>
          </a:solidFill>
          <a:latin typeface="+mj-lt"/>
          <a:ea typeface="+mj-ea"/>
          <a:cs typeface="+mj-cs"/>
        </a:defRPr>
      </a:lvl1pPr>
      <a:lvl2pPr algn="l" defTabSz="913526" rtl="0" eaLnBrk="1" fontAlgn="base" hangingPunct="1">
        <a:spcBef>
          <a:spcPct val="0"/>
        </a:spcBef>
        <a:spcAft>
          <a:spcPct val="0"/>
        </a:spcAft>
        <a:defRPr sz="1939" b="1">
          <a:solidFill>
            <a:schemeClr val="tx2"/>
          </a:solidFill>
          <a:latin typeface="Arial" charset="0"/>
        </a:defRPr>
      </a:lvl2pPr>
      <a:lvl3pPr algn="l" defTabSz="913526" rtl="0" eaLnBrk="1" fontAlgn="base" hangingPunct="1">
        <a:spcBef>
          <a:spcPct val="0"/>
        </a:spcBef>
        <a:spcAft>
          <a:spcPct val="0"/>
        </a:spcAft>
        <a:defRPr sz="1939" b="1">
          <a:solidFill>
            <a:schemeClr val="tx2"/>
          </a:solidFill>
          <a:latin typeface="Arial" charset="0"/>
        </a:defRPr>
      </a:lvl3pPr>
      <a:lvl4pPr algn="l" defTabSz="913526" rtl="0" eaLnBrk="1" fontAlgn="base" hangingPunct="1">
        <a:spcBef>
          <a:spcPct val="0"/>
        </a:spcBef>
        <a:spcAft>
          <a:spcPct val="0"/>
        </a:spcAft>
        <a:defRPr sz="1939" b="1">
          <a:solidFill>
            <a:schemeClr val="tx2"/>
          </a:solidFill>
          <a:latin typeface="Arial" charset="0"/>
        </a:defRPr>
      </a:lvl4pPr>
      <a:lvl5pPr algn="l" defTabSz="913526" rtl="0" eaLnBrk="1" fontAlgn="base" hangingPunct="1">
        <a:spcBef>
          <a:spcPct val="0"/>
        </a:spcBef>
        <a:spcAft>
          <a:spcPct val="0"/>
        </a:spcAft>
        <a:defRPr sz="1939" b="1">
          <a:solidFill>
            <a:schemeClr val="tx2"/>
          </a:solidFill>
          <a:latin typeface="Arial" charset="0"/>
        </a:defRPr>
      </a:lvl5pPr>
      <a:lvl6pPr marL="466481" algn="l" defTabSz="913526" rtl="0" eaLnBrk="1" fontAlgn="base" hangingPunct="1">
        <a:spcBef>
          <a:spcPct val="0"/>
        </a:spcBef>
        <a:spcAft>
          <a:spcPct val="0"/>
        </a:spcAft>
        <a:defRPr sz="1939" b="1">
          <a:solidFill>
            <a:schemeClr val="tx2"/>
          </a:solidFill>
          <a:latin typeface="Arial" charset="0"/>
        </a:defRPr>
      </a:lvl6pPr>
      <a:lvl7pPr marL="932962" algn="l" defTabSz="913526" rtl="0" eaLnBrk="1" fontAlgn="base" hangingPunct="1">
        <a:spcBef>
          <a:spcPct val="0"/>
        </a:spcBef>
        <a:spcAft>
          <a:spcPct val="0"/>
        </a:spcAft>
        <a:defRPr sz="1939" b="1">
          <a:solidFill>
            <a:schemeClr val="tx2"/>
          </a:solidFill>
          <a:latin typeface="Arial" charset="0"/>
        </a:defRPr>
      </a:lvl7pPr>
      <a:lvl8pPr marL="1399443" algn="l" defTabSz="913526" rtl="0" eaLnBrk="1" fontAlgn="base" hangingPunct="1">
        <a:spcBef>
          <a:spcPct val="0"/>
        </a:spcBef>
        <a:spcAft>
          <a:spcPct val="0"/>
        </a:spcAft>
        <a:defRPr sz="1939" b="1">
          <a:solidFill>
            <a:schemeClr val="tx2"/>
          </a:solidFill>
          <a:latin typeface="Arial" charset="0"/>
        </a:defRPr>
      </a:lvl8pPr>
      <a:lvl9pPr marL="1865925" algn="l" defTabSz="913526" rtl="0" eaLnBrk="1" fontAlgn="base" hangingPunct="1">
        <a:spcBef>
          <a:spcPct val="0"/>
        </a:spcBef>
        <a:spcAft>
          <a:spcPct val="0"/>
        </a:spcAft>
        <a:defRPr sz="1939"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ru-RU"/>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19" imgW="270" imgH="270" progId="TCLayout.ActiveDocument.1">
                  <p:embed/>
                </p:oleObj>
              </mc:Choice>
              <mc:Fallback>
                <p:oleObj name="think-cell Slide" r:id="rId19" imgW="270" imgH="270" progId="TCLayout.ActiveDocument.1">
                  <p:embed/>
                  <p:pic>
                    <p:nvPicPr>
                      <p:cNvPr id="2" name="Object 1" hidden="1"/>
                      <p:cNvPicPr/>
                      <p:nvPr/>
                    </p:nvPicPr>
                    <p:blipFill>
                      <a:blip r:embed="rId20"/>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3"/>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1982" dirty="0">
              <a:solidFill>
                <a:srgbClr val="000000"/>
              </a:solidFill>
              <a:sym typeface="Arial" panose="020B0604020202020204" pitchFamily="34" charset="0"/>
            </a:endParaRPr>
          </a:p>
        </p:txBody>
      </p:sp>
      <p:sp>
        <p:nvSpPr>
          <p:cNvPr id="10" name="1. On-page tracker" hidden="1"/>
          <p:cNvSpPr>
            <a:spLocks noChangeArrowheads="1"/>
          </p:cNvSpPr>
          <p:nvPr/>
        </p:nvSpPr>
        <p:spPr bwMode="gray">
          <a:xfrm>
            <a:off x="161985" y="77303"/>
            <a:ext cx="386324"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816" cap="all" baseline="0" dirty="0">
                <a:solidFill>
                  <a:schemeClr val="bg1"/>
                </a:solidFill>
                <a:latin typeface="+mn-lt"/>
                <a:ea typeface="+mn-ea"/>
              </a:rPr>
              <a:t>Tracker</a:t>
            </a:r>
          </a:p>
        </p:txBody>
      </p:sp>
      <p:sp>
        <p:nvSpPr>
          <p:cNvPr id="11" name="3. Unit of measure" hidden="1"/>
          <p:cNvSpPr txBox="1">
            <a:spLocks noChangeArrowheads="1"/>
          </p:cNvSpPr>
          <p:nvPr/>
        </p:nvSpPr>
        <p:spPr bwMode="gray">
          <a:xfrm>
            <a:off x="161985" y="906885"/>
            <a:ext cx="11725485" cy="256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632" baseline="0" dirty="0">
                <a:solidFill>
                  <a:schemeClr val="accent6"/>
                </a:solidFill>
                <a:latin typeface="+mn-lt"/>
                <a:ea typeface="+mn-ea"/>
              </a:rPr>
              <a:t>Unit of measure</a:t>
            </a:r>
          </a:p>
        </p:txBody>
      </p:sp>
      <p:grpSp>
        <p:nvGrpSpPr>
          <p:cNvPr id="4" name="Slide Elements" hidden="1"/>
          <p:cNvGrpSpPr/>
          <p:nvPr userDrawn="1"/>
        </p:nvGrpSpPr>
        <p:grpSpPr bwMode="gray">
          <a:xfrm>
            <a:off x="161985" y="6432273"/>
            <a:ext cx="11725485" cy="333805"/>
            <a:chOff x="119063" y="6304223"/>
            <a:chExt cx="8618537" cy="327160"/>
          </a:xfrm>
        </p:grpSpPr>
        <p:sp>
          <p:nvSpPr>
            <p:cNvPr id="13" name="4. Footnote"/>
            <p:cNvSpPr txBox="1">
              <a:spLocks noChangeArrowheads="1"/>
            </p:cNvSpPr>
            <p:nvPr/>
          </p:nvSpPr>
          <p:spPr bwMode="gray">
            <a:xfrm>
              <a:off x="119063" y="6304223"/>
              <a:ext cx="8618537"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816" baseline="0" dirty="0">
                  <a:solidFill>
                    <a:schemeClr val="accent6"/>
                  </a:solidFill>
                  <a:latin typeface="+mn-lt"/>
                  <a:ea typeface="+mn-ea"/>
                </a:rPr>
                <a:t>1 Footnote</a:t>
              </a:r>
            </a:p>
          </p:txBody>
        </p:sp>
        <p:sp>
          <p:nvSpPr>
            <p:cNvPr id="14" name="5. Source"/>
            <p:cNvSpPr>
              <a:spLocks noChangeArrowheads="1"/>
            </p:cNvSpPr>
            <p:nvPr/>
          </p:nvSpPr>
          <p:spPr bwMode="gray">
            <a:xfrm>
              <a:off x="119063" y="6505836"/>
              <a:ext cx="7200000"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21975" indent="-621975" defTabSz="913526">
                <a:tabLst>
                  <a:tab pos="643032" algn="l"/>
                </a:tabLst>
              </a:pPr>
              <a:r>
                <a:rPr lang="ru-RU" sz="816" baseline="0" dirty="0">
                  <a:solidFill>
                    <a:schemeClr val="accent6"/>
                  </a:solidFill>
                  <a:latin typeface="+mn-lt"/>
                  <a:ea typeface="+mn-ea"/>
                </a:rPr>
                <a:t>ИСТОЧНИК: источник</a:t>
              </a:r>
            </a:p>
          </p:txBody>
        </p:sp>
      </p:grpSp>
      <p:grpSp>
        <p:nvGrpSpPr>
          <p:cNvPr id="15" name="ACET" hidden="1"/>
          <p:cNvGrpSpPr>
            <a:grpSpLocks/>
          </p:cNvGrpSpPr>
          <p:nvPr/>
        </p:nvGrpSpPr>
        <p:grpSpPr bwMode="gray">
          <a:xfrm>
            <a:off x="1976207" y="1160201"/>
            <a:ext cx="5801189" cy="641419"/>
            <a:chOff x="915" y="634"/>
            <a:chExt cx="2686" cy="396"/>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634"/>
              <a:ext cx="2686" cy="3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982" b="1" baseline="0" dirty="0">
                  <a:solidFill>
                    <a:srgbClr val="000000"/>
                  </a:solidFill>
                  <a:latin typeface="+mn-lt"/>
                  <a:ea typeface="+mn-ea"/>
                </a:rPr>
                <a:t>Название документа</a:t>
              </a:r>
            </a:p>
            <a:p>
              <a:r>
                <a:rPr lang="ru-RU" sz="1982" baseline="0" dirty="0">
                  <a:solidFill>
                    <a:schemeClr val="accent6"/>
                  </a:solidFill>
                  <a:latin typeface="+mn-lt"/>
                  <a:ea typeface="+mn-ea"/>
                </a:rPr>
                <a:t>Unit of measure</a:t>
              </a:r>
            </a:p>
          </p:txBody>
        </p:sp>
      </p:grpSp>
      <p:grpSp>
        <p:nvGrpSpPr>
          <p:cNvPr id="17" name="McKSticker" hidden="1"/>
          <p:cNvGrpSpPr/>
          <p:nvPr/>
        </p:nvGrpSpPr>
        <p:grpSpPr bwMode="gray">
          <a:xfrm>
            <a:off x="11516725" y="291554"/>
            <a:ext cx="370743" cy="153247"/>
            <a:chOff x="8468269" y="285750"/>
            <a:chExt cx="272506" cy="150196"/>
          </a:xfrm>
        </p:grpSpPr>
        <p:sp>
          <p:nvSpPr>
            <p:cNvPr id="20" name="StickerRectangle"/>
            <p:cNvSpPr>
              <a:spLocks noChangeArrowheads="1"/>
            </p:cNvSpPr>
            <p:nvPr/>
          </p:nvSpPr>
          <p:spPr bwMode="gray">
            <a:xfrm>
              <a:off x="8468269" y="285750"/>
              <a:ext cx="272506" cy="1501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3526">
                <a:buClr>
                  <a:srgbClr val="002960"/>
                </a:buClr>
              </a:pPr>
              <a:r>
                <a:rPr lang="ru-RU" sz="816"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468269" y="285750"/>
              <a:ext cx="0" cy="150196"/>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468269" y="435946"/>
              <a:ext cx="27250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sp>
        <p:nvSpPr>
          <p:cNvPr id="24" name="SlideBottomBar" hidden="1"/>
          <p:cNvSpPr/>
          <p:nvPr userDrawn="1"/>
        </p:nvSpPr>
        <p:spPr>
          <a:xfrm>
            <a:off x="11576460" y="6455859"/>
            <a:ext cx="62201" cy="12634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982" baseline="0" dirty="0">
              <a:solidFill>
                <a:schemeClr val="tx1"/>
              </a:solidFill>
              <a:latin typeface="+mn-lt"/>
              <a:ea typeface="+mn-ea"/>
            </a:endParaRPr>
          </a:p>
        </p:txBody>
      </p:sp>
      <p:grpSp>
        <p:nvGrpSpPr>
          <p:cNvPr id="26" name="LegendBoxes" hidden="1"/>
          <p:cNvGrpSpPr/>
          <p:nvPr userDrawn="1"/>
        </p:nvGrpSpPr>
        <p:grpSpPr bwMode="gray">
          <a:xfrm>
            <a:off x="10768446" y="285075"/>
            <a:ext cx="804345" cy="1017696"/>
            <a:chOff x="7835905" y="279400"/>
            <a:chExt cx="591215" cy="997436"/>
          </a:xfrm>
        </p:grpSpPr>
        <p:sp>
          <p:nvSpPr>
            <p:cNvPr id="27"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8"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9"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0"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1" name="Legend1"/>
            <p:cNvSpPr>
              <a:spLocks noChangeArrowheads="1"/>
            </p:cNvSpPr>
            <p:nvPr/>
          </p:nvSpPr>
          <p:spPr bwMode="gray">
            <a:xfrm>
              <a:off x="8089905"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2" name="Legend2"/>
            <p:cNvSpPr>
              <a:spLocks noChangeArrowheads="1"/>
            </p:cNvSpPr>
            <p:nvPr/>
          </p:nvSpPr>
          <p:spPr bwMode="gray">
            <a:xfrm>
              <a:off x="8089905" y="54927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3" name="Legend3"/>
            <p:cNvSpPr>
              <a:spLocks noChangeArrowheads="1"/>
            </p:cNvSpPr>
            <p:nvPr/>
          </p:nvSpPr>
          <p:spPr bwMode="gray">
            <a:xfrm>
              <a:off x="8089905" y="820738"/>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4" name="Legend4"/>
            <p:cNvSpPr>
              <a:spLocks noChangeArrowheads="1"/>
            </p:cNvSpPr>
            <p:nvPr/>
          </p:nvSpPr>
          <p:spPr bwMode="gray">
            <a:xfrm>
              <a:off x="8089905" y="10922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35" name="LegendLines" hidden="1"/>
          <p:cNvGrpSpPr/>
          <p:nvPr userDrawn="1"/>
        </p:nvGrpSpPr>
        <p:grpSpPr bwMode="gray">
          <a:xfrm>
            <a:off x="10349677" y="285075"/>
            <a:ext cx="1223344" cy="745579"/>
            <a:chOff x="7540629" y="279400"/>
            <a:chExt cx="899190" cy="730736"/>
          </a:xfrm>
        </p:grpSpPr>
        <p:sp>
          <p:nvSpPr>
            <p:cNvPr id="36"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7"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8"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9" name="Legend1"/>
            <p:cNvSpPr>
              <a:spLocks noChangeArrowheads="1"/>
            </p:cNvSpPr>
            <p:nvPr/>
          </p:nvSpPr>
          <p:spPr bwMode="gray">
            <a:xfrm>
              <a:off x="8102604"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0" name="Legend2"/>
            <p:cNvSpPr>
              <a:spLocks noChangeArrowheads="1"/>
            </p:cNvSpPr>
            <p:nvPr/>
          </p:nvSpPr>
          <p:spPr bwMode="gray">
            <a:xfrm>
              <a:off x="8102604" y="5461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1" name="Legend3"/>
            <p:cNvSpPr>
              <a:spLocks noChangeArrowheads="1"/>
            </p:cNvSpPr>
            <p:nvPr/>
          </p:nvSpPr>
          <p:spPr bwMode="gray">
            <a:xfrm>
              <a:off x="8102604" y="8255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42" name="LegendMoons" hidden="1"/>
          <p:cNvGrpSpPr/>
          <p:nvPr userDrawn="1"/>
        </p:nvGrpSpPr>
        <p:grpSpPr bwMode="gray">
          <a:xfrm>
            <a:off x="10677736" y="255920"/>
            <a:ext cx="895056" cy="1333054"/>
            <a:chOff x="7769225" y="250825"/>
            <a:chExt cx="657890" cy="1306516"/>
          </a:xfrm>
        </p:grpSpPr>
        <p:grpSp>
          <p:nvGrpSpPr>
            <p:cNvPr id="43" name="MoonLegend1"/>
            <p:cNvGrpSpPr>
              <a:grpSpLocks noChangeAspect="1"/>
            </p:cNvGrpSpPr>
            <p:nvPr>
              <p:custDataLst>
                <p:tags r:id="rId4"/>
              </p:custDataLst>
            </p:nvPr>
          </p:nvGrpSpPr>
          <p:grpSpPr bwMode="gray">
            <a:xfrm>
              <a:off x="7769225" y="250825"/>
              <a:ext cx="209550" cy="209551"/>
              <a:chOff x="4533" y="183"/>
              <a:chExt cx="144" cy="144"/>
            </a:xfrm>
          </p:grpSpPr>
          <p:sp>
            <p:nvSpPr>
              <p:cNvPr id="61" name="Oval 38"/>
              <p:cNvSpPr>
                <a:spLocks noChangeAspect="1" noChangeArrowheads="1"/>
              </p:cNvSpPr>
              <p:nvPr>
                <p:custDataLst>
                  <p:tags r:id="rId17"/>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2" name="Arc 39"/>
              <p:cNvSpPr>
                <a:spLocks noChangeAspect="1"/>
              </p:cNvSpPr>
              <p:nvPr>
                <p:custDataLst>
                  <p:tags r:id="rId18"/>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4" name="MoonLegend2"/>
            <p:cNvGrpSpPr>
              <a:grpSpLocks noChangeAspect="1"/>
            </p:cNvGrpSpPr>
            <p:nvPr>
              <p:custDataLst>
                <p:tags r:id="rId5"/>
              </p:custDataLst>
            </p:nvPr>
          </p:nvGrpSpPr>
          <p:grpSpPr bwMode="gray">
            <a:xfrm>
              <a:off x="7769225" y="525066"/>
              <a:ext cx="209550" cy="209551"/>
              <a:chOff x="1694" y="2044"/>
              <a:chExt cx="160" cy="160"/>
            </a:xfrm>
          </p:grpSpPr>
          <p:sp>
            <p:nvSpPr>
              <p:cNvPr id="59" name="Oval 41"/>
              <p:cNvSpPr>
                <a:spLocks noChangeAspect="1" noChangeArrowheads="1"/>
              </p:cNvSpPr>
              <p:nvPr>
                <p:custDataLst>
                  <p:tags r:id="rId15"/>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0" name="Arc 42"/>
              <p:cNvSpPr>
                <a:spLocks noChangeAspect="1"/>
              </p:cNvSpPr>
              <p:nvPr>
                <p:custDataLst>
                  <p:tags r:id="rId16"/>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5" name="MoonLegend4"/>
            <p:cNvGrpSpPr>
              <a:grpSpLocks noChangeAspect="1"/>
            </p:cNvGrpSpPr>
            <p:nvPr>
              <p:custDataLst>
                <p:tags r:id="rId6"/>
              </p:custDataLst>
            </p:nvPr>
          </p:nvGrpSpPr>
          <p:grpSpPr bwMode="gray">
            <a:xfrm>
              <a:off x="7769225" y="1073548"/>
              <a:ext cx="209550" cy="209551"/>
              <a:chOff x="4495" y="1198"/>
              <a:chExt cx="160" cy="160"/>
            </a:xfrm>
          </p:grpSpPr>
          <p:sp>
            <p:nvSpPr>
              <p:cNvPr id="57" name="Oval 47"/>
              <p:cNvSpPr>
                <a:spLocks noChangeAspect="1" noChangeArrowheads="1"/>
              </p:cNvSpPr>
              <p:nvPr>
                <p:custDataLst>
                  <p:tags r:id="rId13"/>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8" name="Arc 48"/>
              <p:cNvSpPr>
                <a:spLocks noChangeAspect="1"/>
              </p:cNvSpPr>
              <p:nvPr>
                <p:custDataLst>
                  <p:tags r:id="rId14"/>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6" name="MoonLegend5"/>
            <p:cNvGrpSpPr>
              <a:grpSpLocks noChangeAspect="1"/>
            </p:cNvGrpSpPr>
            <p:nvPr>
              <p:custDataLst>
                <p:tags r:id="rId7"/>
              </p:custDataLst>
            </p:nvPr>
          </p:nvGrpSpPr>
          <p:grpSpPr bwMode="gray">
            <a:xfrm>
              <a:off x="7769225" y="1347790"/>
              <a:ext cx="209550" cy="209551"/>
              <a:chOff x="4495" y="1440"/>
              <a:chExt cx="160" cy="160"/>
            </a:xfrm>
          </p:grpSpPr>
          <p:sp>
            <p:nvSpPr>
              <p:cNvPr id="55" name="Oval 50"/>
              <p:cNvSpPr>
                <a:spLocks noChangeAspect="1" noChangeArrowheads="1"/>
              </p:cNvSpPr>
              <p:nvPr>
                <p:custDataLst>
                  <p:tags r:id="rId11"/>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6" name="Oval 51"/>
              <p:cNvSpPr>
                <a:spLocks noChangeAspect="1" noChangeArrowheads="1"/>
              </p:cNvSpPr>
              <p:nvPr>
                <p:custDataLst>
                  <p:tags r:id="rId12"/>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7" name="MoonLegend3"/>
            <p:cNvGrpSpPr>
              <a:grpSpLocks noChangeAspect="1"/>
            </p:cNvGrpSpPr>
            <p:nvPr>
              <p:custDataLst>
                <p:tags r:id="rId8"/>
              </p:custDataLst>
            </p:nvPr>
          </p:nvGrpSpPr>
          <p:grpSpPr bwMode="gray">
            <a:xfrm>
              <a:off x="7769225" y="799307"/>
              <a:ext cx="209550" cy="209551"/>
              <a:chOff x="4495" y="1198"/>
              <a:chExt cx="160" cy="160"/>
            </a:xfrm>
          </p:grpSpPr>
          <p:sp>
            <p:nvSpPr>
              <p:cNvPr id="53" name="Oval 47"/>
              <p:cNvSpPr>
                <a:spLocks noChangeAspect="1" noChangeArrowheads="1"/>
              </p:cNvSpPr>
              <p:nvPr>
                <p:custDataLst>
                  <p:tags r:id="rId9"/>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4" name="Arc 48"/>
              <p:cNvSpPr>
                <a:spLocks noChangeAspect="1"/>
              </p:cNvSpPr>
              <p:nvPr>
                <p:custDataLst>
                  <p:tags r:id="rId10"/>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sp>
          <p:nvSpPr>
            <p:cNvPr id="48" name="Legend1"/>
            <p:cNvSpPr>
              <a:spLocks noChangeArrowheads="1"/>
            </p:cNvSpPr>
            <p:nvPr/>
          </p:nvSpPr>
          <p:spPr bwMode="gray">
            <a:xfrm>
              <a:off x="8089900" y="26352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9" name="Legend2"/>
            <p:cNvSpPr>
              <a:spLocks noChangeArrowheads="1"/>
            </p:cNvSpPr>
            <p:nvPr/>
          </p:nvSpPr>
          <p:spPr bwMode="gray">
            <a:xfrm>
              <a:off x="8089900" y="538163"/>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0" name="Legend3"/>
            <p:cNvSpPr>
              <a:spLocks noChangeArrowheads="1"/>
            </p:cNvSpPr>
            <p:nvPr/>
          </p:nvSpPr>
          <p:spPr bwMode="gray">
            <a:xfrm>
              <a:off x="8089900" y="812802"/>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1" name="Legend4"/>
            <p:cNvSpPr>
              <a:spLocks noChangeArrowheads="1"/>
            </p:cNvSpPr>
            <p:nvPr/>
          </p:nvSpPr>
          <p:spPr bwMode="gray">
            <a:xfrm>
              <a:off x="8089900" y="108426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2" name="Legend5"/>
            <p:cNvSpPr>
              <a:spLocks noChangeArrowheads="1"/>
            </p:cNvSpPr>
            <p:nvPr/>
          </p:nvSpPr>
          <p:spPr bwMode="gray">
            <a:xfrm>
              <a:off x="8089900" y="136049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sp>
        <p:nvSpPr>
          <p:cNvPr id="3" name="Text Placeholder 2"/>
          <p:cNvSpPr>
            <a:spLocks noGrp="1"/>
          </p:cNvSpPr>
          <p:nvPr>
            <p:ph type="body" idx="1"/>
          </p:nvPr>
        </p:nvSpPr>
        <p:spPr>
          <a:xfrm>
            <a:off x="838200" y="1825625"/>
            <a:ext cx="10515600" cy="119103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006377"/>
      </p:ext>
    </p:extLst>
  </p:cSld>
  <p:clrMap bg1="lt1" tx1="dk1" bg2="lt2" tx2="dk2" accent1="accent1" accent2="accent2" accent3="accent3" accent4="accent4" accent5="accent5" accent6="accent6" hlink="hlink" folHlink="folHlink"/>
  <p:hf hdr="0" ftr="0" dt="0"/>
  <p:txStyles>
    <p:titleStyle>
      <a:lvl1pPr algn="l" defTabSz="913526" rtl="0" eaLnBrk="1" fontAlgn="base" hangingPunct="1">
        <a:spcBef>
          <a:spcPct val="0"/>
        </a:spcBef>
        <a:spcAft>
          <a:spcPct val="0"/>
        </a:spcAft>
        <a:tabLst>
          <a:tab pos="275353" algn="l"/>
        </a:tabLst>
        <a:defRPr sz="2041" b="0" baseline="0">
          <a:solidFill>
            <a:schemeClr val="bg1"/>
          </a:solidFill>
          <a:latin typeface="+mj-lt"/>
          <a:ea typeface="+mj-ea"/>
          <a:cs typeface="+mj-cs"/>
        </a:defRPr>
      </a:lvl1pPr>
      <a:lvl2pPr algn="l" defTabSz="913526" rtl="0" eaLnBrk="1" fontAlgn="base" hangingPunct="1">
        <a:spcBef>
          <a:spcPct val="0"/>
        </a:spcBef>
        <a:spcAft>
          <a:spcPct val="0"/>
        </a:spcAft>
        <a:defRPr sz="1939" b="1">
          <a:solidFill>
            <a:schemeClr val="tx2"/>
          </a:solidFill>
          <a:latin typeface="Arial" charset="0"/>
        </a:defRPr>
      </a:lvl2pPr>
      <a:lvl3pPr algn="l" defTabSz="913526" rtl="0" eaLnBrk="1" fontAlgn="base" hangingPunct="1">
        <a:spcBef>
          <a:spcPct val="0"/>
        </a:spcBef>
        <a:spcAft>
          <a:spcPct val="0"/>
        </a:spcAft>
        <a:defRPr sz="1939" b="1">
          <a:solidFill>
            <a:schemeClr val="tx2"/>
          </a:solidFill>
          <a:latin typeface="Arial" charset="0"/>
        </a:defRPr>
      </a:lvl3pPr>
      <a:lvl4pPr algn="l" defTabSz="913526" rtl="0" eaLnBrk="1" fontAlgn="base" hangingPunct="1">
        <a:spcBef>
          <a:spcPct val="0"/>
        </a:spcBef>
        <a:spcAft>
          <a:spcPct val="0"/>
        </a:spcAft>
        <a:defRPr sz="1939" b="1">
          <a:solidFill>
            <a:schemeClr val="tx2"/>
          </a:solidFill>
          <a:latin typeface="Arial" charset="0"/>
        </a:defRPr>
      </a:lvl4pPr>
      <a:lvl5pPr algn="l" defTabSz="913526" rtl="0" eaLnBrk="1" fontAlgn="base" hangingPunct="1">
        <a:spcBef>
          <a:spcPct val="0"/>
        </a:spcBef>
        <a:spcAft>
          <a:spcPct val="0"/>
        </a:spcAft>
        <a:defRPr sz="1939" b="1">
          <a:solidFill>
            <a:schemeClr val="tx2"/>
          </a:solidFill>
          <a:latin typeface="Arial" charset="0"/>
        </a:defRPr>
      </a:lvl5pPr>
      <a:lvl6pPr marL="466481" algn="l" defTabSz="913526" rtl="0" eaLnBrk="1" fontAlgn="base" hangingPunct="1">
        <a:spcBef>
          <a:spcPct val="0"/>
        </a:spcBef>
        <a:spcAft>
          <a:spcPct val="0"/>
        </a:spcAft>
        <a:defRPr sz="1939" b="1">
          <a:solidFill>
            <a:schemeClr val="tx2"/>
          </a:solidFill>
          <a:latin typeface="Arial" charset="0"/>
        </a:defRPr>
      </a:lvl6pPr>
      <a:lvl7pPr marL="932962" algn="l" defTabSz="913526" rtl="0" eaLnBrk="1" fontAlgn="base" hangingPunct="1">
        <a:spcBef>
          <a:spcPct val="0"/>
        </a:spcBef>
        <a:spcAft>
          <a:spcPct val="0"/>
        </a:spcAft>
        <a:defRPr sz="1939" b="1">
          <a:solidFill>
            <a:schemeClr val="tx2"/>
          </a:solidFill>
          <a:latin typeface="Arial" charset="0"/>
        </a:defRPr>
      </a:lvl7pPr>
      <a:lvl8pPr marL="1399443" algn="l" defTabSz="913526" rtl="0" eaLnBrk="1" fontAlgn="base" hangingPunct="1">
        <a:spcBef>
          <a:spcPct val="0"/>
        </a:spcBef>
        <a:spcAft>
          <a:spcPct val="0"/>
        </a:spcAft>
        <a:defRPr sz="1939" b="1">
          <a:solidFill>
            <a:schemeClr val="tx2"/>
          </a:solidFill>
          <a:latin typeface="Arial" charset="0"/>
        </a:defRPr>
      </a:lvl8pPr>
      <a:lvl9pPr marL="1865925" algn="l" defTabSz="913526" rtl="0" eaLnBrk="1" fontAlgn="base" hangingPunct="1">
        <a:spcBef>
          <a:spcPct val="0"/>
        </a:spcBef>
        <a:spcAft>
          <a:spcPct val="0"/>
        </a:spcAft>
        <a:defRPr sz="1939"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ru-RU"/>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20" imgW="270" imgH="270" progId="TCLayout.ActiveDocument.1">
                  <p:embed/>
                </p:oleObj>
              </mc:Choice>
              <mc:Fallback>
                <p:oleObj name="think-cell Slide" r:id="rId20" imgW="270" imgH="270" progId="TCLayout.ActiveDocument.1">
                  <p:embed/>
                  <p:pic>
                    <p:nvPicPr>
                      <p:cNvPr id="2" name="Object 1" hidden="1"/>
                      <p:cNvPicPr/>
                      <p:nvPr/>
                    </p:nvPicPr>
                    <p:blipFill>
                      <a:blip r:embed="rId21"/>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1982" dirty="0">
              <a:solidFill>
                <a:srgbClr val="000000"/>
              </a:solidFill>
              <a:sym typeface="Arial" panose="020B0604020202020204" pitchFamily="34" charset="0"/>
            </a:endParaRPr>
          </a:p>
        </p:txBody>
      </p:sp>
      <p:sp>
        <p:nvSpPr>
          <p:cNvPr id="10" name="1. On-page tracker" hidden="1"/>
          <p:cNvSpPr>
            <a:spLocks noChangeArrowheads="1"/>
          </p:cNvSpPr>
          <p:nvPr/>
        </p:nvSpPr>
        <p:spPr bwMode="gray">
          <a:xfrm>
            <a:off x="161985" y="77303"/>
            <a:ext cx="386324"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816" cap="all" baseline="0" dirty="0">
                <a:solidFill>
                  <a:schemeClr val="bg1"/>
                </a:solidFill>
                <a:latin typeface="+mn-lt"/>
                <a:ea typeface="+mn-ea"/>
              </a:rPr>
              <a:t>Tracker</a:t>
            </a:r>
          </a:p>
        </p:txBody>
      </p:sp>
      <p:sp>
        <p:nvSpPr>
          <p:cNvPr id="11" name="3. Unit of measure" hidden="1"/>
          <p:cNvSpPr txBox="1">
            <a:spLocks noChangeArrowheads="1"/>
          </p:cNvSpPr>
          <p:nvPr/>
        </p:nvSpPr>
        <p:spPr bwMode="gray">
          <a:xfrm>
            <a:off x="161985" y="906885"/>
            <a:ext cx="11725485" cy="256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632" baseline="0" dirty="0">
                <a:solidFill>
                  <a:schemeClr val="accent6"/>
                </a:solidFill>
                <a:latin typeface="+mn-lt"/>
                <a:ea typeface="+mn-ea"/>
              </a:rPr>
              <a:t>Unit of measure</a:t>
            </a:r>
          </a:p>
        </p:txBody>
      </p:sp>
      <p:grpSp>
        <p:nvGrpSpPr>
          <p:cNvPr id="4" name="Slide Elements" hidden="1"/>
          <p:cNvGrpSpPr/>
          <p:nvPr userDrawn="1"/>
        </p:nvGrpSpPr>
        <p:grpSpPr bwMode="gray">
          <a:xfrm>
            <a:off x="161985" y="6432273"/>
            <a:ext cx="11725485" cy="333805"/>
            <a:chOff x="119063" y="6304223"/>
            <a:chExt cx="8618537" cy="327160"/>
          </a:xfrm>
        </p:grpSpPr>
        <p:sp>
          <p:nvSpPr>
            <p:cNvPr id="13" name="4. Footnote"/>
            <p:cNvSpPr txBox="1">
              <a:spLocks noChangeArrowheads="1"/>
            </p:cNvSpPr>
            <p:nvPr/>
          </p:nvSpPr>
          <p:spPr bwMode="gray">
            <a:xfrm>
              <a:off x="119063" y="6304223"/>
              <a:ext cx="8618537"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816" baseline="0" dirty="0">
                  <a:solidFill>
                    <a:schemeClr val="accent6"/>
                  </a:solidFill>
                  <a:latin typeface="+mn-lt"/>
                  <a:ea typeface="+mn-ea"/>
                </a:rPr>
                <a:t>1 Footnote</a:t>
              </a:r>
            </a:p>
          </p:txBody>
        </p:sp>
        <p:sp>
          <p:nvSpPr>
            <p:cNvPr id="14" name="5. Source"/>
            <p:cNvSpPr>
              <a:spLocks noChangeArrowheads="1"/>
            </p:cNvSpPr>
            <p:nvPr/>
          </p:nvSpPr>
          <p:spPr bwMode="gray">
            <a:xfrm>
              <a:off x="119063" y="6505836"/>
              <a:ext cx="7200000"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21975" indent="-621975" defTabSz="913526">
                <a:tabLst>
                  <a:tab pos="643032" algn="l"/>
                </a:tabLst>
              </a:pPr>
              <a:r>
                <a:rPr lang="ru-RU" sz="816" baseline="0" dirty="0">
                  <a:solidFill>
                    <a:schemeClr val="accent6"/>
                  </a:solidFill>
                  <a:latin typeface="+mn-lt"/>
                  <a:ea typeface="+mn-ea"/>
                </a:rPr>
                <a:t>ИСТОЧНИК: источник</a:t>
              </a:r>
            </a:p>
          </p:txBody>
        </p:sp>
      </p:grpSp>
      <p:grpSp>
        <p:nvGrpSpPr>
          <p:cNvPr id="15" name="ACET" hidden="1"/>
          <p:cNvGrpSpPr>
            <a:grpSpLocks/>
          </p:cNvGrpSpPr>
          <p:nvPr/>
        </p:nvGrpSpPr>
        <p:grpSpPr bwMode="gray">
          <a:xfrm>
            <a:off x="1976207" y="1160201"/>
            <a:ext cx="5801189" cy="641419"/>
            <a:chOff x="915" y="634"/>
            <a:chExt cx="2686" cy="396"/>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634"/>
              <a:ext cx="2686" cy="3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982" b="1" baseline="0" dirty="0">
                  <a:solidFill>
                    <a:srgbClr val="000000"/>
                  </a:solidFill>
                  <a:latin typeface="+mn-lt"/>
                  <a:ea typeface="+mn-ea"/>
                </a:rPr>
                <a:t>Название документа</a:t>
              </a:r>
            </a:p>
            <a:p>
              <a:r>
                <a:rPr lang="ru-RU" sz="1982" baseline="0" dirty="0">
                  <a:solidFill>
                    <a:schemeClr val="accent6"/>
                  </a:solidFill>
                  <a:latin typeface="+mn-lt"/>
                  <a:ea typeface="+mn-ea"/>
                </a:rPr>
                <a:t>Unit of measure</a:t>
              </a:r>
            </a:p>
          </p:txBody>
        </p:sp>
      </p:grpSp>
      <p:grpSp>
        <p:nvGrpSpPr>
          <p:cNvPr id="17" name="McKSticker" hidden="1"/>
          <p:cNvGrpSpPr/>
          <p:nvPr/>
        </p:nvGrpSpPr>
        <p:grpSpPr bwMode="gray">
          <a:xfrm>
            <a:off x="11516725" y="291554"/>
            <a:ext cx="370743" cy="153247"/>
            <a:chOff x="8468269" y="285750"/>
            <a:chExt cx="272506" cy="150196"/>
          </a:xfrm>
        </p:grpSpPr>
        <p:sp>
          <p:nvSpPr>
            <p:cNvPr id="20" name="StickerRectangle"/>
            <p:cNvSpPr>
              <a:spLocks noChangeArrowheads="1"/>
            </p:cNvSpPr>
            <p:nvPr/>
          </p:nvSpPr>
          <p:spPr bwMode="gray">
            <a:xfrm>
              <a:off x="8468269" y="285750"/>
              <a:ext cx="272506" cy="1501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3526">
                <a:buClr>
                  <a:srgbClr val="002960"/>
                </a:buClr>
              </a:pPr>
              <a:r>
                <a:rPr lang="ru-RU" sz="816"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468269" y="285750"/>
              <a:ext cx="0" cy="150196"/>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468269" y="435946"/>
              <a:ext cx="27250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sp>
        <p:nvSpPr>
          <p:cNvPr id="24" name="SlideBottomBar" hidden="1"/>
          <p:cNvSpPr/>
          <p:nvPr userDrawn="1"/>
        </p:nvSpPr>
        <p:spPr>
          <a:xfrm>
            <a:off x="11576460" y="6455859"/>
            <a:ext cx="62201" cy="12634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982" baseline="0" dirty="0">
              <a:solidFill>
                <a:schemeClr val="tx1"/>
              </a:solidFill>
              <a:latin typeface="+mn-lt"/>
              <a:ea typeface="+mn-ea"/>
            </a:endParaRPr>
          </a:p>
        </p:txBody>
      </p:sp>
      <p:grpSp>
        <p:nvGrpSpPr>
          <p:cNvPr id="26" name="LegendBoxes" hidden="1"/>
          <p:cNvGrpSpPr/>
          <p:nvPr userDrawn="1"/>
        </p:nvGrpSpPr>
        <p:grpSpPr bwMode="gray">
          <a:xfrm>
            <a:off x="10768446" y="285075"/>
            <a:ext cx="804345" cy="1017696"/>
            <a:chOff x="7835905" y="279400"/>
            <a:chExt cx="591215" cy="997436"/>
          </a:xfrm>
        </p:grpSpPr>
        <p:sp>
          <p:nvSpPr>
            <p:cNvPr id="27"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8"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9"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0"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1" name="Legend1"/>
            <p:cNvSpPr>
              <a:spLocks noChangeArrowheads="1"/>
            </p:cNvSpPr>
            <p:nvPr/>
          </p:nvSpPr>
          <p:spPr bwMode="gray">
            <a:xfrm>
              <a:off x="8089905"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2" name="Legend2"/>
            <p:cNvSpPr>
              <a:spLocks noChangeArrowheads="1"/>
            </p:cNvSpPr>
            <p:nvPr/>
          </p:nvSpPr>
          <p:spPr bwMode="gray">
            <a:xfrm>
              <a:off x="8089905" y="54927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3" name="Legend3"/>
            <p:cNvSpPr>
              <a:spLocks noChangeArrowheads="1"/>
            </p:cNvSpPr>
            <p:nvPr/>
          </p:nvSpPr>
          <p:spPr bwMode="gray">
            <a:xfrm>
              <a:off x="8089905" y="820738"/>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4" name="Legend4"/>
            <p:cNvSpPr>
              <a:spLocks noChangeArrowheads="1"/>
            </p:cNvSpPr>
            <p:nvPr/>
          </p:nvSpPr>
          <p:spPr bwMode="gray">
            <a:xfrm>
              <a:off x="8089905" y="10922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35" name="LegendLines" hidden="1"/>
          <p:cNvGrpSpPr/>
          <p:nvPr userDrawn="1"/>
        </p:nvGrpSpPr>
        <p:grpSpPr bwMode="gray">
          <a:xfrm>
            <a:off x="10349677" y="285075"/>
            <a:ext cx="1223344" cy="745579"/>
            <a:chOff x="7540629" y="279400"/>
            <a:chExt cx="899190" cy="730736"/>
          </a:xfrm>
        </p:grpSpPr>
        <p:sp>
          <p:nvSpPr>
            <p:cNvPr id="36"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7"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8"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9" name="Legend1"/>
            <p:cNvSpPr>
              <a:spLocks noChangeArrowheads="1"/>
            </p:cNvSpPr>
            <p:nvPr/>
          </p:nvSpPr>
          <p:spPr bwMode="gray">
            <a:xfrm>
              <a:off x="8102604"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0" name="Legend2"/>
            <p:cNvSpPr>
              <a:spLocks noChangeArrowheads="1"/>
            </p:cNvSpPr>
            <p:nvPr/>
          </p:nvSpPr>
          <p:spPr bwMode="gray">
            <a:xfrm>
              <a:off x="8102604" y="5461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1" name="Legend3"/>
            <p:cNvSpPr>
              <a:spLocks noChangeArrowheads="1"/>
            </p:cNvSpPr>
            <p:nvPr/>
          </p:nvSpPr>
          <p:spPr bwMode="gray">
            <a:xfrm>
              <a:off x="8102604" y="8255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42" name="LegendMoons" hidden="1"/>
          <p:cNvGrpSpPr/>
          <p:nvPr userDrawn="1"/>
        </p:nvGrpSpPr>
        <p:grpSpPr bwMode="gray">
          <a:xfrm>
            <a:off x="10677736" y="255920"/>
            <a:ext cx="895056" cy="1333054"/>
            <a:chOff x="7769225" y="250825"/>
            <a:chExt cx="657890" cy="1306516"/>
          </a:xfrm>
        </p:grpSpPr>
        <p:grpSp>
          <p:nvGrpSpPr>
            <p:cNvPr id="43" name="MoonLegend1"/>
            <p:cNvGrpSpPr>
              <a:grpSpLocks noChangeAspect="1"/>
            </p:cNvGrpSpPr>
            <p:nvPr>
              <p:custDataLst>
                <p:tags r:id="rId5"/>
              </p:custDataLst>
            </p:nvPr>
          </p:nvGrpSpPr>
          <p:grpSpPr bwMode="gray">
            <a:xfrm>
              <a:off x="7769225" y="250825"/>
              <a:ext cx="209550" cy="209551"/>
              <a:chOff x="4533" y="183"/>
              <a:chExt cx="144" cy="144"/>
            </a:xfrm>
          </p:grpSpPr>
          <p:sp>
            <p:nvSpPr>
              <p:cNvPr id="61" name="Oval 38"/>
              <p:cNvSpPr>
                <a:spLocks noChangeAspect="1" noChangeArrowheads="1"/>
              </p:cNvSpPr>
              <p:nvPr>
                <p:custDataLst>
                  <p:tags r:id="rId18"/>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2" name="Arc 39"/>
              <p:cNvSpPr>
                <a:spLocks noChangeAspect="1"/>
              </p:cNvSpPr>
              <p:nvPr>
                <p:custDataLst>
                  <p:tags r:id="rId19"/>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4" name="MoonLegend2"/>
            <p:cNvGrpSpPr>
              <a:grpSpLocks noChangeAspect="1"/>
            </p:cNvGrpSpPr>
            <p:nvPr>
              <p:custDataLst>
                <p:tags r:id="rId6"/>
              </p:custDataLst>
            </p:nvPr>
          </p:nvGrpSpPr>
          <p:grpSpPr bwMode="gray">
            <a:xfrm>
              <a:off x="7769225" y="525066"/>
              <a:ext cx="209550" cy="209551"/>
              <a:chOff x="1694" y="2044"/>
              <a:chExt cx="160" cy="160"/>
            </a:xfrm>
          </p:grpSpPr>
          <p:sp>
            <p:nvSpPr>
              <p:cNvPr id="59" name="Oval 41"/>
              <p:cNvSpPr>
                <a:spLocks noChangeAspect="1" noChangeArrowheads="1"/>
              </p:cNvSpPr>
              <p:nvPr>
                <p:custDataLst>
                  <p:tags r:id="rId16"/>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0" name="Arc 42"/>
              <p:cNvSpPr>
                <a:spLocks noChangeAspect="1"/>
              </p:cNvSpPr>
              <p:nvPr>
                <p:custDataLst>
                  <p:tags r:id="rId17"/>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5" name="MoonLegend4"/>
            <p:cNvGrpSpPr>
              <a:grpSpLocks noChangeAspect="1"/>
            </p:cNvGrpSpPr>
            <p:nvPr>
              <p:custDataLst>
                <p:tags r:id="rId7"/>
              </p:custDataLst>
            </p:nvPr>
          </p:nvGrpSpPr>
          <p:grpSpPr bwMode="gray">
            <a:xfrm>
              <a:off x="7769225" y="1073548"/>
              <a:ext cx="209550" cy="209551"/>
              <a:chOff x="4495" y="1198"/>
              <a:chExt cx="160" cy="160"/>
            </a:xfrm>
          </p:grpSpPr>
          <p:sp>
            <p:nvSpPr>
              <p:cNvPr id="57" name="Oval 47"/>
              <p:cNvSpPr>
                <a:spLocks noChangeAspect="1" noChangeArrowheads="1"/>
              </p:cNvSpPr>
              <p:nvPr>
                <p:custDataLst>
                  <p:tags r:id="rId14"/>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8" name="Arc 48"/>
              <p:cNvSpPr>
                <a:spLocks noChangeAspect="1"/>
              </p:cNvSpPr>
              <p:nvPr>
                <p:custDataLst>
                  <p:tags r:id="rId15"/>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6" name="MoonLegend5"/>
            <p:cNvGrpSpPr>
              <a:grpSpLocks noChangeAspect="1"/>
            </p:cNvGrpSpPr>
            <p:nvPr>
              <p:custDataLst>
                <p:tags r:id="rId8"/>
              </p:custDataLst>
            </p:nvPr>
          </p:nvGrpSpPr>
          <p:grpSpPr bwMode="gray">
            <a:xfrm>
              <a:off x="7769225" y="1347790"/>
              <a:ext cx="209550" cy="209551"/>
              <a:chOff x="4495" y="1440"/>
              <a:chExt cx="160" cy="160"/>
            </a:xfrm>
          </p:grpSpPr>
          <p:sp>
            <p:nvSpPr>
              <p:cNvPr id="55" name="Oval 50"/>
              <p:cNvSpPr>
                <a:spLocks noChangeAspect="1" noChangeArrowheads="1"/>
              </p:cNvSpPr>
              <p:nvPr>
                <p:custDataLst>
                  <p:tags r:id="rId12"/>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6" name="Oval 51"/>
              <p:cNvSpPr>
                <a:spLocks noChangeAspect="1" noChangeArrowheads="1"/>
              </p:cNvSpPr>
              <p:nvPr>
                <p:custDataLst>
                  <p:tags r:id="rId13"/>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7" name="MoonLegend3"/>
            <p:cNvGrpSpPr>
              <a:grpSpLocks noChangeAspect="1"/>
            </p:cNvGrpSpPr>
            <p:nvPr>
              <p:custDataLst>
                <p:tags r:id="rId9"/>
              </p:custDataLst>
            </p:nvPr>
          </p:nvGrpSpPr>
          <p:grpSpPr bwMode="gray">
            <a:xfrm>
              <a:off x="7769225" y="799307"/>
              <a:ext cx="209550" cy="209551"/>
              <a:chOff x="4495" y="1198"/>
              <a:chExt cx="160" cy="160"/>
            </a:xfrm>
          </p:grpSpPr>
          <p:sp>
            <p:nvSpPr>
              <p:cNvPr id="53" name="Oval 47"/>
              <p:cNvSpPr>
                <a:spLocks noChangeAspect="1" noChangeArrowheads="1"/>
              </p:cNvSpPr>
              <p:nvPr>
                <p:custDataLst>
                  <p:tags r:id="rId10"/>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4" name="Arc 48"/>
              <p:cNvSpPr>
                <a:spLocks noChangeAspect="1"/>
              </p:cNvSpPr>
              <p:nvPr>
                <p:custDataLst>
                  <p:tags r:id="rId11"/>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sp>
          <p:nvSpPr>
            <p:cNvPr id="48" name="Legend1"/>
            <p:cNvSpPr>
              <a:spLocks noChangeArrowheads="1"/>
            </p:cNvSpPr>
            <p:nvPr/>
          </p:nvSpPr>
          <p:spPr bwMode="gray">
            <a:xfrm>
              <a:off x="8089900" y="26352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9" name="Legend2"/>
            <p:cNvSpPr>
              <a:spLocks noChangeArrowheads="1"/>
            </p:cNvSpPr>
            <p:nvPr/>
          </p:nvSpPr>
          <p:spPr bwMode="gray">
            <a:xfrm>
              <a:off x="8089900" y="538163"/>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0" name="Legend3"/>
            <p:cNvSpPr>
              <a:spLocks noChangeArrowheads="1"/>
            </p:cNvSpPr>
            <p:nvPr/>
          </p:nvSpPr>
          <p:spPr bwMode="gray">
            <a:xfrm>
              <a:off x="8089900" y="812802"/>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1" name="Legend4"/>
            <p:cNvSpPr>
              <a:spLocks noChangeArrowheads="1"/>
            </p:cNvSpPr>
            <p:nvPr/>
          </p:nvSpPr>
          <p:spPr bwMode="gray">
            <a:xfrm>
              <a:off x="8089900" y="108426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2" name="Legend5"/>
            <p:cNvSpPr>
              <a:spLocks noChangeArrowheads="1"/>
            </p:cNvSpPr>
            <p:nvPr/>
          </p:nvSpPr>
          <p:spPr bwMode="gray">
            <a:xfrm>
              <a:off x="8089900" y="136049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sp>
        <p:nvSpPr>
          <p:cNvPr id="3" name="Text Placeholder 2"/>
          <p:cNvSpPr>
            <a:spLocks noGrp="1"/>
          </p:cNvSpPr>
          <p:nvPr>
            <p:ph type="body" idx="1"/>
          </p:nvPr>
        </p:nvSpPr>
        <p:spPr>
          <a:xfrm>
            <a:off x="838200" y="1825625"/>
            <a:ext cx="10515600" cy="1191032"/>
          </a:xfrm>
          <a:prstGeom prst="rect">
            <a:avLst/>
          </a:prstGeom>
        </p:spPr>
        <p:txBody>
          <a:bodyPr vert="horz" lIns="91440" tIns="45720" rIns="91440" bIns="4572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970692"/>
      </p:ext>
    </p:extLst>
  </p:cSld>
  <p:clrMap bg1="lt1" tx1="dk1" bg2="lt2" tx2="dk2" accent1="accent1" accent2="accent2" accent3="accent3" accent4="accent4" accent5="accent5" accent6="accent6" hlink="hlink" folHlink="folHlink"/>
  <p:sldLayoutIdLst>
    <p:sldLayoutId id="2147483714" r:id="rId1"/>
  </p:sldLayoutIdLst>
  <p:hf hdr="0" ftr="0" dt="0"/>
  <p:txStyles>
    <p:titleStyle>
      <a:lvl1pPr algn="l" defTabSz="913526" rtl="0" eaLnBrk="1" fontAlgn="base" hangingPunct="1">
        <a:spcBef>
          <a:spcPct val="0"/>
        </a:spcBef>
        <a:spcAft>
          <a:spcPct val="0"/>
        </a:spcAft>
        <a:tabLst>
          <a:tab pos="275353" algn="l"/>
        </a:tabLst>
        <a:defRPr sz="2041" b="0" baseline="0">
          <a:solidFill>
            <a:schemeClr val="bg1"/>
          </a:solidFill>
          <a:latin typeface="+mj-lt"/>
          <a:ea typeface="+mj-ea"/>
          <a:cs typeface="+mj-cs"/>
        </a:defRPr>
      </a:lvl1pPr>
      <a:lvl2pPr algn="l" defTabSz="913526" rtl="0" eaLnBrk="1" fontAlgn="base" hangingPunct="1">
        <a:spcBef>
          <a:spcPct val="0"/>
        </a:spcBef>
        <a:spcAft>
          <a:spcPct val="0"/>
        </a:spcAft>
        <a:defRPr sz="1939" b="1">
          <a:solidFill>
            <a:schemeClr val="tx2"/>
          </a:solidFill>
          <a:latin typeface="Arial" charset="0"/>
        </a:defRPr>
      </a:lvl2pPr>
      <a:lvl3pPr algn="l" defTabSz="913526" rtl="0" eaLnBrk="1" fontAlgn="base" hangingPunct="1">
        <a:spcBef>
          <a:spcPct val="0"/>
        </a:spcBef>
        <a:spcAft>
          <a:spcPct val="0"/>
        </a:spcAft>
        <a:defRPr sz="1939" b="1">
          <a:solidFill>
            <a:schemeClr val="tx2"/>
          </a:solidFill>
          <a:latin typeface="Arial" charset="0"/>
        </a:defRPr>
      </a:lvl3pPr>
      <a:lvl4pPr algn="l" defTabSz="913526" rtl="0" eaLnBrk="1" fontAlgn="base" hangingPunct="1">
        <a:spcBef>
          <a:spcPct val="0"/>
        </a:spcBef>
        <a:spcAft>
          <a:spcPct val="0"/>
        </a:spcAft>
        <a:defRPr sz="1939" b="1">
          <a:solidFill>
            <a:schemeClr val="tx2"/>
          </a:solidFill>
          <a:latin typeface="Arial" charset="0"/>
        </a:defRPr>
      </a:lvl4pPr>
      <a:lvl5pPr algn="l" defTabSz="913526" rtl="0" eaLnBrk="1" fontAlgn="base" hangingPunct="1">
        <a:spcBef>
          <a:spcPct val="0"/>
        </a:spcBef>
        <a:spcAft>
          <a:spcPct val="0"/>
        </a:spcAft>
        <a:defRPr sz="1939" b="1">
          <a:solidFill>
            <a:schemeClr val="tx2"/>
          </a:solidFill>
          <a:latin typeface="Arial" charset="0"/>
        </a:defRPr>
      </a:lvl5pPr>
      <a:lvl6pPr marL="466481" algn="l" defTabSz="913526" rtl="0" eaLnBrk="1" fontAlgn="base" hangingPunct="1">
        <a:spcBef>
          <a:spcPct val="0"/>
        </a:spcBef>
        <a:spcAft>
          <a:spcPct val="0"/>
        </a:spcAft>
        <a:defRPr sz="1939" b="1">
          <a:solidFill>
            <a:schemeClr val="tx2"/>
          </a:solidFill>
          <a:latin typeface="Arial" charset="0"/>
        </a:defRPr>
      </a:lvl6pPr>
      <a:lvl7pPr marL="932962" algn="l" defTabSz="913526" rtl="0" eaLnBrk="1" fontAlgn="base" hangingPunct="1">
        <a:spcBef>
          <a:spcPct val="0"/>
        </a:spcBef>
        <a:spcAft>
          <a:spcPct val="0"/>
        </a:spcAft>
        <a:defRPr sz="1939" b="1">
          <a:solidFill>
            <a:schemeClr val="tx2"/>
          </a:solidFill>
          <a:latin typeface="Arial" charset="0"/>
        </a:defRPr>
      </a:lvl7pPr>
      <a:lvl8pPr marL="1399443" algn="l" defTabSz="913526" rtl="0" eaLnBrk="1" fontAlgn="base" hangingPunct="1">
        <a:spcBef>
          <a:spcPct val="0"/>
        </a:spcBef>
        <a:spcAft>
          <a:spcPct val="0"/>
        </a:spcAft>
        <a:defRPr sz="1939" b="1">
          <a:solidFill>
            <a:schemeClr val="tx2"/>
          </a:solidFill>
          <a:latin typeface="Arial" charset="0"/>
        </a:defRPr>
      </a:lvl8pPr>
      <a:lvl9pPr marL="1865925" algn="l" defTabSz="913526" rtl="0" eaLnBrk="1" fontAlgn="base" hangingPunct="1">
        <a:spcBef>
          <a:spcPct val="0"/>
        </a:spcBef>
        <a:spcAft>
          <a:spcPct val="0"/>
        </a:spcAft>
        <a:defRPr sz="1939"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ru-RU"/>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20" imgW="270" imgH="270" progId="TCLayout.ActiveDocument.1">
                  <p:embed/>
                </p:oleObj>
              </mc:Choice>
              <mc:Fallback>
                <p:oleObj name="think-cell Slide" r:id="rId20" imgW="270" imgH="270" progId="TCLayout.ActiveDocument.1">
                  <p:embed/>
                  <p:pic>
                    <p:nvPicPr>
                      <p:cNvPr id="2" name="Object 1" hidden="1"/>
                      <p:cNvPicPr/>
                      <p:nvPr/>
                    </p:nvPicPr>
                    <p:blipFill>
                      <a:blip r:embed="rId21"/>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ru-RU" sz="1982" dirty="0">
              <a:solidFill>
                <a:srgbClr val="000000"/>
              </a:solidFill>
              <a:sym typeface="Arial" panose="020B0604020202020204" pitchFamily="34" charset="0"/>
            </a:endParaRPr>
          </a:p>
        </p:txBody>
      </p:sp>
      <p:sp>
        <p:nvSpPr>
          <p:cNvPr id="10" name="1. On-page tracker" hidden="1"/>
          <p:cNvSpPr>
            <a:spLocks noChangeArrowheads="1"/>
          </p:cNvSpPr>
          <p:nvPr/>
        </p:nvSpPr>
        <p:spPr bwMode="gray">
          <a:xfrm>
            <a:off x="161985" y="77303"/>
            <a:ext cx="386324"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816" cap="all" baseline="0" dirty="0">
                <a:solidFill>
                  <a:schemeClr val="bg1"/>
                </a:solidFill>
                <a:latin typeface="+mn-lt"/>
                <a:ea typeface="+mn-ea"/>
              </a:rPr>
              <a:t>Tracker</a:t>
            </a:r>
          </a:p>
        </p:txBody>
      </p:sp>
      <p:sp>
        <p:nvSpPr>
          <p:cNvPr id="11" name="3. Unit of measure" hidden="1"/>
          <p:cNvSpPr txBox="1">
            <a:spLocks noChangeArrowheads="1"/>
          </p:cNvSpPr>
          <p:nvPr/>
        </p:nvSpPr>
        <p:spPr bwMode="gray">
          <a:xfrm>
            <a:off x="161985" y="906885"/>
            <a:ext cx="11725485" cy="2562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632" baseline="0" dirty="0">
                <a:solidFill>
                  <a:schemeClr val="accent6"/>
                </a:solidFill>
                <a:latin typeface="+mn-lt"/>
                <a:ea typeface="+mn-ea"/>
              </a:rPr>
              <a:t>Unit of measure</a:t>
            </a:r>
          </a:p>
        </p:txBody>
      </p:sp>
      <p:grpSp>
        <p:nvGrpSpPr>
          <p:cNvPr id="4" name="Slide Elements" hidden="1"/>
          <p:cNvGrpSpPr/>
          <p:nvPr userDrawn="1"/>
        </p:nvGrpSpPr>
        <p:grpSpPr bwMode="gray">
          <a:xfrm>
            <a:off x="161985" y="6432273"/>
            <a:ext cx="11725485" cy="333805"/>
            <a:chOff x="119063" y="6304223"/>
            <a:chExt cx="8618537" cy="327160"/>
          </a:xfrm>
        </p:grpSpPr>
        <p:sp>
          <p:nvSpPr>
            <p:cNvPr id="13" name="4. Footnote"/>
            <p:cNvSpPr txBox="1">
              <a:spLocks noChangeArrowheads="1"/>
            </p:cNvSpPr>
            <p:nvPr/>
          </p:nvSpPr>
          <p:spPr bwMode="gray">
            <a:xfrm>
              <a:off x="119063" y="6304223"/>
              <a:ext cx="8618537"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816" baseline="0" dirty="0">
                  <a:solidFill>
                    <a:schemeClr val="accent6"/>
                  </a:solidFill>
                  <a:latin typeface="+mn-lt"/>
                  <a:ea typeface="+mn-ea"/>
                </a:rPr>
                <a:t>1 Footnote</a:t>
              </a:r>
            </a:p>
          </p:txBody>
        </p:sp>
        <p:sp>
          <p:nvSpPr>
            <p:cNvPr id="14" name="5. Source"/>
            <p:cNvSpPr>
              <a:spLocks noChangeArrowheads="1"/>
            </p:cNvSpPr>
            <p:nvPr/>
          </p:nvSpPr>
          <p:spPr bwMode="gray">
            <a:xfrm>
              <a:off x="119063" y="6505836"/>
              <a:ext cx="7200000" cy="125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marL="621975" indent="-621975" defTabSz="913526">
                <a:tabLst>
                  <a:tab pos="643032" algn="l"/>
                </a:tabLst>
              </a:pPr>
              <a:r>
                <a:rPr lang="ru-RU" sz="816" baseline="0" dirty="0">
                  <a:solidFill>
                    <a:schemeClr val="accent6"/>
                  </a:solidFill>
                  <a:latin typeface="+mn-lt"/>
                  <a:ea typeface="+mn-ea"/>
                </a:rPr>
                <a:t>ИСТОЧНИК: источник</a:t>
              </a:r>
            </a:p>
          </p:txBody>
        </p:sp>
      </p:grpSp>
      <p:grpSp>
        <p:nvGrpSpPr>
          <p:cNvPr id="15" name="ACET" hidden="1"/>
          <p:cNvGrpSpPr>
            <a:grpSpLocks/>
          </p:cNvGrpSpPr>
          <p:nvPr/>
        </p:nvGrpSpPr>
        <p:grpSpPr bwMode="gray">
          <a:xfrm>
            <a:off x="1976207" y="1160201"/>
            <a:ext cx="5801189" cy="641419"/>
            <a:chOff x="915" y="634"/>
            <a:chExt cx="2686" cy="396"/>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634"/>
              <a:ext cx="2686" cy="3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982" b="1" baseline="0" dirty="0">
                  <a:solidFill>
                    <a:srgbClr val="000000"/>
                  </a:solidFill>
                  <a:latin typeface="+mn-lt"/>
                  <a:ea typeface="+mn-ea"/>
                </a:rPr>
                <a:t>Название документа</a:t>
              </a:r>
            </a:p>
            <a:p>
              <a:r>
                <a:rPr lang="ru-RU" sz="1982" baseline="0" dirty="0">
                  <a:solidFill>
                    <a:schemeClr val="accent6"/>
                  </a:solidFill>
                  <a:latin typeface="+mn-lt"/>
                  <a:ea typeface="+mn-ea"/>
                </a:rPr>
                <a:t>Unit of measure</a:t>
              </a:r>
            </a:p>
          </p:txBody>
        </p:sp>
      </p:grpSp>
      <p:grpSp>
        <p:nvGrpSpPr>
          <p:cNvPr id="17" name="McKSticker" hidden="1"/>
          <p:cNvGrpSpPr/>
          <p:nvPr/>
        </p:nvGrpSpPr>
        <p:grpSpPr bwMode="gray">
          <a:xfrm>
            <a:off x="11516725" y="291554"/>
            <a:ext cx="370743" cy="153247"/>
            <a:chOff x="8468269" y="285750"/>
            <a:chExt cx="272506" cy="150196"/>
          </a:xfrm>
        </p:grpSpPr>
        <p:sp>
          <p:nvSpPr>
            <p:cNvPr id="20" name="StickerRectangle"/>
            <p:cNvSpPr>
              <a:spLocks noChangeArrowheads="1"/>
            </p:cNvSpPr>
            <p:nvPr/>
          </p:nvSpPr>
          <p:spPr bwMode="gray">
            <a:xfrm>
              <a:off x="8468269" y="285750"/>
              <a:ext cx="272506" cy="150196"/>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913526">
                <a:buClr>
                  <a:srgbClr val="002960"/>
                </a:buClr>
              </a:pPr>
              <a:r>
                <a:rPr lang="ru-RU" sz="816" baseline="0" dirty="0">
                  <a:solidFill>
                    <a:schemeClr val="accent6"/>
                  </a:solidFill>
                  <a:latin typeface="+mn-lt"/>
                  <a:ea typeface="+mn-ea"/>
                </a:rPr>
                <a:t>STICKER</a:t>
              </a:r>
            </a:p>
          </p:txBody>
        </p:sp>
        <p:cxnSp>
          <p:nvCxnSpPr>
            <p:cNvPr id="21" name="AutoShape 31"/>
            <p:cNvCxnSpPr>
              <a:cxnSpLocks noChangeShapeType="1"/>
              <a:stCxn id="20" idx="2"/>
              <a:endCxn id="20" idx="4"/>
            </p:cNvCxnSpPr>
            <p:nvPr/>
          </p:nvCxnSpPr>
          <p:spPr bwMode="gray">
            <a:xfrm>
              <a:off x="8468269" y="285750"/>
              <a:ext cx="0" cy="150196"/>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p:cNvCxnSpPr>
              <a:cxnSpLocks noChangeShapeType="1"/>
              <a:stCxn id="20" idx="4"/>
              <a:endCxn id="20" idx="6"/>
            </p:cNvCxnSpPr>
            <p:nvPr/>
          </p:nvCxnSpPr>
          <p:spPr bwMode="gray">
            <a:xfrm>
              <a:off x="8468269" y="435946"/>
              <a:ext cx="27250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sp>
        <p:nvSpPr>
          <p:cNvPr id="24" name="SlideBottomBar" hidden="1"/>
          <p:cNvSpPr/>
          <p:nvPr userDrawn="1"/>
        </p:nvSpPr>
        <p:spPr>
          <a:xfrm>
            <a:off x="11576460" y="6455859"/>
            <a:ext cx="62201" cy="126340"/>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982" baseline="0" dirty="0">
              <a:solidFill>
                <a:schemeClr val="tx1"/>
              </a:solidFill>
              <a:latin typeface="+mn-lt"/>
              <a:ea typeface="+mn-ea"/>
            </a:endParaRPr>
          </a:p>
        </p:txBody>
      </p:sp>
      <p:grpSp>
        <p:nvGrpSpPr>
          <p:cNvPr id="26" name="LegendBoxes" hidden="1"/>
          <p:cNvGrpSpPr/>
          <p:nvPr userDrawn="1"/>
        </p:nvGrpSpPr>
        <p:grpSpPr bwMode="gray">
          <a:xfrm>
            <a:off x="10768446" y="285075"/>
            <a:ext cx="804345" cy="1017696"/>
            <a:chOff x="7835905" y="279400"/>
            <a:chExt cx="591215" cy="997436"/>
          </a:xfrm>
        </p:grpSpPr>
        <p:sp>
          <p:nvSpPr>
            <p:cNvPr id="27" name="RectangleLegend1"/>
            <p:cNvSpPr>
              <a:spLocks noChangeArrowheads="1"/>
            </p:cNvSpPr>
            <p:nvPr/>
          </p:nvSpPr>
          <p:spPr bwMode="gray">
            <a:xfrm>
              <a:off x="7835905" y="290513"/>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8" name="RectangleLegend2"/>
            <p:cNvSpPr>
              <a:spLocks noChangeArrowheads="1"/>
            </p:cNvSpPr>
            <p:nvPr/>
          </p:nvSpPr>
          <p:spPr bwMode="gray">
            <a:xfrm>
              <a:off x="7835905" y="560388"/>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29" name="RectangleLegend3"/>
            <p:cNvSpPr>
              <a:spLocks noChangeArrowheads="1"/>
            </p:cNvSpPr>
            <p:nvPr/>
          </p:nvSpPr>
          <p:spPr bwMode="gray">
            <a:xfrm>
              <a:off x="7835905" y="831851"/>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0" name="RectangleLegend4"/>
            <p:cNvSpPr>
              <a:spLocks noChangeArrowheads="1"/>
            </p:cNvSpPr>
            <p:nvPr/>
          </p:nvSpPr>
          <p:spPr bwMode="gray">
            <a:xfrm>
              <a:off x="7835905" y="1103313"/>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31" name="Legend1"/>
            <p:cNvSpPr>
              <a:spLocks noChangeArrowheads="1"/>
            </p:cNvSpPr>
            <p:nvPr/>
          </p:nvSpPr>
          <p:spPr bwMode="gray">
            <a:xfrm>
              <a:off x="8089905"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2" name="Legend2"/>
            <p:cNvSpPr>
              <a:spLocks noChangeArrowheads="1"/>
            </p:cNvSpPr>
            <p:nvPr/>
          </p:nvSpPr>
          <p:spPr bwMode="gray">
            <a:xfrm>
              <a:off x="8089905" y="54927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3" name="Legend3"/>
            <p:cNvSpPr>
              <a:spLocks noChangeArrowheads="1"/>
            </p:cNvSpPr>
            <p:nvPr/>
          </p:nvSpPr>
          <p:spPr bwMode="gray">
            <a:xfrm>
              <a:off x="8089905" y="820738"/>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34" name="Legend4"/>
            <p:cNvSpPr>
              <a:spLocks noChangeArrowheads="1"/>
            </p:cNvSpPr>
            <p:nvPr/>
          </p:nvSpPr>
          <p:spPr bwMode="gray">
            <a:xfrm>
              <a:off x="8089905" y="10922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35" name="LegendLines" hidden="1"/>
          <p:cNvGrpSpPr/>
          <p:nvPr userDrawn="1"/>
        </p:nvGrpSpPr>
        <p:grpSpPr bwMode="gray">
          <a:xfrm>
            <a:off x="10349677" y="285075"/>
            <a:ext cx="1223344" cy="745579"/>
            <a:chOff x="7540629" y="279400"/>
            <a:chExt cx="899190" cy="730736"/>
          </a:xfrm>
        </p:grpSpPr>
        <p:sp>
          <p:nvSpPr>
            <p:cNvPr id="36" name="LineLegend1"/>
            <p:cNvSpPr>
              <a:spLocks noChangeShapeType="1"/>
            </p:cNvSpPr>
            <p:nvPr/>
          </p:nvSpPr>
          <p:spPr bwMode="gray">
            <a:xfrm>
              <a:off x="7540629" y="369888"/>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7" name="LineLegend2"/>
            <p:cNvSpPr>
              <a:spLocks noChangeShapeType="1"/>
            </p:cNvSpPr>
            <p:nvPr/>
          </p:nvSpPr>
          <p:spPr bwMode="gray">
            <a:xfrm>
              <a:off x="7540629" y="638175"/>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8" name="LineLegend3"/>
            <p:cNvSpPr>
              <a:spLocks noChangeShapeType="1"/>
            </p:cNvSpPr>
            <p:nvPr/>
          </p:nvSpPr>
          <p:spPr bwMode="gray">
            <a:xfrm>
              <a:off x="7540629" y="915988"/>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sz="1982" baseline="0" dirty="0">
                <a:latin typeface="+mn-lt"/>
                <a:ea typeface="+mn-ea"/>
              </a:endParaRPr>
            </a:p>
          </p:txBody>
        </p:sp>
        <p:sp>
          <p:nvSpPr>
            <p:cNvPr id="39" name="Legend1"/>
            <p:cNvSpPr>
              <a:spLocks noChangeArrowheads="1"/>
            </p:cNvSpPr>
            <p:nvPr/>
          </p:nvSpPr>
          <p:spPr bwMode="gray">
            <a:xfrm>
              <a:off x="8102604" y="2794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0" name="Legend2"/>
            <p:cNvSpPr>
              <a:spLocks noChangeArrowheads="1"/>
            </p:cNvSpPr>
            <p:nvPr/>
          </p:nvSpPr>
          <p:spPr bwMode="gray">
            <a:xfrm>
              <a:off x="8102604" y="54610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1" name="Legend3"/>
            <p:cNvSpPr>
              <a:spLocks noChangeArrowheads="1"/>
            </p:cNvSpPr>
            <p:nvPr/>
          </p:nvSpPr>
          <p:spPr bwMode="gray">
            <a:xfrm>
              <a:off x="8102604" y="825501"/>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grpSp>
        <p:nvGrpSpPr>
          <p:cNvPr id="42" name="LegendMoons" hidden="1"/>
          <p:cNvGrpSpPr/>
          <p:nvPr userDrawn="1"/>
        </p:nvGrpSpPr>
        <p:grpSpPr bwMode="gray">
          <a:xfrm>
            <a:off x="10677736" y="255920"/>
            <a:ext cx="895056" cy="1333054"/>
            <a:chOff x="7769225" y="250825"/>
            <a:chExt cx="657890" cy="1306516"/>
          </a:xfrm>
        </p:grpSpPr>
        <p:grpSp>
          <p:nvGrpSpPr>
            <p:cNvPr id="43" name="MoonLegend1"/>
            <p:cNvGrpSpPr>
              <a:grpSpLocks noChangeAspect="1"/>
            </p:cNvGrpSpPr>
            <p:nvPr>
              <p:custDataLst>
                <p:tags r:id="rId5"/>
              </p:custDataLst>
            </p:nvPr>
          </p:nvGrpSpPr>
          <p:grpSpPr bwMode="gray">
            <a:xfrm>
              <a:off x="7769225" y="250825"/>
              <a:ext cx="209550" cy="209551"/>
              <a:chOff x="4533" y="183"/>
              <a:chExt cx="144" cy="144"/>
            </a:xfrm>
          </p:grpSpPr>
          <p:sp>
            <p:nvSpPr>
              <p:cNvPr id="61" name="Oval 38"/>
              <p:cNvSpPr>
                <a:spLocks noChangeAspect="1" noChangeArrowheads="1"/>
              </p:cNvSpPr>
              <p:nvPr>
                <p:custDataLst>
                  <p:tags r:id="rId18"/>
                </p:custDataLst>
              </p:nvPr>
            </p:nvSpPr>
            <p:spPr bwMode="gray">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2" name="Arc 39"/>
              <p:cNvSpPr>
                <a:spLocks noChangeAspect="1"/>
              </p:cNvSpPr>
              <p:nvPr>
                <p:custDataLst>
                  <p:tags r:id="rId19"/>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4" name="MoonLegend2"/>
            <p:cNvGrpSpPr>
              <a:grpSpLocks noChangeAspect="1"/>
            </p:cNvGrpSpPr>
            <p:nvPr>
              <p:custDataLst>
                <p:tags r:id="rId6"/>
              </p:custDataLst>
            </p:nvPr>
          </p:nvGrpSpPr>
          <p:grpSpPr bwMode="gray">
            <a:xfrm>
              <a:off x="7769225" y="525066"/>
              <a:ext cx="209550" cy="209551"/>
              <a:chOff x="1694" y="2044"/>
              <a:chExt cx="160" cy="160"/>
            </a:xfrm>
          </p:grpSpPr>
          <p:sp>
            <p:nvSpPr>
              <p:cNvPr id="59" name="Oval 41"/>
              <p:cNvSpPr>
                <a:spLocks noChangeAspect="1" noChangeArrowheads="1"/>
              </p:cNvSpPr>
              <p:nvPr>
                <p:custDataLst>
                  <p:tags r:id="rId16"/>
                </p:custDataLst>
              </p:nvPr>
            </p:nvSpPr>
            <p:spPr bwMode="gray">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60" name="Arc 42"/>
              <p:cNvSpPr>
                <a:spLocks noChangeAspect="1"/>
              </p:cNvSpPr>
              <p:nvPr>
                <p:custDataLst>
                  <p:tags r:id="rId17"/>
                </p:custDataLst>
              </p:nvPr>
            </p:nvSpPr>
            <p:spPr bwMode="gray">
              <a:xfrm>
                <a:off x="1694" y="2044"/>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5" name="MoonLegend4"/>
            <p:cNvGrpSpPr>
              <a:grpSpLocks noChangeAspect="1"/>
            </p:cNvGrpSpPr>
            <p:nvPr>
              <p:custDataLst>
                <p:tags r:id="rId7"/>
              </p:custDataLst>
            </p:nvPr>
          </p:nvGrpSpPr>
          <p:grpSpPr bwMode="gray">
            <a:xfrm>
              <a:off x="7769225" y="1073548"/>
              <a:ext cx="209550" cy="209551"/>
              <a:chOff x="4495" y="1198"/>
              <a:chExt cx="160" cy="160"/>
            </a:xfrm>
          </p:grpSpPr>
          <p:sp>
            <p:nvSpPr>
              <p:cNvPr id="57" name="Oval 47"/>
              <p:cNvSpPr>
                <a:spLocks noChangeAspect="1" noChangeArrowheads="1"/>
              </p:cNvSpPr>
              <p:nvPr>
                <p:custDataLst>
                  <p:tags r:id="rId14"/>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8" name="Arc 48"/>
              <p:cNvSpPr>
                <a:spLocks noChangeAspect="1"/>
              </p:cNvSpPr>
              <p:nvPr>
                <p:custDataLst>
                  <p:tags r:id="rId15"/>
                </p:custDataLst>
              </p:nvPr>
            </p:nvSpPr>
            <p:spPr bwMode="gray">
              <a:xfrm>
                <a:off x="4495" y="1198"/>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6" name="MoonLegend5"/>
            <p:cNvGrpSpPr>
              <a:grpSpLocks noChangeAspect="1"/>
            </p:cNvGrpSpPr>
            <p:nvPr>
              <p:custDataLst>
                <p:tags r:id="rId8"/>
              </p:custDataLst>
            </p:nvPr>
          </p:nvGrpSpPr>
          <p:grpSpPr bwMode="gray">
            <a:xfrm>
              <a:off x="7769225" y="1347790"/>
              <a:ext cx="209550" cy="209551"/>
              <a:chOff x="4495" y="1440"/>
              <a:chExt cx="160" cy="160"/>
            </a:xfrm>
          </p:grpSpPr>
          <p:sp>
            <p:nvSpPr>
              <p:cNvPr id="55" name="Oval 50"/>
              <p:cNvSpPr>
                <a:spLocks noChangeAspect="1" noChangeArrowheads="1"/>
              </p:cNvSpPr>
              <p:nvPr>
                <p:custDataLst>
                  <p:tags r:id="rId12"/>
                </p:custDataLst>
              </p:nvPr>
            </p:nvSpPr>
            <p:spPr bwMode="gray">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6" name="Oval 51"/>
              <p:cNvSpPr>
                <a:spLocks noChangeAspect="1" noChangeArrowheads="1"/>
              </p:cNvSpPr>
              <p:nvPr>
                <p:custDataLst>
                  <p:tags r:id="rId13"/>
                </p:custDataLst>
              </p:nvPr>
            </p:nvSpPr>
            <p:spPr bwMode="gray">
              <a:xfrm>
                <a:off x="4495" y="1440"/>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grpSp>
          <p:nvGrpSpPr>
            <p:cNvPr id="47" name="MoonLegend3"/>
            <p:cNvGrpSpPr>
              <a:grpSpLocks noChangeAspect="1"/>
            </p:cNvGrpSpPr>
            <p:nvPr>
              <p:custDataLst>
                <p:tags r:id="rId9"/>
              </p:custDataLst>
            </p:nvPr>
          </p:nvGrpSpPr>
          <p:grpSpPr bwMode="gray">
            <a:xfrm>
              <a:off x="7769225" y="799307"/>
              <a:ext cx="209550" cy="209551"/>
              <a:chOff x="4495" y="1198"/>
              <a:chExt cx="160" cy="160"/>
            </a:xfrm>
          </p:grpSpPr>
          <p:sp>
            <p:nvSpPr>
              <p:cNvPr id="53" name="Oval 47"/>
              <p:cNvSpPr>
                <a:spLocks noChangeAspect="1" noChangeArrowheads="1"/>
              </p:cNvSpPr>
              <p:nvPr>
                <p:custDataLst>
                  <p:tags r:id="rId10"/>
                </p:custDataLst>
              </p:nvPr>
            </p:nvSpPr>
            <p:spPr bwMode="gray">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sp>
            <p:nvSpPr>
              <p:cNvPr id="54" name="Arc 48"/>
              <p:cNvSpPr>
                <a:spLocks noChangeAspect="1"/>
              </p:cNvSpPr>
              <p:nvPr>
                <p:custDataLst>
                  <p:tags r:id="rId11"/>
                </p:custDataLst>
              </p:nvPr>
            </p:nvSpPr>
            <p:spPr bwMode="gray">
              <a:xfrm>
                <a:off x="4495" y="1198"/>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982" baseline="0" dirty="0">
                  <a:latin typeface="+mn-lt"/>
                  <a:ea typeface="+mn-ea"/>
                </a:endParaRPr>
              </a:p>
            </p:txBody>
          </p:sp>
        </p:grpSp>
        <p:sp>
          <p:nvSpPr>
            <p:cNvPr id="48" name="Legend1"/>
            <p:cNvSpPr>
              <a:spLocks noChangeArrowheads="1"/>
            </p:cNvSpPr>
            <p:nvPr/>
          </p:nvSpPr>
          <p:spPr bwMode="gray">
            <a:xfrm>
              <a:off x="8089900" y="26352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49" name="Legend2"/>
            <p:cNvSpPr>
              <a:spLocks noChangeArrowheads="1"/>
            </p:cNvSpPr>
            <p:nvPr/>
          </p:nvSpPr>
          <p:spPr bwMode="gray">
            <a:xfrm>
              <a:off x="8089900" y="538163"/>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0" name="Legend3"/>
            <p:cNvSpPr>
              <a:spLocks noChangeArrowheads="1"/>
            </p:cNvSpPr>
            <p:nvPr/>
          </p:nvSpPr>
          <p:spPr bwMode="gray">
            <a:xfrm>
              <a:off x="8089900" y="812802"/>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1" name="Legend4"/>
            <p:cNvSpPr>
              <a:spLocks noChangeArrowheads="1"/>
            </p:cNvSpPr>
            <p:nvPr/>
          </p:nvSpPr>
          <p:spPr bwMode="gray">
            <a:xfrm>
              <a:off x="8089900" y="1084265"/>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sp>
          <p:nvSpPr>
            <p:cNvPr id="52" name="Legend5"/>
            <p:cNvSpPr>
              <a:spLocks noChangeArrowheads="1"/>
            </p:cNvSpPr>
            <p:nvPr/>
          </p:nvSpPr>
          <p:spPr bwMode="gray">
            <a:xfrm>
              <a:off x="8089900" y="1360490"/>
              <a:ext cx="337215" cy="1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913526">
                <a:buClr>
                  <a:schemeClr val="tx2"/>
                </a:buClr>
              </a:pPr>
              <a:r>
                <a:rPr lang="ru-RU" sz="1224" baseline="0" dirty="0">
                  <a:latin typeface="+mn-lt"/>
                  <a:ea typeface="+mn-ea"/>
                </a:rPr>
                <a:t>Legend</a:t>
              </a:r>
            </a:p>
          </p:txBody>
        </p:sp>
      </p:grpSp>
    </p:spTree>
    <p:extLst>
      <p:ext uri="{BB962C8B-B14F-4D97-AF65-F5344CB8AC3E}">
        <p14:creationId xmlns:p14="http://schemas.microsoft.com/office/powerpoint/2010/main" val="714864262"/>
      </p:ext>
    </p:extLst>
  </p:cSld>
  <p:clrMap bg1="lt1" tx1="dk1" bg2="lt2" tx2="dk2" accent1="accent1" accent2="accent2" accent3="accent3" accent4="accent4" accent5="accent5" accent6="accent6" hlink="hlink" folHlink="folHlink"/>
  <p:sldLayoutIdLst>
    <p:sldLayoutId id="2147483717" r:id="rId1"/>
  </p:sldLayoutIdLst>
  <p:hf hdr="0" ftr="0" dt="0"/>
  <p:txStyles>
    <p:titleStyle>
      <a:lvl1pPr algn="l" defTabSz="913526" rtl="0" eaLnBrk="1" fontAlgn="base" hangingPunct="1">
        <a:spcBef>
          <a:spcPct val="0"/>
        </a:spcBef>
        <a:spcAft>
          <a:spcPct val="0"/>
        </a:spcAft>
        <a:tabLst>
          <a:tab pos="275353" algn="l"/>
        </a:tabLst>
        <a:defRPr sz="2041" b="0" baseline="0">
          <a:solidFill>
            <a:schemeClr val="bg1"/>
          </a:solidFill>
          <a:latin typeface="+mj-lt"/>
          <a:ea typeface="+mj-ea"/>
          <a:cs typeface="+mj-cs"/>
        </a:defRPr>
      </a:lvl1pPr>
      <a:lvl2pPr algn="l" defTabSz="913526" rtl="0" eaLnBrk="1" fontAlgn="base" hangingPunct="1">
        <a:spcBef>
          <a:spcPct val="0"/>
        </a:spcBef>
        <a:spcAft>
          <a:spcPct val="0"/>
        </a:spcAft>
        <a:defRPr sz="1939" b="1">
          <a:solidFill>
            <a:schemeClr val="tx2"/>
          </a:solidFill>
          <a:latin typeface="Arial" charset="0"/>
        </a:defRPr>
      </a:lvl2pPr>
      <a:lvl3pPr algn="l" defTabSz="913526" rtl="0" eaLnBrk="1" fontAlgn="base" hangingPunct="1">
        <a:spcBef>
          <a:spcPct val="0"/>
        </a:spcBef>
        <a:spcAft>
          <a:spcPct val="0"/>
        </a:spcAft>
        <a:defRPr sz="1939" b="1">
          <a:solidFill>
            <a:schemeClr val="tx2"/>
          </a:solidFill>
          <a:latin typeface="Arial" charset="0"/>
        </a:defRPr>
      </a:lvl3pPr>
      <a:lvl4pPr algn="l" defTabSz="913526" rtl="0" eaLnBrk="1" fontAlgn="base" hangingPunct="1">
        <a:spcBef>
          <a:spcPct val="0"/>
        </a:spcBef>
        <a:spcAft>
          <a:spcPct val="0"/>
        </a:spcAft>
        <a:defRPr sz="1939" b="1">
          <a:solidFill>
            <a:schemeClr val="tx2"/>
          </a:solidFill>
          <a:latin typeface="Arial" charset="0"/>
        </a:defRPr>
      </a:lvl4pPr>
      <a:lvl5pPr algn="l" defTabSz="913526" rtl="0" eaLnBrk="1" fontAlgn="base" hangingPunct="1">
        <a:spcBef>
          <a:spcPct val="0"/>
        </a:spcBef>
        <a:spcAft>
          <a:spcPct val="0"/>
        </a:spcAft>
        <a:defRPr sz="1939" b="1">
          <a:solidFill>
            <a:schemeClr val="tx2"/>
          </a:solidFill>
          <a:latin typeface="Arial" charset="0"/>
        </a:defRPr>
      </a:lvl5pPr>
      <a:lvl6pPr marL="466481" algn="l" defTabSz="913526" rtl="0" eaLnBrk="1" fontAlgn="base" hangingPunct="1">
        <a:spcBef>
          <a:spcPct val="0"/>
        </a:spcBef>
        <a:spcAft>
          <a:spcPct val="0"/>
        </a:spcAft>
        <a:defRPr sz="1939" b="1">
          <a:solidFill>
            <a:schemeClr val="tx2"/>
          </a:solidFill>
          <a:latin typeface="Arial" charset="0"/>
        </a:defRPr>
      </a:lvl6pPr>
      <a:lvl7pPr marL="932962" algn="l" defTabSz="913526" rtl="0" eaLnBrk="1" fontAlgn="base" hangingPunct="1">
        <a:spcBef>
          <a:spcPct val="0"/>
        </a:spcBef>
        <a:spcAft>
          <a:spcPct val="0"/>
        </a:spcAft>
        <a:defRPr sz="1939" b="1">
          <a:solidFill>
            <a:schemeClr val="tx2"/>
          </a:solidFill>
          <a:latin typeface="Arial" charset="0"/>
        </a:defRPr>
      </a:lvl7pPr>
      <a:lvl8pPr marL="1399443" algn="l" defTabSz="913526" rtl="0" eaLnBrk="1" fontAlgn="base" hangingPunct="1">
        <a:spcBef>
          <a:spcPct val="0"/>
        </a:spcBef>
        <a:spcAft>
          <a:spcPct val="0"/>
        </a:spcAft>
        <a:defRPr sz="1939" b="1">
          <a:solidFill>
            <a:schemeClr val="tx2"/>
          </a:solidFill>
          <a:latin typeface="Arial" charset="0"/>
        </a:defRPr>
      </a:lvl8pPr>
      <a:lvl9pPr marL="1865925" algn="l" defTabSz="913526" rtl="0" eaLnBrk="1" fontAlgn="base" hangingPunct="1">
        <a:spcBef>
          <a:spcPct val="0"/>
        </a:spcBef>
        <a:spcAft>
          <a:spcPct val="0"/>
        </a:spcAft>
        <a:defRPr sz="1939" b="1">
          <a:solidFill>
            <a:schemeClr val="tx2"/>
          </a:solidFill>
          <a:latin typeface="Arial" charset="0"/>
        </a:defRPr>
      </a:lvl9pPr>
    </p:titleStyle>
    <p:body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p:bodyStyle>
    <p:otherStyle>
      <a:defPPr>
        <a:defRPr lang="ru-RU"/>
      </a:defPPr>
      <a:lvl1pPr marL="0" algn="l" defTabSz="932962" rtl="0" eaLnBrk="1" latinLnBrk="0" hangingPunct="1">
        <a:defRPr sz="1837" kern="1200">
          <a:solidFill>
            <a:schemeClr val="tx1"/>
          </a:solidFill>
          <a:latin typeface="+mn-lt"/>
          <a:ea typeface="+mn-ea"/>
          <a:cs typeface="+mn-cs"/>
        </a:defRPr>
      </a:lvl1pPr>
      <a:lvl2pPr marL="466481" algn="l" defTabSz="932962" rtl="0" eaLnBrk="1" latinLnBrk="0" hangingPunct="1">
        <a:defRPr sz="1837" kern="1200">
          <a:solidFill>
            <a:schemeClr val="tx1"/>
          </a:solidFill>
          <a:latin typeface="+mn-lt"/>
          <a:ea typeface="+mn-ea"/>
          <a:cs typeface="+mn-cs"/>
        </a:defRPr>
      </a:lvl2pPr>
      <a:lvl3pPr marL="932962" algn="l" defTabSz="932962" rtl="0" eaLnBrk="1" latinLnBrk="0" hangingPunct="1">
        <a:defRPr sz="1837" kern="1200">
          <a:solidFill>
            <a:schemeClr val="tx1"/>
          </a:solidFill>
          <a:latin typeface="+mn-lt"/>
          <a:ea typeface="+mn-ea"/>
          <a:cs typeface="+mn-cs"/>
        </a:defRPr>
      </a:lvl3pPr>
      <a:lvl4pPr marL="1399443" algn="l" defTabSz="932962" rtl="0" eaLnBrk="1" latinLnBrk="0" hangingPunct="1">
        <a:defRPr sz="1837" kern="1200">
          <a:solidFill>
            <a:schemeClr val="tx1"/>
          </a:solidFill>
          <a:latin typeface="+mn-lt"/>
          <a:ea typeface="+mn-ea"/>
          <a:cs typeface="+mn-cs"/>
        </a:defRPr>
      </a:lvl4pPr>
      <a:lvl5pPr marL="1865925" algn="l" defTabSz="932962" rtl="0" eaLnBrk="1" latinLnBrk="0" hangingPunct="1">
        <a:defRPr sz="1837" kern="1200">
          <a:solidFill>
            <a:schemeClr val="tx1"/>
          </a:solidFill>
          <a:latin typeface="+mn-lt"/>
          <a:ea typeface="+mn-ea"/>
          <a:cs typeface="+mn-cs"/>
        </a:defRPr>
      </a:lvl5pPr>
      <a:lvl6pPr marL="2332406" algn="l" defTabSz="932962" rtl="0" eaLnBrk="1" latinLnBrk="0" hangingPunct="1">
        <a:defRPr sz="1837" kern="1200">
          <a:solidFill>
            <a:schemeClr val="tx1"/>
          </a:solidFill>
          <a:latin typeface="+mn-lt"/>
          <a:ea typeface="+mn-ea"/>
          <a:cs typeface="+mn-cs"/>
        </a:defRPr>
      </a:lvl6pPr>
      <a:lvl7pPr marL="2798887" algn="l" defTabSz="932962" rtl="0" eaLnBrk="1" latinLnBrk="0" hangingPunct="1">
        <a:defRPr sz="1837" kern="1200">
          <a:solidFill>
            <a:schemeClr val="tx1"/>
          </a:solidFill>
          <a:latin typeface="+mn-lt"/>
          <a:ea typeface="+mn-ea"/>
          <a:cs typeface="+mn-cs"/>
        </a:defRPr>
      </a:lvl7pPr>
      <a:lvl8pPr marL="3265368" algn="l" defTabSz="932962" rtl="0" eaLnBrk="1" latinLnBrk="0" hangingPunct="1">
        <a:defRPr sz="1837" kern="1200">
          <a:solidFill>
            <a:schemeClr val="tx1"/>
          </a:solidFill>
          <a:latin typeface="+mn-lt"/>
          <a:ea typeface="+mn-ea"/>
          <a:cs typeface="+mn-cs"/>
        </a:defRPr>
      </a:lvl8pPr>
      <a:lvl9pPr marL="3731849" algn="l" defTabSz="932962" rtl="0" eaLnBrk="1" latinLnBrk="0" hangingPunct="1">
        <a:defRPr sz="1837"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ags" Target="../tags/tag90.x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fif"/><Relationship Id="rId5" Type="http://schemas.openxmlformats.org/officeDocument/2006/relationships/image" Target="../media/image7.png"/><Relationship Id="rId4" Type="http://schemas.openxmlformats.org/officeDocument/2006/relationships/image" Target="../media/image6.jfif"/></Relationships>
</file>

<file path=ppt/slides/_rels/slide3.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fi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fi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tiff"/><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1.svg"/></Relationships>
</file>

<file path=ppt/slides/_rels/slide1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Рисунок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6763" cy="6855323"/>
          </a:xfrm>
          <a:prstGeom prst="rect">
            <a:avLst/>
          </a:prstGeom>
        </p:spPr>
      </p:pic>
      <p:graphicFrame>
        <p:nvGraphicFramePr>
          <p:cNvPr id="16" name="Object 15" hidden="1"/>
          <p:cNvGraphicFramePr>
            <a:graphicFrameLocks noChangeAspect="1"/>
          </p:cNvGraphicFramePr>
          <p:nvPr>
            <p:custDataLst>
              <p:tags r:id="rId1"/>
            </p:custDataLst>
          </p:nvPr>
        </p:nvGraphicFramePr>
        <p:xfrm>
          <a:off x="2174389" y="1621"/>
          <a:ext cx="1619" cy="1619"/>
        </p:xfrm>
        <a:graphic>
          <a:graphicData uri="http://schemas.openxmlformats.org/presentationml/2006/ole">
            <mc:AlternateContent xmlns:mc="http://schemas.openxmlformats.org/markup-compatibility/2006">
              <mc:Choice xmlns:v="urn:schemas-microsoft-com:vml" Requires="v">
                <p:oleObj name="think-cell Slide" r:id="rId4" imgW="493" imgH="493" progId="TCLayout.ActiveDocument.1">
                  <p:embed/>
                </p:oleObj>
              </mc:Choice>
              <mc:Fallback>
                <p:oleObj name="think-cell Slide" r:id="rId4" imgW="493" imgH="493" progId="TCLayout.ActiveDocument.1">
                  <p:embed/>
                  <p:pic>
                    <p:nvPicPr>
                      <p:cNvPr id="16" name="Object 15" hidden="1"/>
                      <p:cNvPicPr/>
                      <p:nvPr/>
                    </p:nvPicPr>
                    <p:blipFill>
                      <a:blip r:embed="rId5"/>
                      <a:stretch>
                        <a:fillRect/>
                      </a:stretch>
                    </p:blipFill>
                    <p:spPr>
                      <a:xfrm>
                        <a:off x="2174389" y="1621"/>
                        <a:ext cx="1619" cy="1619"/>
                      </a:xfrm>
                      <a:prstGeom prst="rect">
                        <a:avLst/>
                      </a:prstGeom>
                    </p:spPr>
                  </p:pic>
                </p:oleObj>
              </mc:Fallback>
            </mc:AlternateContent>
          </a:graphicData>
        </a:graphic>
      </p:graphicFrame>
      <p:sp>
        <p:nvSpPr>
          <p:cNvPr id="12" name="CaixaDeTexto 2">
            <a:extLst>
              <a:ext uri="{FF2B5EF4-FFF2-40B4-BE49-F238E27FC236}">
                <a16:creationId xmlns:a16="http://schemas.microsoft.com/office/drawing/2014/main" id="{50DD0BBB-8E9A-4FAB-BF40-8F6ED11659D8}"/>
              </a:ext>
            </a:extLst>
          </p:cNvPr>
          <p:cNvSpPr txBox="1">
            <a:spLocks noChangeArrowheads="1"/>
          </p:cNvSpPr>
          <p:nvPr/>
        </p:nvSpPr>
        <p:spPr bwMode="auto">
          <a:xfrm>
            <a:off x="703412" y="2882574"/>
            <a:ext cx="1118378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kk-KZ" sz="3200" b="1">
                <a:solidFill>
                  <a:srgbClr val="F7A700"/>
                </a:solidFill>
                <a:latin typeface="Century Gothic" panose="020B0502020202020204" pitchFamily="34" charset="0"/>
                <a:ea typeface="Segoe UI" panose="020B0502040204020203" pitchFamily="34" charset="0"/>
                <a:cs typeface="Segoe UI" panose="020B0502040204020203" pitchFamily="34" charset="0"/>
              </a:rPr>
              <a:t>Қазіргі сыбайлас жемқорлыққа қарсы тарихтағы маңызды оқиғалар хронологиясы </a:t>
            </a:r>
          </a:p>
          <a:p>
            <a:pPr defTabSz="457200" fontAlgn="auto">
              <a:spcBef>
                <a:spcPts val="0"/>
              </a:spcBef>
              <a:spcAft>
                <a:spcPts val="0"/>
              </a:spcAft>
              <a:defRPr/>
            </a:pPr>
            <a:r>
              <a:rPr lang="ru-RU" sz="3200" b="1" dirty="0">
                <a:solidFill>
                  <a:srgbClr val="F7FAFF"/>
                </a:solidFill>
                <a:latin typeface="Century Gothic" panose="020B0502020202020204" pitchFamily="34" charset="0"/>
                <a:ea typeface="Segoe UI" panose="020B0502040204020203" pitchFamily="34" charset="0"/>
                <a:cs typeface="Segoe UI" panose="020B0502040204020203" pitchFamily="34" charset="0"/>
              </a:rPr>
              <a:t> </a:t>
            </a:r>
          </a:p>
          <a:p>
            <a:pPr defTabSz="457200" fontAlgn="auto">
              <a:spcBef>
                <a:spcPts val="0"/>
              </a:spcBef>
              <a:spcAft>
                <a:spcPts val="0"/>
              </a:spcAft>
              <a:defRPr/>
            </a:pPr>
            <a:endParaRPr lang="ru-RU" sz="3200" b="1" dirty="0">
              <a:solidFill>
                <a:srgbClr val="F7FAFF"/>
              </a:solidFill>
              <a:latin typeface="Century Gothic" panose="020B0502020202020204" pitchFamily="34" charset="0"/>
              <a:ea typeface="Segoe UI" panose="020B0502040204020203" pitchFamily="34" charset="0"/>
              <a:cs typeface="Segoe UI" panose="020B0502040204020203" pitchFamily="34" charset="0"/>
            </a:endParaRPr>
          </a:p>
        </p:txBody>
      </p:sp>
      <p:cxnSp>
        <p:nvCxnSpPr>
          <p:cNvPr id="29" name="Straight Connector 72">
            <a:extLst>
              <a:ext uri="{FF2B5EF4-FFF2-40B4-BE49-F238E27FC236}">
                <a16:creationId xmlns:a16="http://schemas.microsoft.com/office/drawing/2014/main" id="{D888402C-30B0-4B74-9D12-8B895D3C3094}"/>
              </a:ext>
            </a:extLst>
          </p:cNvPr>
          <p:cNvCxnSpPr>
            <a:cxnSpLocks/>
          </p:cNvCxnSpPr>
          <p:nvPr/>
        </p:nvCxnSpPr>
        <p:spPr>
          <a:xfrm>
            <a:off x="802803" y="4013200"/>
            <a:ext cx="11183788" cy="0"/>
          </a:xfrm>
          <a:prstGeom prst="line">
            <a:avLst/>
          </a:prstGeom>
          <a:ln w="76200">
            <a:solidFill>
              <a:srgbClr val="F7A700"/>
            </a:solidFill>
          </a:ln>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8718996" y="-6440"/>
            <a:ext cx="3473003" cy="2601533"/>
          </a:xfrm>
          <a:prstGeom prst="rect">
            <a:avLst/>
          </a:prstGeom>
          <a:solidFill>
            <a:schemeClr val="accent4"/>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3" name="Прямоугольник 2"/>
          <p:cNvSpPr/>
          <p:nvPr/>
        </p:nvSpPr>
        <p:spPr>
          <a:xfrm>
            <a:off x="8397025" y="-9638"/>
            <a:ext cx="321971" cy="2598292"/>
          </a:xfrm>
          <a:prstGeom prst="rect">
            <a:avLst/>
          </a:prstGeom>
          <a:solidFill>
            <a:srgbClr val="F7A700"/>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Tree>
    <p:extLst>
      <p:ext uri="{BB962C8B-B14F-4D97-AF65-F5344CB8AC3E}">
        <p14:creationId xmlns:p14="http://schemas.microsoft.com/office/powerpoint/2010/main" val="236569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42" presetClass="path" presetSubtype="0" accel="50000" decel="50000" fill="hold" grpId="1" nodeType="withEffect">
                                  <p:stCondLst>
                                    <p:cond delay="0"/>
                                  </p:stCondLst>
                                  <p:childTnLst>
                                    <p:animMotion origin="layout" path="M -3.95833E-6 -4.81481E-6 L 0.10743 0.00278 " pathEditMode="relative" rAng="0" ptsTypes="AA">
                                      <p:cBhvr>
                                        <p:cTn id="9" dur="1000" spd="-100000" fill="hold"/>
                                        <p:tgtEl>
                                          <p:spTgt spid="12"/>
                                        </p:tgtEl>
                                        <p:attrNameLst>
                                          <p:attrName>ppt_x</p:attrName>
                                          <p:attrName>ppt_y</p:attrName>
                                        </p:attrNameLst>
                                      </p:cBhvr>
                                      <p:rCtr x="5365"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Прямая соединительная линия 32"/>
          <p:cNvCxnSpPr/>
          <p:nvPr/>
        </p:nvCxnSpPr>
        <p:spPr>
          <a:xfrm>
            <a:off x="9164784" y="3483786"/>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9" name="Прямая соединительная линия 38"/>
          <p:cNvCxnSpPr/>
          <p:nvPr/>
        </p:nvCxnSpPr>
        <p:spPr>
          <a:xfrm>
            <a:off x="10676215" y="3483785"/>
            <a:ext cx="151578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a:off x="4547354" y="3483788"/>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7" name="Прямая соединительная линия 26"/>
          <p:cNvCxnSpPr/>
          <p:nvPr/>
        </p:nvCxnSpPr>
        <p:spPr>
          <a:xfrm>
            <a:off x="6063140" y="3483788"/>
            <a:ext cx="58118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a:off x="3031569" y="3501042"/>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1515784" y="3501042"/>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446043"/>
            <a:ext cx="11326990" cy="430887"/>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Қазіргі сыбайлас жемқорлыққа қарсы тарихтың қалыптасу кезеңі </a:t>
            </a:r>
          </a:p>
        </p:txBody>
      </p:sp>
      <p:cxnSp>
        <p:nvCxnSpPr>
          <p:cNvPr id="6" name="Прямая соединительная линия 5"/>
          <p:cNvCxnSpPr/>
          <p:nvPr/>
        </p:nvCxnSpPr>
        <p:spPr>
          <a:xfrm>
            <a:off x="-1" y="3501042"/>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Блок-схема: узел 8"/>
          <p:cNvSpPr/>
          <p:nvPr/>
        </p:nvSpPr>
        <p:spPr>
          <a:xfrm>
            <a:off x="564836" y="3030903"/>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a:effectLst>
            <a:outerShdw blurRad="101600" dir="13800000" algn="ctr" rotWithShape="0">
              <a:srgbClr val="000000">
                <a:alpha val="42000"/>
              </a:srgb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sp>
        <p:nvSpPr>
          <p:cNvPr id="20" name="Блок-схема: узел 19"/>
          <p:cNvSpPr/>
          <p:nvPr/>
        </p:nvSpPr>
        <p:spPr>
          <a:xfrm>
            <a:off x="2080621" y="3030903"/>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sp>
        <p:nvSpPr>
          <p:cNvPr id="23" name="Блок-схема: узел 22"/>
          <p:cNvSpPr/>
          <p:nvPr/>
        </p:nvSpPr>
        <p:spPr>
          <a:xfrm>
            <a:off x="3596406" y="3030903"/>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sp>
        <p:nvSpPr>
          <p:cNvPr id="26" name="Блок-схема: узел 25"/>
          <p:cNvSpPr/>
          <p:nvPr/>
        </p:nvSpPr>
        <p:spPr>
          <a:xfrm>
            <a:off x="5112191" y="3013649"/>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sp>
        <p:nvSpPr>
          <p:cNvPr id="28" name="Блок-схема: узел 27"/>
          <p:cNvSpPr/>
          <p:nvPr/>
        </p:nvSpPr>
        <p:spPr>
          <a:xfrm>
            <a:off x="6644324" y="3013649"/>
            <a:ext cx="978469"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cxnSp>
        <p:nvCxnSpPr>
          <p:cNvPr id="31" name="Прямая соединительная линия 30"/>
          <p:cNvCxnSpPr/>
          <p:nvPr/>
        </p:nvCxnSpPr>
        <p:spPr>
          <a:xfrm>
            <a:off x="7635965" y="3483787"/>
            <a:ext cx="564837"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32" name="Блок-схема: узел 31"/>
          <p:cNvSpPr/>
          <p:nvPr/>
        </p:nvSpPr>
        <p:spPr>
          <a:xfrm>
            <a:off x="8203977" y="3013648"/>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sp>
        <p:nvSpPr>
          <p:cNvPr id="34" name="Блок-схема: узел 33"/>
          <p:cNvSpPr/>
          <p:nvPr/>
        </p:nvSpPr>
        <p:spPr>
          <a:xfrm>
            <a:off x="9729621" y="3013647"/>
            <a:ext cx="950948" cy="940279"/>
          </a:xfrm>
          <a:prstGeom prst="flowChartConnector">
            <a:avLst/>
          </a:prstGeom>
          <a:gradFill flip="none" rotWithShape="1">
            <a:gsLst>
              <a:gs pos="0">
                <a:schemeClr val="accent4">
                  <a:lumMod val="67000"/>
                </a:schemeClr>
              </a:gs>
              <a:gs pos="48000">
                <a:schemeClr val="accent4">
                  <a:lumMod val="97000"/>
                  <a:lumOff val="3000"/>
                </a:schemeClr>
              </a:gs>
              <a:gs pos="100000">
                <a:schemeClr val="accent4">
                  <a:lumMod val="60000"/>
                  <a:lumOff val="40000"/>
                </a:schemeClr>
              </a:gs>
            </a:gsLst>
            <a:lin ang="16200000" scaled="1"/>
            <a:tileRect/>
          </a:gradFill>
          <a:ln w="28575">
            <a:solidFill>
              <a:schemeClr val="accent5"/>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ru-RU" dirty="0" err="1">
              <a:solidFill>
                <a:schemeClr val="tx1"/>
              </a:solidFill>
            </a:endParaRPr>
          </a:p>
        </p:txBody>
      </p:sp>
      <p:cxnSp>
        <p:nvCxnSpPr>
          <p:cNvPr id="41" name="Прямая соединительная линия 40"/>
          <p:cNvCxnSpPr/>
          <p:nvPr/>
        </p:nvCxnSpPr>
        <p:spPr>
          <a:xfrm>
            <a:off x="-2" y="3455030"/>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1514621" y="3460780"/>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a:off x="3035301" y="3460780"/>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4539889" y="3437764"/>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2" name="Прямая соединительная линия 51"/>
          <p:cNvCxnSpPr/>
          <p:nvPr/>
        </p:nvCxnSpPr>
        <p:spPr>
          <a:xfrm>
            <a:off x="6069489" y="3437758"/>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a:off x="7632790" y="3440933"/>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4" name="Прямая соединительная линия 53"/>
          <p:cNvCxnSpPr/>
          <p:nvPr/>
        </p:nvCxnSpPr>
        <p:spPr>
          <a:xfrm>
            <a:off x="9154925" y="3441987"/>
            <a:ext cx="564837"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flipV="1">
            <a:off x="10680569" y="3437758"/>
            <a:ext cx="1511431" cy="604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7320" y="3300987"/>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1977</a:t>
            </a:r>
          </a:p>
        </p:txBody>
      </p:sp>
      <p:sp>
        <p:nvSpPr>
          <p:cNvPr id="56" name="TextBox 55"/>
          <p:cNvSpPr txBox="1"/>
          <p:nvPr/>
        </p:nvSpPr>
        <p:spPr>
          <a:xfrm>
            <a:off x="2081105" y="3301200"/>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1993</a:t>
            </a:r>
          </a:p>
        </p:txBody>
      </p:sp>
      <p:sp>
        <p:nvSpPr>
          <p:cNvPr id="57" name="TextBox 56"/>
          <p:cNvSpPr txBox="1"/>
          <p:nvPr/>
        </p:nvSpPr>
        <p:spPr>
          <a:xfrm>
            <a:off x="3588995" y="3302480"/>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1996</a:t>
            </a:r>
          </a:p>
        </p:txBody>
      </p:sp>
      <p:sp>
        <p:nvSpPr>
          <p:cNvPr id="58" name="TextBox 57"/>
          <p:cNvSpPr txBox="1"/>
          <p:nvPr/>
        </p:nvSpPr>
        <p:spPr>
          <a:xfrm>
            <a:off x="5144334" y="3285598"/>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1997</a:t>
            </a:r>
          </a:p>
        </p:txBody>
      </p:sp>
      <p:sp>
        <p:nvSpPr>
          <p:cNvPr id="59" name="TextBox 58"/>
          <p:cNvSpPr txBox="1"/>
          <p:nvPr/>
        </p:nvSpPr>
        <p:spPr>
          <a:xfrm>
            <a:off x="6673752" y="3268341"/>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2002</a:t>
            </a:r>
          </a:p>
        </p:txBody>
      </p:sp>
      <p:sp>
        <p:nvSpPr>
          <p:cNvPr id="60" name="TextBox 59"/>
          <p:cNvSpPr txBox="1"/>
          <p:nvPr/>
        </p:nvSpPr>
        <p:spPr>
          <a:xfrm>
            <a:off x="8249977" y="3268344"/>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2010</a:t>
            </a:r>
          </a:p>
        </p:txBody>
      </p:sp>
      <p:sp>
        <p:nvSpPr>
          <p:cNvPr id="61" name="TextBox 60"/>
          <p:cNvSpPr txBox="1"/>
          <p:nvPr/>
        </p:nvSpPr>
        <p:spPr>
          <a:xfrm>
            <a:off x="9768946" y="3268344"/>
            <a:ext cx="940951" cy="430887"/>
          </a:xfrm>
          <a:prstGeom prst="rect">
            <a:avLst/>
          </a:prstGeom>
          <a:noFill/>
        </p:spPr>
        <p:txBody>
          <a:bodyPr wrap="square" rtlCol="0">
            <a:spAutoFit/>
          </a:bodyPr>
          <a:lstStyle/>
          <a:p>
            <a:pPr algn="ctr"/>
            <a:r>
              <a:rPr lang="ru-RU" sz="2200" b="1" dirty="0">
                <a:solidFill>
                  <a:srgbClr val="F7A700"/>
                </a:solidFill>
                <a:latin typeface="Century Gothic" panose="020B0502020202020204" pitchFamily="34" charset="0"/>
                <a:ea typeface="Segoe UI" panose="020B0502040204020203" pitchFamily="34" charset="0"/>
                <a:cs typeface="Segoe UI" panose="020B0502040204020203" pitchFamily="34" charset="0"/>
              </a:rPr>
              <a:t>2016</a:t>
            </a:r>
          </a:p>
        </p:txBody>
      </p:sp>
      <p:sp>
        <p:nvSpPr>
          <p:cNvPr id="15" name="TextBox 14"/>
          <p:cNvSpPr txBox="1"/>
          <p:nvPr/>
        </p:nvSpPr>
        <p:spPr>
          <a:xfrm>
            <a:off x="204591" y="1789341"/>
            <a:ext cx="1685421" cy="1015663"/>
          </a:xfrm>
          <a:prstGeom prst="rect">
            <a:avLst/>
          </a:prstGeom>
          <a:noFill/>
        </p:spPr>
        <p:txBody>
          <a:bodyPr wrap="square" rtlCol="0">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АҚШ-тың Шетелдегі сыбайлас жемқорлық туралы заңының қабылдануы </a:t>
            </a:r>
          </a:p>
          <a:p>
            <a:pPr algn="ctr"/>
            <a:r>
              <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a:t>
            </a:r>
            <a:r>
              <a:rPr lang="en-US"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Foreign Corrupt Practices Act) </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63" name="TextBox 62"/>
          <p:cNvSpPr txBox="1"/>
          <p:nvPr/>
        </p:nvSpPr>
        <p:spPr>
          <a:xfrm>
            <a:off x="6301516" y="2175194"/>
            <a:ext cx="1685421" cy="646331"/>
          </a:xfrm>
          <a:prstGeom prst="rect">
            <a:avLst/>
          </a:prstGeom>
          <a:noFill/>
        </p:spPr>
        <p:txBody>
          <a:bodyPr wrap="square" rtlCol="0">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Сарбейнс – Оксли заңының қабылдануы</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17" name="Прямоугольник 16"/>
          <p:cNvSpPr/>
          <p:nvPr/>
        </p:nvSpPr>
        <p:spPr>
          <a:xfrm>
            <a:off x="3074929" y="1462274"/>
            <a:ext cx="1993899" cy="1384995"/>
          </a:xfrm>
          <a:prstGeom prst="rect">
            <a:avLst/>
          </a:prstGeom>
        </p:spPr>
        <p:txBody>
          <a:bodyPr wrap="square">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операциялардағы сыбайлас жемқорлық пен парақорлыққа қарсы күрес туралы </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БҰҰ Декларациясының қабылдануы</a:t>
            </a:r>
          </a:p>
        </p:txBody>
      </p:sp>
      <p:sp>
        <p:nvSpPr>
          <p:cNvPr id="64" name="TextBox 63"/>
          <p:cNvSpPr txBox="1"/>
          <p:nvPr/>
        </p:nvSpPr>
        <p:spPr>
          <a:xfrm>
            <a:off x="4529946" y="4201060"/>
            <a:ext cx="2230777" cy="1569660"/>
          </a:xfrm>
          <a:prstGeom prst="rect">
            <a:avLst/>
          </a:prstGeom>
          <a:noFill/>
        </p:spPr>
        <p:txBody>
          <a:bodyPr wrap="square" rtlCol="0">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мәмілелерді жүзеге асыру кезінде шетелдік лауазымды адамдарды сатып алуға қарсы күрес жөніндегі ЭЫДҰ Конвенциясының қабылдануы</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65" name="TextBox 64"/>
          <p:cNvSpPr txBox="1"/>
          <p:nvPr/>
        </p:nvSpPr>
        <p:spPr>
          <a:xfrm>
            <a:off x="1708869" y="4154816"/>
            <a:ext cx="1685421" cy="646331"/>
          </a:xfrm>
          <a:prstGeom prst="rect">
            <a:avLst/>
          </a:prstGeom>
          <a:noFill/>
        </p:spPr>
        <p:txBody>
          <a:bodyPr wrap="square" rtlCol="0">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Transparency International құрылуы</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24" name="Прямоугольник 23"/>
          <p:cNvSpPr/>
          <p:nvPr/>
        </p:nvSpPr>
        <p:spPr>
          <a:xfrm>
            <a:off x="7836189" y="4174221"/>
            <a:ext cx="1686523" cy="1015663"/>
          </a:xfrm>
          <a:prstGeom prst="rect">
            <a:avLst/>
          </a:prstGeom>
        </p:spPr>
        <p:txBody>
          <a:bodyPr wrap="square">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Ұлыбританияның Парақорлық туралы заңының қабылдануы (United Kingdom Bribery act) </a:t>
            </a:r>
          </a:p>
        </p:txBody>
      </p:sp>
      <p:sp>
        <p:nvSpPr>
          <p:cNvPr id="67" name="Прямоугольник 66"/>
          <p:cNvSpPr/>
          <p:nvPr/>
        </p:nvSpPr>
        <p:spPr>
          <a:xfrm>
            <a:off x="9367024" y="2328914"/>
            <a:ext cx="1686523" cy="461665"/>
          </a:xfrm>
          <a:prstGeom prst="rect">
            <a:avLst/>
          </a:prstGeom>
        </p:spPr>
        <p:txBody>
          <a:bodyPr wrap="square">
            <a:spAutoFit/>
          </a:bodyP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Жариялануы </a:t>
            </a:r>
            <a:endParaRPr lang="en-US"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algn="ctr"/>
            <a:r>
              <a:rPr lang="en-US"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ISO 37001</a:t>
            </a:r>
            <a:r>
              <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:2016</a:t>
            </a:r>
          </a:p>
        </p:txBody>
      </p:sp>
      <p:cxnSp>
        <p:nvCxnSpPr>
          <p:cNvPr id="70" name="Прямая соединительная линия 69"/>
          <p:cNvCxnSpPr/>
          <p:nvPr/>
        </p:nvCxnSpPr>
        <p:spPr>
          <a:xfrm>
            <a:off x="826094" y="2888027"/>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69" name="Рисунок 6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509" y="1310438"/>
            <a:ext cx="755848" cy="398080"/>
          </a:xfrm>
          <a:prstGeom prst="rect">
            <a:avLst/>
          </a:prstGeom>
        </p:spPr>
      </p:pic>
      <p:pic>
        <p:nvPicPr>
          <p:cNvPr id="71" name="Рисунок 7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9254" y="4870043"/>
            <a:ext cx="849502" cy="475721"/>
          </a:xfrm>
          <a:prstGeom prst="rect">
            <a:avLst/>
          </a:prstGeom>
        </p:spPr>
      </p:pic>
      <p:pic>
        <p:nvPicPr>
          <p:cNvPr id="79" name="Рисунок 7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2066" y="1069066"/>
            <a:ext cx="733747" cy="421586"/>
          </a:xfrm>
          <a:prstGeom prst="rect">
            <a:avLst/>
          </a:prstGeom>
        </p:spPr>
      </p:pic>
      <p:pic>
        <p:nvPicPr>
          <p:cNvPr id="80" name="Рисунок 7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4334" y="5624021"/>
            <a:ext cx="946195" cy="529869"/>
          </a:xfrm>
          <a:prstGeom prst="rect">
            <a:avLst/>
          </a:prstGeom>
        </p:spPr>
      </p:pic>
      <p:pic>
        <p:nvPicPr>
          <p:cNvPr id="82" name="Рисунок 8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220245" y="5226778"/>
            <a:ext cx="840926" cy="443595"/>
          </a:xfrm>
          <a:prstGeom prst="rect">
            <a:avLst/>
          </a:prstGeom>
        </p:spPr>
      </p:pic>
      <p:pic>
        <p:nvPicPr>
          <p:cNvPr id="84" name="Рисунок 8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3164" y="1731691"/>
            <a:ext cx="755848" cy="398080"/>
          </a:xfrm>
          <a:prstGeom prst="rect">
            <a:avLst/>
          </a:prstGeom>
        </p:spPr>
      </p:pic>
      <p:pic>
        <p:nvPicPr>
          <p:cNvPr id="83" name="Рисунок 8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68946" y="1731691"/>
            <a:ext cx="890132" cy="506804"/>
          </a:xfrm>
          <a:prstGeom prst="rect">
            <a:avLst/>
          </a:prstGeom>
        </p:spPr>
      </p:pic>
      <p:cxnSp>
        <p:nvCxnSpPr>
          <p:cNvPr id="66" name="Прямая соединительная линия 65"/>
          <p:cNvCxnSpPr/>
          <p:nvPr/>
        </p:nvCxnSpPr>
        <p:spPr>
          <a:xfrm>
            <a:off x="2315588" y="4136518"/>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8" name="Прямая соединительная линия 67"/>
          <p:cNvCxnSpPr/>
          <p:nvPr/>
        </p:nvCxnSpPr>
        <p:spPr>
          <a:xfrm>
            <a:off x="3859717" y="2888027"/>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8" name="Прямая соединительная линия 77"/>
          <p:cNvCxnSpPr/>
          <p:nvPr/>
        </p:nvCxnSpPr>
        <p:spPr>
          <a:xfrm>
            <a:off x="5352087" y="4123194"/>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5" name="Прямая соединительная линия 84"/>
          <p:cNvCxnSpPr/>
          <p:nvPr/>
        </p:nvCxnSpPr>
        <p:spPr>
          <a:xfrm>
            <a:off x="6939347" y="2891956"/>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6" name="Прямая соединительная линия 85"/>
          <p:cNvCxnSpPr/>
          <p:nvPr/>
        </p:nvCxnSpPr>
        <p:spPr>
          <a:xfrm>
            <a:off x="8457596" y="4123194"/>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87" name="Прямая соединительная линия 86"/>
          <p:cNvCxnSpPr/>
          <p:nvPr/>
        </p:nvCxnSpPr>
        <p:spPr>
          <a:xfrm>
            <a:off x="9967219" y="2888027"/>
            <a:ext cx="444804"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2630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446043"/>
            <a:ext cx="11675200" cy="430887"/>
          </a:xfrm>
          <a:prstGeom prst="rect">
            <a:avLst/>
          </a:prstGeom>
          <a:noFill/>
        </p:spPr>
        <p:txBody>
          <a:bodyPr wrap="square" rtlCol="0">
            <a:spAutoFit/>
          </a:bodyPr>
          <a:lstStyle/>
          <a:p>
            <a:r>
              <a:rPr lang="kk-KZ" sz="1700" b="1">
                <a:solidFill>
                  <a:srgbClr val="F7A700"/>
                </a:solidFill>
                <a:latin typeface="Century Gothic" panose="020B0502020202020204" pitchFamily="34" charset="0"/>
                <a:ea typeface="Segoe UI" panose="020B0502040204020203" pitchFamily="34" charset="0"/>
                <a:cs typeface="Segoe UI" panose="020B0502040204020203" pitchFamily="34" charset="0"/>
              </a:rPr>
              <a:t>АҚШ-тың Шетелдегі сыбайлас жемқорлық туралы заңы (Foreign Corrupt Practices Act) – 1977 ж.   </a:t>
            </a: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9119" y="3413702"/>
            <a:ext cx="1099118" cy="955755"/>
          </a:xfrm>
          <a:prstGeom prst="rect">
            <a:avLst/>
          </a:prstGeom>
        </p:spPr>
      </p:pic>
      <p:pic>
        <p:nvPicPr>
          <p:cNvPr id="66" name="Рисунок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2573" y="3230175"/>
            <a:ext cx="874126" cy="460373"/>
          </a:xfrm>
          <a:prstGeom prst="rect">
            <a:avLst/>
          </a:prstGeom>
        </p:spPr>
      </p:pic>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0" name="Прямоугольник 79"/>
          <p:cNvSpPr/>
          <p:nvPr/>
        </p:nvSpPr>
        <p:spPr>
          <a:xfrm>
            <a:off x="8421528" y="146363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2" name="Прямоугольник 81"/>
          <p:cNvSpPr/>
          <p:nvPr/>
        </p:nvSpPr>
        <p:spPr>
          <a:xfrm>
            <a:off x="8393733"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Алдында не болды</a:t>
            </a:r>
          </a:p>
        </p:txBody>
      </p:sp>
      <p:sp>
        <p:nvSpPr>
          <p:cNvPr id="11" name="TextBox 10"/>
          <p:cNvSpPr txBox="1"/>
          <p:nvPr/>
        </p:nvSpPr>
        <p:spPr>
          <a:xfrm>
            <a:off x="826094" y="1822165"/>
            <a:ext cx="3247289" cy="1384995"/>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1977 жылға дейін шенеуніктерді сатып алу әдеттегі бизнес-тәжірибенің элементі болды.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1972 жылғы Уотергейт жанжалы.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8" name="TextBox 87"/>
          <p:cNvSpPr txBox="1"/>
          <p:nvPr/>
        </p:nvSpPr>
        <p:spPr>
          <a:xfrm>
            <a:off x="5331865" y="1120632"/>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Қолданылу саласы </a:t>
            </a:r>
          </a:p>
        </p:txBody>
      </p:sp>
      <p:sp>
        <p:nvSpPr>
          <p:cNvPr id="89" name="TextBox 88"/>
          <p:cNvSpPr txBox="1"/>
          <p:nvPr/>
        </p:nvSpPr>
        <p:spPr>
          <a:xfrm>
            <a:off x="4611254" y="1581285"/>
            <a:ext cx="3247289" cy="1569660"/>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экстерриториялық күшке ие.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Шетелдік лауазымды адамдарға қатысты сыбайлас жемқорлық әрекеттерге қолданылады</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90" name="TextBox 89"/>
          <p:cNvSpPr txBox="1"/>
          <p:nvPr/>
        </p:nvSpPr>
        <p:spPr>
          <a:xfrm>
            <a:off x="9154071" y="1331797"/>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Заңның құрылымы </a:t>
            </a:r>
          </a:p>
        </p:txBody>
      </p:sp>
      <p:sp>
        <p:nvSpPr>
          <p:cNvPr id="92" name="TextBox 91"/>
          <p:cNvSpPr txBox="1"/>
          <p:nvPr/>
        </p:nvSpPr>
        <p:spPr>
          <a:xfrm>
            <a:off x="8444610" y="1753954"/>
            <a:ext cx="3247289" cy="1569660"/>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Бірінші бөлім: парақорлыққа қарсы іс-қимыл және</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шетелдік шенеуніктерді сатып алуға тыйым салу.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Екінші бөлім: компанияның есепке алу және бухгалтерлік құжаттамасын жүргізу қағидалары</a:t>
            </a:r>
          </a:p>
        </p:txBody>
      </p:sp>
      <p:sp>
        <p:nvSpPr>
          <p:cNvPr id="93" name="TextBox 92"/>
          <p:cNvSpPr txBox="1"/>
          <p:nvPr/>
        </p:nvSpPr>
        <p:spPr>
          <a:xfrm>
            <a:off x="1366423" y="3829020"/>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Сақталуын бақылау</a:t>
            </a:r>
          </a:p>
        </p:txBody>
      </p:sp>
      <p:sp>
        <p:nvSpPr>
          <p:cNvPr id="94" name="TextBox 93"/>
          <p:cNvSpPr txBox="1"/>
          <p:nvPr/>
        </p:nvSpPr>
        <p:spPr>
          <a:xfrm>
            <a:off x="847289" y="4431846"/>
            <a:ext cx="3190455"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АҚШ Әділет министрлігі (Department of Justice).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АҚШ Бағалы қағаздар жөніндегі комиссиясы</a:t>
            </a:r>
          </a:p>
          <a:p>
            <a:pPr algn="ctr"/>
            <a:r>
              <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a:t>
            </a:r>
            <a:r>
              <a:rPr lang="en-US"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rPr>
              <a:t>Securities and Exchange Commission).</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95" name="TextBox 94"/>
          <p:cNvSpPr txBox="1"/>
          <p:nvPr/>
        </p:nvSpPr>
        <p:spPr>
          <a:xfrm>
            <a:off x="5140254" y="4192949"/>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Санкциялар </a:t>
            </a:r>
          </a:p>
        </p:txBody>
      </p:sp>
      <p:sp>
        <p:nvSpPr>
          <p:cNvPr id="96" name="TextBox 95"/>
          <p:cNvSpPr txBox="1"/>
          <p:nvPr/>
        </p:nvSpPr>
        <p:spPr>
          <a:xfrm>
            <a:off x="4672801" y="4646196"/>
            <a:ext cx="3190455" cy="1569660"/>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Ұйымдар үшін әрбір бұзушылыққа 25 млн АҚШ долларына дейін, ал жеке тұлғалар үшін – 5 млн АҚШ долларына дейін айыппұл. </a:t>
            </a:r>
          </a:p>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20 жылға дейін бас бостандығынан айыру. </a:t>
            </a:r>
          </a:p>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Жазаның өзге түрлері. </a:t>
            </a:r>
          </a:p>
        </p:txBody>
      </p:sp>
      <p:sp>
        <p:nvSpPr>
          <p:cNvPr id="97" name="TextBox 96"/>
          <p:cNvSpPr txBox="1"/>
          <p:nvPr/>
        </p:nvSpPr>
        <p:spPr>
          <a:xfrm>
            <a:off x="8859796" y="3673311"/>
            <a:ext cx="2401048"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Компаниялардың жауапкершілігі үшін шарттар</a:t>
            </a:r>
          </a:p>
        </p:txBody>
      </p:sp>
      <p:sp>
        <p:nvSpPr>
          <p:cNvPr id="98" name="TextBox 97"/>
          <p:cNvSpPr txBox="1"/>
          <p:nvPr/>
        </p:nvSpPr>
        <p:spPr>
          <a:xfrm>
            <a:off x="8393733" y="4383927"/>
            <a:ext cx="3190455" cy="1200329"/>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Егер компания ішкі бақылаудың барабар жүйесін құрмаса, ол сыбайлас жемқорлық қатынастарының алдын ала алмағаны үшін жауап береді. </a:t>
            </a:r>
          </a:p>
        </p:txBody>
      </p:sp>
    </p:spTree>
    <p:extLst>
      <p:ext uri="{BB962C8B-B14F-4D97-AF65-F5344CB8AC3E}">
        <p14:creationId xmlns:p14="http://schemas.microsoft.com/office/powerpoint/2010/main" val="338810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446043"/>
            <a:ext cx="11675200" cy="430887"/>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Transparency International құрылуы – 1993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0" name="Прямоугольник 79"/>
          <p:cNvSpPr/>
          <p:nvPr/>
        </p:nvSpPr>
        <p:spPr>
          <a:xfrm>
            <a:off x="8421528" y="146363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2" name="Прямоугольник 81"/>
          <p:cNvSpPr/>
          <p:nvPr/>
        </p:nvSpPr>
        <p:spPr>
          <a:xfrm>
            <a:off x="8421528"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Құрылу тарихы </a:t>
            </a:r>
          </a:p>
        </p:txBody>
      </p:sp>
      <p:sp>
        <p:nvSpPr>
          <p:cNvPr id="11" name="TextBox 10"/>
          <p:cNvSpPr txBox="1"/>
          <p:nvPr/>
        </p:nvSpPr>
        <p:spPr>
          <a:xfrm>
            <a:off x="826094" y="1822165"/>
            <a:ext cx="3247289" cy="1569660"/>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1993 жылы Петер Айген сыбайлас жемқорлыққа қарсы</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күрес және бүкіл әлемдегі сыбайлас жемқорлық деңгейін</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зерттеу жөніндегі үкіметтік емес халықаралық ұйым ретінде құрған.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8" name="TextBox 87"/>
          <p:cNvSpPr txBox="1"/>
          <p:nvPr/>
        </p:nvSpPr>
        <p:spPr>
          <a:xfrm>
            <a:off x="5190147" y="1120632"/>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Мақсаты</a:t>
            </a:r>
          </a:p>
        </p:txBody>
      </p:sp>
      <p:sp>
        <p:nvSpPr>
          <p:cNvPr id="89" name="TextBox 88"/>
          <p:cNvSpPr txBox="1"/>
          <p:nvPr/>
        </p:nvSpPr>
        <p:spPr>
          <a:xfrm>
            <a:off x="4611254" y="1581285"/>
            <a:ext cx="3247289"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Қоғамның барлық деңгейлері мен барлық салаларында</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сыбайлас жемқорлықты тоқтату және ашықтықты,</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есептілікті және адалдықты арттыру. </a:t>
            </a:r>
          </a:p>
        </p:txBody>
      </p:sp>
      <p:sp>
        <p:nvSpPr>
          <p:cNvPr id="90" name="TextBox 89"/>
          <p:cNvSpPr txBox="1"/>
          <p:nvPr/>
        </p:nvSpPr>
        <p:spPr>
          <a:xfrm>
            <a:off x="9154071" y="1331797"/>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Қағидаттар </a:t>
            </a:r>
          </a:p>
        </p:txBody>
      </p:sp>
      <p:sp>
        <p:nvSpPr>
          <p:cNvPr id="92" name="TextBox 91"/>
          <p:cNvSpPr txBox="1"/>
          <p:nvPr/>
        </p:nvSpPr>
        <p:spPr>
          <a:xfrm>
            <a:off x="8444611" y="1753954"/>
            <a:ext cx="3188568" cy="1200329"/>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Ашықтық және адалдық.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Адам құқықтары мен бостандықтарын құрметтеу.</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Демократиялық және саяси</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партиялық емес.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Парақорлық пен сыбайлас жемқорлықты айыптау. </a:t>
            </a:r>
          </a:p>
        </p:txBody>
      </p:sp>
      <p:sp>
        <p:nvSpPr>
          <p:cNvPr id="93" name="TextBox 92"/>
          <p:cNvSpPr txBox="1"/>
          <p:nvPr/>
        </p:nvSpPr>
        <p:spPr>
          <a:xfrm>
            <a:off x="1366423" y="3829020"/>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Қызмет саласы  </a:t>
            </a:r>
            <a:endParaRPr lang="ru-RU" sz="1200" b="1" dirty="0">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endParaRPr>
          </a:p>
        </p:txBody>
      </p:sp>
      <p:sp>
        <p:nvSpPr>
          <p:cNvPr id="95" name="TextBox 94"/>
          <p:cNvSpPr txBox="1"/>
          <p:nvPr/>
        </p:nvSpPr>
        <p:spPr>
          <a:xfrm>
            <a:off x="5127090" y="4100401"/>
            <a:ext cx="2291137"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Transparency International  Қазақстанда </a:t>
            </a:r>
          </a:p>
        </p:txBody>
      </p:sp>
      <p:sp>
        <p:nvSpPr>
          <p:cNvPr id="96" name="TextBox 95"/>
          <p:cNvSpPr txBox="1"/>
          <p:nvPr/>
        </p:nvSpPr>
        <p:spPr>
          <a:xfrm>
            <a:off x="4629753" y="4769226"/>
            <a:ext cx="3190455"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Ұлттық бөлімше Қазақстанда 1999 жылғы 16 қыркүйекте құрылып, «Транспаренси Қазақстан» қоғамдық қоры ретінде тіркелді</a:t>
            </a:r>
          </a:p>
        </p:txBody>
      </p:sp>
      <p:sp>
        <p:nvSpPr>
          <p:cNvPr id="97" name="TextBox 96"/>
          <p:cNvSpPr txBox="1"/>
          <p:nvPr/>
        </p:nvSpPr>
        <p:spPr>
          <a:xfrm>
            <a:off x="8914242" y="3779624"/>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2025 жылғы СЖҚИ деректері </a:t>
            </a:r>
          </a:p>
        </p:txBody>
      </p:sp>
      <p:sp>
        <p:nvSpPr>
          <p:cNvPr id="98" name="TextBox 97"/>
          <p:cNvSpPr txBox="1"/>
          <p:nvPr/>
        </p:nvSpPr>
        <p:spPr>
          <a:xfrm>
            <a:off x="8393733" y="4476260"/>
            <a:ext cx="3190455" cy="1384995"/>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Қазақстан әлемнің 182 елінің ішінде 96-орынға ие болды.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2024 жылы 88-орында болды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Рейтингте бірінші орын Данияға, 182-орын Оңтүстік Суданға тиесілі.  </a:t>
            </a:r>
          </a:p>
        </p:txBody>
      </p:sp>
      <p:pic>
        <p:nvPicPr>
          <p:cNvPr id="39" name="Рисунок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3012" y="3270266"/>
            <a:ext cx="1253446" cy="604914"/>
          </a:xfrm>
          <a:prstGeom prst="rect">
            <a:avLst/>
          </a:prstGeom>
        </p:spPr>
      </p:pic>
      <p:sp>
        <p:nvSpPr>
          <p:cNvPr id="40" name="TextBox 39"/>
          <p:cNvSpPr txBox="1"/>
          <p:nvPr/>
        </p:nvSpPr>
        <p:spPr>
          <a:xfrm>
            <a:off x="820358" y="4443958"/>
            <a:ext cx="3190455"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Ұйым сыбайлас жемқорлық туралы түрлі зерттеулерді, оның ішінде Жаһандық сыбайлас жемқорлық барометрін және Сыбайлас жемқорлықты қабылдау индексін (СЖҚИ) жариялайды</a:t>
            </a:r>
          </a:p>
        </p:txBody>
      </p:sp>
    </p:spTree>
    <p:extLst>
      <p:ext uri="{BB962C8B-B14F-4D97-AF65-F5344CB8AC3E}">
        <p14:creationId xmlns:p14="http://schemas.microsoft.com/office/powerpoint/2010/main" val="284369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672353"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158377"/>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129123"/>
            <a:ext cx="11326990" cy="769441"/>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операциялардағы сыбайлас жемқорлық пен парақорлыққа қарсы күрес туралы БҰҰ Декларациясы – 1996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1" name="Прямоугольник 70"/>
          <p:cNvSpPr/>
          <p:nvPr/>
        </p:nvSpPr>
        <p:spPr>
          <a:xfrm>
            <a:off x="4623811" y="4345968"/>
            <a:ext cx="3211650" cy="1922489"/>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0" name="Прямоугольник 79"/>
          <p:cNvSpPr/>
          <p:nvPr/>
        </p:nvSpPr>
        <p:spPr>
          <a:xfrm>
            <a:off x="8421528" y="146363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2" name="Прямоугольник 81"/>
          <p:cNvSpPr/>
          <p:nvPr/>
        </p:nvSpPr>
        <p:spPr>
          <a:xfrm>
            <a:off x="8421528"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Қабылдау мақсаты </a:t>
            </a:r>
          </a:p>
        </p:txBody>
      </p:sp>
      <p:sp>
        <p:nvSpPr>
          <p:cNvPr id="11" name="TextBox 10"/>
          <p:cNvSpPr txBox="1"/>
          <p:nvPr/>
        </p:nvSpPr>
        <p:spPr>
          <a:xfrm>
            <a:off x="847289" y="2000401"/>
            <a:ext cx="3247289" cy="646331"/>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іскерлік </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ахуалды жақсарту.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8" name="TextBox 87"/>
          <p:cNvSpPr txBox="1"/>
          <p:nvPr/>
        </p:nvSpPr>
        <p:spPr>
          <a:xfrm>
            <a:off x="5331865" y="1120632"/>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Жаңалық </a:t>
            </a:r>
          </a:p>
        </p:txBody>
      </p:sp>
      <p:sp>
        <p:nvSpPr>
          <p:cNvPr id="89" name="TextBox 88"/>
          <p:cNvSpPr txBox="1"/>
          <p:nvPr/>
        </p:nvSpPr>
        <p:spPr>
          <a:xfrm>
            <a:off x="4621013" y="1508071"/>
            <a:ext cx="3247289" cy="1538883"/>
          </a:xfrm>
          <a:prstGeom prst="rect">
            <a:avLst/>
          </a:prstGeom>
          <a:noFill/>
        </p:spPr>
        <p:txBody>
          <a:bodyPr wrap="square" rtlCol="0">
            <a:spAutoFit/>
          </a:bodyPr>
          <a:lstStyle/>
          <a:p>
            <a:pPr algn="ctr">
              <a:spcAft>
                <a:spcPts val="600"/>
              </a:spcAft>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Алғаш рет парақорлық ұғымына анықтама беріледі:</a:t>
            </a:r>
          </a:p>
          <a:p>
            <a:pPr algn="ctr">
              <a:spcAft>
                <a:spcPts val="600"/>
              </a:spcAft>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 1) ЛА-ға пайда ұсыну, уәде ету немесе беру;</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 2) ЛА-ның пайданы бопсалап алуы, талап етуі, алуға келісуі немесе іс жүзінде алуы.</a:t>
            </a:r>
          </a:p>
        </p:txBody>
      </p:sp>
      <p:sp>
        <p:nvSpPr>
          <p:cNvPr id="90" name="TextBox 89"/>
          <p:cNvSpPr txBox="1"/>
          <p:nvPr/>
        </p:nvSpPr>
        <p:spPr>
          <a:xfrm>
            <a:off x="9085909" y="1238365"/>
            <a:ext cx="2078978"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Ынтымақтастық көрсету </a:t>
            </a:r>
          </a:p>
        </p:txBody>
      </p:sp>
      <p:sp>
        <p:nvSpPr>
          <p:cNvPr id="92" name="TextBox 91"/>
          <p:cNvSpPr txBox="1"/>
          <p:nvPr/>
        </p:nvSpPr>
        <p:spPr>
          <a:xfrm>
            <a:off x="8444610" y="1988254"/>
            <a:ext cx="3247289" cy="276999"/>
          </a:xfrm>
          <a:prstGeom prst="rect">
            <a:avLst/>
          </a:prstGeom>
          <a:noFill/>
        </p:spPr>
        <p:txBody>
          <a:bodyPr wrap="square" rtlCol="0">
            <a:spAutoFit/>
          </a:bodyPr>
          <a:lstStyle/>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93" name="TextBox 92"/>
          <p:cNvSpPr txBox="1"/>
          <p:nvPr/>
        </p:nvSpPr>
        <p:spPr>
          <a:xfrm>
            <a:off x="1342077" y="3695212"/>
            <a:ext cx="2291137"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Қабылданатын міндеттемелер</a:t>
            </a:r>
          </a:p>
        </p:txBody>
      </p:sp>
      <p:sp>
        <p:nvSpPr>
          <p:cNvPr id="94" name="TextBox 93"/>
          <p:cNvSpPr txBox="1"/>
          <p:nvPr/>
        </p:nvSpPr>
        <p:spPr>
          <a:xfrm>
            <a:off x="847289" y="4431846"/>
            <a:ext cx="3190455" cy="1200329"/>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Мүше мемлекеттер мемлекеттік ЛА-ның немесе сайланған өкілдердің заңсыз баюын қылмыс деп тану мүмкіндігін зерделеуге міндеттенеді. </a:t>
            </a:r>
          </a:p>
        </p:txBody>
      </p:sp>
      <p:sp>
        <p:nvSpPr>
          <p:cNvPr id="95" name="TextBox 94"/>
          <p:cNvSpPr txBox="1"/>
          <p:nvPr/>
        </p:nvSpPr>
        <p:spPr>
          <a:xfrm>
            <a:off x="5154187" y="4182703"/>
            <a:ext cx="2270589"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Толық жәрдем</a:t>
            </a:r>
          </a:p>
        </p:txBody>
      </p:sp>
      <p:sp>
        <p:nvSpPr>
          <p:cNvPr id="96" name="TextBox 95"/>
          <p:cNvSpPr txBox="1"/>
          <p:nvPr/>
        </p:nvSpPr>
        <p:spPr>
          <a:xfrm>
            <a:off x="4672801" y="4844986"/>
            <a:ext cx="3190455" cy="830997"/>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Банктік құпияны жария етпеу туралы ережелер қылмыстық тергеулерге кедергі келтірмеуі тиіс. </a:t>
            </a:r>
          </a:p>
        </p:txBody>
      </p:sp>
      <p:sp>
        <p:nvSpPr>
          <p:cNvPr id="97" name="TextBox 96"/>
          <p:cNvSpPr txBox="1"/>
          <p:nvPr/>
        </p:nvSpPr>
        <p:spPr>
          <a:xfrm>
            <a:off x="8941912" y="3787544"/>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Есептің ашықтығы </a:t>
            </a:r>
          </a:p>
        </p:txBody>
      </p:sp>
      <p:sp>
        <p:nvSpPr>
          <p:cNvPr id="98" name="TextBox 97"/>
          <p:cNvSpPr txBox="1"/>
          <p:nvPr/>
        </p:nvSpPr>
        <p:spPr>
          <a:xfrm>
            <a:off x="8393733" y="4476260"/>
            <a:ext cx="3190455"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операциялардың ашықтығын арттыратын есепке алу стандарттары мен әдістерін әзірлеу және қолдану. </a:t>
            </a:r>
          </a:p>
        </p:txBody>
      </p:sp>
      <p:pic>
        <p:nvPicPr>
          <p:cNvPr id="39" name="Рисунок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1882" y="3291074"/>
            <a:ext cx="1068513" cy="634971"/>
          </a:xfrm>
          <a:prstGeom prst="rect">
            <a:avLst/>
          </a:prstGeom>
        </p:spPr>
      </p:pic>
      <p:sp>
        <p:nvSpPr>
          <p:cNvPr id="40" name="TextBox 39"/>
          <p:cNvSpPr txBox="1"/>
          <p:nvPr/>
        </p:nvSpPr>
        <p:spPr>
          <a:xfrm>
            <a:off x="8463835" y="1803587"/>
            <a:ext cx="3120354" cy="1200329"/>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операциялардағы сыбайлас жемқорлық пен парақорлыққа байланысты қылмыстық тергеулерге қатысты ынтымақтастық және бір-біріне көмек көрсету. </a:t>
            </a:r>
          </a:p>
        </p:txBody>
      </p:sp>
    </p:spTree>
    <p:extLst>
      <p:ext uri="{BB962C8B-B14F-4D97-AF65-F5344CB8AC3E}">
        <p14:creationId xmlns:p14="http://schemas.microsoft.com/office/powerpoint/2010/main" val="124970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92698" y="177197"/>
            <a:ext cx="11675200" cy="769441"/>
          </a:xfrm>
          <a:prstGeom prst="rect">
            <a:avLst/>
          </a:prstGeom>
          <a:noFill/>
        </p:spPr>
        <p:txBody>
          <a:bodyPr wrap="square" rtlCol="0">
            <a:spAutoFit/>
          </a:bodyPr>
          <a:lstStyle/>
          <a:p>
            <a:r>
              <a:rPr lang="kk-KZ" sz="1800" b="1">
                <a:solidFill>
                  <a:srgbClr val="F7A700"/>
                </a:solidFill>
                <a:latin typeface="Century Gothic" panose="020B0502020202020204" pitchFamily="34" charset="0"/>
                <a:ea typeface="Segoe UI" panose="020B0502040204020203" pitchFamily="34" charset="0"/>
                <a:cs typeface="Segoe UI" panose="020B0502040204020203" pitchFamily="34" charset="0"/>
              </a:rPr>
              <a:t>Халықаралық коммерциялық мәмілелерді жүзеге асыру кезінде шетелдік лауазымды адамдарды сатып алуға қарсы күрес жөніндегі ЭЫДҰ Конвенциясы – 1997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794362" y="3982894"/>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«Белсенді сыбайлас жемқорлық» / «белсенді сатып алу» / «басқа да орынсыз артықшылықтар»</a:t>
            </a: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Тараптың құқықтық жағдайлары бойынша қылмыстық жауапкершілік заңды тұлғаларға қолданылмайтын жағдайда, тарап мұндай</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қылмыстық жауапкершілікті белгілеуге міндетті болады</a:t>
            </a: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Тағайындалатын немесе сайланатын лауазымды атқаратын кез келген адам.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Шет мемлекет үшін мемлекеттік функцияларды</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атқаратын кез келген адам.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ұйымның кез келген ЛА-сы немесе өкілі.</a:t>
            </a:r>
          </a:p>
        </p:txBody>
      </p:sp>
      <p:sp>
        <p:nvSpPr>
          <p:cNvPr id="80" name="Прямоугольник 79"/>
          <p:cNvSpPr/>
          <p:nvPr/>
        </p:nvSpPr>
        <p:spPr>
          <a:xfrm>
            <a:off x="8421528" y="1463639"/>
            <a:ext cx="3211650" cy="1972560"/>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Кез келген адамның тікелей немесе делдалдар арқылы кез келген заңсыз мүліктік немесе өзге де артықшылықтарды қасақана ұсынуы, уәде етуі, беруі, сондай-ақ айдап салуды, жәрдемдесуді және көмектесуді қоса алғанда, қатысушылық. </a:t>
            </a:r>
          </a:p>
        </p:txBody>
      </p:sp>
      <p:sp>
        <p:nvSpPr>
          <p:cNvPr id="82" name="Прямоугольник 81"/>
          <p:cNvSpPr/>
          <p:nvPr/>
        </p:nvSpPr>
        <p:spPr>
          <a:xfrm>
            <a:off x="8421528" y="389779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Тараптар</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өзара құқықтық көмектің тиімділігін арттыру құралдарын іздеу және</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қолдану қажеттілігіне қатысты келісімге келуі тиіс. </a:t>
            </a: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Терминдер </a:t>
            </a: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«Шетелдік ЛА» термині</a:t>
            </a: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Заңды тұлғалардың жауапкершілігі</a:t>
            </a: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«Шетелдік ЛА-ны сатып алу» термині</a:t>
            </a: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Өзара құқықтық көмек </a:t>
            </a: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Конвенцияның мақсаты</a:t>
            </a:r>
          </a:p>
        </p:txBody>
      </p:sp>
      <p:sp>
        <p:nvSpPr>
          <p:cNvPr id="11" name="TextBox 10"/>
          <p:cNvSpPr txBox="1"/>
          <p:nvPr/>
        </p:nvSpPr>
        <p:spPr>
          <a:xfrm>
            <a:off x="847289" y="1913865"/>
            <a:ext cx="3247289" cy="830997"/>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Халықаралық саудадағы мәмілелерді жүзеге асыру кезінде</a:t>
            </a:r>
          </a:p>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сыбайлас жемқорлыққа қарсы іс-қимыл.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pic>
        <p:nvPicPr>
          <p:cNvPr id="39" name="Рисунок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3724" y="3322997"/>
            <a:ext cx="1108865" cy="626184"/>
          </a:xfrm>
          <a:prstGeom prst="rect">
            <a:avLst/>
          </a:prstGeom>
        </p:spPr>
      </p:pic>
    </p:spTree>
    <p:extLst>
      <p:ext uri="{BB962C8B-B14F-4D97-AF65-F5344CB8AC3E}">
        <p14:creationId xmlns:p14="http://schemas.microsoft.com/office/powerpoint/2010/main" val="298447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42" name="Group 45">
            <a:extLst>
              <a:ext uri="{FF2B5EF4-FFF2-40B4-BE49-F238E27FC236}">
                <a16:creationId xmlns:a16="http://schemas.microsoft.com/office/drawing/2014/main" id="{78C1CE21-5C5B-49A5-800D-EC838275C3C2}"/>
              </a:ext>
            </a:extLst>
          </p:cNvPr>
          <p:cNvGrpSpPr/>
          <p:nvPr/>
        </p:nvGrpSpPr>
        <p:grpSpPr>
          <a:xfrm>
            <a:off x="0" y="6317310"/>
            <a:ext cx="12306586" cy="328374"/>
            <a:chOff x="0" y="6317310"/>
            <a:chExt cx="12306586" cy="328374"/>
          </a:xfrm>
        </p:grpSpPr>
        <p:grpSp>
          <p:nvGrpSpPr>
            <p:cNvPr id="43" name="Group 46">
              <a:extLst>
                <a:ext uri="{FF2B5EF4-FFF2-40B4-BE49-F238E27FC236}">
                  <a16:creationId xmlns:a16="http://schemas.microsoft.com/office/drawing/2014/main" id="{CC18EE55-623D-493B-9961-043E8F59DAAA}"/>
                </a:ext>
              </a:extLst>
            </p:cNvPr>
            <p:cNvGrpSpPr/>
            <p:nvPr/>
          </p:nvGrpSpPr>
          <p:grpSpPr>
            <a:xfrm>
              <a:off x="0" y="6317310"/>
              <a:ext cx="12192000" cy="328374"/>
              <a:chOff x="0" y="6279210"/>
              <a:chExt cx="12192000" cy="328374"/>
            </a:xfrm>
          </p:grpSpPr>
          <p:sp>
            <p:nvSpPr>
              <p:cNvPr id="46" name="Rectangle 49">
                <a:extLst>
                  <a:ext uri="{FF2B5EF4-FFF2-40B4-BE49-F238E27FC236}">
                    <a16:creationId xmlns:a16="http://schemas.microsoft.com/office/drawing/2014/main" id="{17E6BF1A-0C26-4535-986B-F3C31576ED04}"/>
                  </a:ext>
                </a:extLst>
              </p:cNvPr>
              <p:cNvSpPr/>
              <p:nvPr/>
            </p:nvSpPr>
            <p:spPr>
              <a:xfrm>
                <a:off x="0" y="6370487"/>
                <a:ext cx="381003" cy="164872"/>
              </a:xfrm>
              <a:prstGeom prst="rect">
                <a:avLst/>
              </a:prstGeom>
              <a:solidFill>
                <a:srgbClr val="F7A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50">
                <a:extLst>
                  <a:ext uri="{FF2B5EF4-FFF2-40B4-BE49-F238E27FC236}">
                    <a16:creationId xmlns:a16="http://schemas.microsoft.com/office/drawing/2014/main" id="{9BB801DD-2828-4FF6-845A-4D5584873C65}"/>
                  </a:ext>
                </a:extLst>
              </p:cNvPr>
              <p:cNvSpPr/>
              <p:nvPr/>
            </p:nvSpPr>
            <p:spPr>
              <a:xfrm>
                <a:off x="2433638" y="6370487"/>
                <a:ext cx="9758362" cy="164872"/>
              </a:xfrm>
              <a:prstGeom prst="rect">
                <a:avLst/>
              </a:prstGeom>
              <a:solidFill>
                <a:srgbClr val="F7A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8" name="Picture 51">
                <a:extLst>
                  <a:ext uri="{FF2B5EF4-FFF2-40B4-BE49-F238E27FC236}">
                    <a16:creationId xmlns:a16="http://schemas.microsoft.com/office/drawing/2014/main" id="{831BEC0E-F1AF-40D1-8BEE-52A383CABB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836" y="6279210"/>
                <a:ext cx="1675444" cy="328374"/>
              </a:xfrm>
              <a:prstGeom prst="rect">
                <a:avLst/>
              </a:prstGeom>
            </p:spPr>
          </p:pic>
        </p:grpSp>
        <p:pic>
          <p:nvPicPr>
            <p:cNvPr id="44" name="Picture 47">
              <a:extLst>
                <a:ext uri="{FF2B5EF4-FFF2-40B4-BE49-F238E27FC236}">
                  <a16:creationId xmlns:a16="http://schemas.microsoft.com/office/drawing/2014/main" id="{57B4190F-F630-4311-9EC7-45BCD8EEB94D}"/>
                </a:ext>
              </a:extLst>
            </p:cNvPr>
            <p:cNvPicPr>
              <a:picLocks noChangeAspect="1"/>
            </p:cNvPicPr>
            <p:nvPr/>
          </p:nvPicPr>
          <p:blipFill rotWithShape="1">
            <a:blip r:embed="rId4"/>
            <a:srcRect t="21709" b="23849"/>
            <a:stretch/>
          </p:blipFill>
          <p:spPr>
            <a:xfrm>
              <a:off x="2424113" y="6408587"/>
              <a:ext cx="9882473" cy="164872"/>
            </a:xfrm>
            <a:prstGeom prst="rect">
              <a:avLst/>
            </a:prstGeom>
          </p:spPr>
        </p:pic>
        <p:pic>
          <p:nvPicPr>
            <p:cNvPr id="45" name="Picture 48">
              <a:extLst>
                <a:ext uri="{FF2B5EF4-FFF2-40B4-BE49-F238E27FC236}">
                  <a16:creationId xmlns:a16="http://schemas.microsoft.com/office/drawing/2014/main" id="{69C69DF5-BFBE-4BA5-99F1-6D3E29D260F1}"/>
                </a:ext>
              </a:extLst>
            </p:cNvPr>
            <p:cNvPicPr>
              <a:picLocks noChangeAspect="1"/>
            </p:cNvPicPr>
            <p:nvPr/>
          </p:nvPicPr>
          <p:blipFill rotWithShape="1">
            <a:blip r:embed="rId4"/>
            <a:srcRect l="3229" t="22465" r="92916" b="21193"/>
            <a:stretch/>
          </p:blipFill>
          <p:spPr>
            <a:xfrm>
              <a:off x="0" y="6408586"/>
              <a:ext cx="381004" cy="164873"/>
            </a:xfrm>
            <a:prstGeom prst="rect">
              <a:avLst/>
            </a:prstGeom>
          </p:spPr>
        </p:pic>
      </p:grpSp>
      <p:sp>
        <p:nvSpPr>
          <p:cNvPr id="2" name="TextBox 1"/>
          <p:cNvSpPr txBox="1"/>
          <p:nvPr/>
        </p:nvSpPr>
        <p:spPr>
          <a:xfrm>
            <a:off x="672353" y="446043"/>
            <a:ext cx="11388102" cy="430887"/>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Сарбейнс – Оксли заңы (SOX) – 2003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0" name="Прямоугольник 79"/>
          <p:cNvSpPr/>
          <p:nvPr/>
        </p:nvSpPr>
        <p:spPr>
          <a:xfrm>
            <a:off x="8421528" y="146363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бағалы қағаздары АҚШ-тың Бағалы қағаздар және биржалар жөніндегі комиссиясында (SEC) тіркелген барлық эмитенттерге қолданылады.</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2" name="Прямоугольник 81"/>
          <p:cNvSpPr/>
          <p:nvPr/>
        </p:nvSpPr>
        <p:spPr>
          <a:xfrm>
            <a:off x="8421528"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Құрылуы</a:t>
            </a:r>
          </a:p>
        </p:txBody>
      </p:sp>
      <p:sp>
        <p:nvSpPr>
          <p:cNvPr id="11" name="TextBox 10"/>
          <p:cNvSpPr txBox="1"/>
          <p:nvPr/>
        </p:nvSpPr>
        <p:spPr>
          <a:xfrm>
            <a:off x="826094" y="1822165"/>
            <a:ext cx="3247289"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өз атауын авторлардың — сенатор Пол Сарбейнс пен өкілдер палатасының мүшесі Майкл Оксли есімдерінен алды.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8" name="TextBox 87"/>
          <p:cNvSpPr txBox="1"/>
          <p:nvPr/>
        </p:nvSpPr>
        <p:spPr>
          <a:xfrm>
            <a:off x="5331865" y="1120632"/>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Алдында не болды </a:t>
            </a:r>
          </a:p>
        </p:txBody>
      </p:sp>
      <p:sp>
        <p:nvSpPr>
          <p:cNvPr id="89" name="TextBox 88"/>
          <p:cNvSpPr txBox="1"/>
          <p:nvPr/>
        </p:nvSpPr>
        <p:spPr>
          <a:xfrm>
            <a:off x="4611254" y="1581285"/>
            <a:ext cx="3247289"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ірі корпорациялардың адал емес менеджерлерімен байланысты көптеген корпоративтік жанжалдардың нәтижесінде пайда болды. </a:t>
            </a:r>
          </a:p>
        </p:txBody>
      </p:sp>
      <p:sp>
        <p:nvSpPr>
          <p:cNvPr id="90" name="TextBox 89"/>
          <p:cNvSpPr txBox="1"/>
          <p:nvPr/>
        </p:nvSpPr>
        <p:spPr>
          <a:xfrm>
            <a:off x="9154071" y="1331797"/>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Қолданылу саласы </a:t>
            </a:r>
          </a:p>
        </p:txBody>
      </p:sp>
      <p:sp>
        <p:nvSpPr>
          <p:cNvPr id="93" name="TextBox 92"/>
          <p:cNvSpPr txBox="1"/>
          <p:nvPr/>
        </p:nvSpPr>
        <p:spPr>
          <a:xfrm>
            <a:off x="1333565" y="3818400"/>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Іс-шаралар циклі</a:t>
            </a:r>
            <a:endParaRPr lang="ru-RU" sz="1200" b="1" dirty="0">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endParaRPr>
          </a:p>
        </p:txBody>
      </p:sp>
      <p:sp>
        <p:nvSpPr>
          <p:cNvPr id="94" name="TextBox 93"/>
          <p:cNvSpPr txBox="1"/>
          <p:nvPr/>
        </p:nvSpPr>
        <p:spPr>
          <a:xfrm>
            <a:off x="847289" y="4431846"/>
            <a:ext cx="3190455"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Талаптарға сәйкестік.</a:t>
            </a:r>
          </a:p>
          <a:p>
            <a:pPr marL="171450" indent="-171450" algn="ctr">
              <a:buFont typeface="Wingdings" panose="05000000000000000000" pitchFamily="2" charset="2"/>
              <a:buChar char="q"/>
            </a:pPr>
            <a:endParaRPr lang="kk-KZ"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Тұрақты жетілдіру.</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Артықшылықтар алу.</a:t>
            </a: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95" name="TextBox 94"/>
          <p:cNvSpPr txBox="1"/>
          <p:nvPr/>
        </p:nvSpPr>
        <p:spPr>
          <a:xfrm>
            <a:off x="5140254" y="4192949"/>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Тыйымдар</a:t>
            </a:r>
          </a:p>
        </p:txBody>
      </p:sp>
      <p:sp>
        <p:nvSpPr>
          <p:cNvPr id="96" name="TextBox 95"/>
          <p:cNvSpPr txBox="1"/>
          <p:nvPr/>
        </p:nvSpPr>
        <p:spPr>
          <a:xfrm>
            <a:off x="4668088" y="4621853"/>
            <a:ext cx="3190455" cy="1646605"/>
          </a:xfrm>
          <a:prstGeom prst="rect">
            <a:avLst/>
          </a:prstGeom>
          <a:noFill/>
        </p:spPr>
        <p:txBody>
          <a:bodyPr wrap="square" rtlCol="0">
            <a:spAutoFit/>
          </a:bodyPr>
          <a:lstStyle/>
          <a:p>
            <a:pPr marL="171450" indent="-171450" algn="ctr">
              <a:spcAft>
                <a:spcPts val="600"/>
              </a:spcAft>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Компанияның директорлары мен лауазымды адамдарына қарыздар мен несиелер беруге тыйым салу.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Аудиторларға алдау арқылы ықпал ету, мәжбүрлеу, айла-шарғы жасау немесе оларды адастыру жөнінде кез келген әрекеттерге тыйым салынады.</a:t>
            </a:r>
          </a:p>
        </p:txBody>
      </p:sp>
      <p:sp>
        <p:nvSpPr>
          <p:cNvPr id="97" name="TextBox 96"/>
          <p:cNvSpPr txBox="1"/>
          <p:nvPr/>
        </p:nvSpPr>
        <p:spPr>
          <a:xfrm>
            <a:off x="8975333" y="3673311"/>
            <a:ext cx="2291137"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Бухгалтерлік есепті жүргізуді қадағалау және аудит</a:t>
            </a:r>
          </a:p>
        </p:txBody>
      </p:sp>
      <p:sp>
        <p:nvSpPr>
          <p:cNvPr id="98" name="TextBox 97"/>
          <p:cNvSpPr txBox="1"/>
          <p:nvPr/>
        </p:nvSpPr>
        <p:spPr>
          <a:xfrm>
            <a:off x="8393733" y="4476260"/>
            <a:ext cx="3190455" cy="830997"/>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Заңға сәйкес «Жария компаниялардың қаржылық есептілігін жүргізу жөніндегі байқау кеңесі» құрылды. </a:t>
            </a: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58557" y="3637399"/>
            <a:ext cx="694067" cy="346532"/>
          </a:xfrm>
          <a:prstGeom prst="rect">
            <a:avLst/>
          </a:prstGeom>
        </p:spPr>
      </p:pic>
      <p:pic>
        <p:nvPicPr>
          <p:cNvPr id="40" name="Рисунок 3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25564" y="3246963"/>
            <a:ext cx="760051" cy="400294"/>
          </a:xfrm>
          <a:prstGeom prst="rect">
            <a:avLst/>
          </a:prstGeom>
        </p:spPr>
      </p:pic>
    </p:spTree>
    <p:extLst>
      <p:ext uri="{BB962C8B-B14F-4D97-AF65-F5344CB8AC3E}">
        <p14:creationId xmlns:p14="http://schemas.microsoft.com/office/powerpoint/2010/main" val="312519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446043"/>
            <a:ext cx="11675200" cy="430887"/>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Ұлыбританияның Парақорлық туралы заңы (UKBA) – 2010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0" name="Прямоугольник 79"/>
          <p:cNvSpPr/>
          <p:nvPr/>
        </p:nvSpPr>
        <p:spPr>
          <a:xfrm>
            <a:off x="8421528" y="1463639"/>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82" name="Прямоугольник 81"/>
          <p:cNvSpPr/>
          <p:nvPr/>
        </p:nvSpPr>
        <p:spPr>
          <a:xfrm>
            <a:off x="8421528"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Компаниялар «compliance codes», қажетті тәртіптік рәсімдерді, сондай-ақ компания ішінде мониторинг жүйелерін енгізуі тиіс. </a:t>
            </a: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Қабылдау мақсаты</a:t>
            </a:r>
          </a:p>
        </p:txBody>
      </p:sp>
      <p:sp>
        <p:nvSpPr>
          <p:cNvPr id="11" name="TextBox 10"/>
          <p:cNvSpPr txBox="1"/>
          <p:nvPr/>
        </p:nvSpPr>
        <p:spPr>
          <a:xfrm>
            <a:off x="826094" y="1822165"/>
            <a:ext cx="3247289" cy="1384995"/>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Сыбайлас жемқорлыққа қарсы заңнаманы сыбайлас жемқорлықпен күресте халықаралық тәсілді енгізуге ұмтылатын халықаралық-құқықтық құжаттарға сәйкестендіру.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88" name="TextBox 87"/>
          <p:cNvSpPr txBox="1"/>
          <p:nvPr/>
        </p:nvSpPr>
        <p:spPr>
          <a:xfrm>
            <a:off x="5239718" y="1120632"/>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Қолданылу саласы </a:t>
            </a:r>
          </a:p>
        </p:txBody>
      </p:sp>
      <p:sp>
        <p:nvSpPr>
          <p:cNvPr id="89" name="TextBox 88"/>
          <p:cNvSpPr txBox="1"/>
          <p:nvPr/>
        </p:nvSpPr>
        <p:spPr>
          <a:xfrm>
            <a:off x="4623811" y="1874251"/>
            <a:ext cx="3247289" cy="830997"/>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экстерриториялық күшке ие.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90" name="TextBox 89"/>
          <p:cNvSpPr txBox="1"/>
          <p:nvPr/>
        </p:nvSpPr>
        <p:spPr>
          <a:xfrm>
            <a:off x="9065447" y="1322066"/>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Заңның құрылымы </a:t>
            </a:r>
          </a:p>
        </p:txBody>
      </p:sp>
      <p:sp>
        <p:nvSpPr>
          <p:cNvPr id="92" name="TextBox 91"/>
          <p:cNvSpPr txBox="1"/>
          <p:nvPr/>
        </p:nvSpPr>
        <p:spPr>
          <a:xfrm>
            <a:off x="8444610" y="1753954"/>
            <a:ext cx="3247289" cy="1569660"/>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Заң 20 бөлімнен тұрады, оларға пара ұсыну, беру, бопсалау және алу, оның ішінде шетелдік лауазымды адамға, сондай-ақ парақорлықтың алдын алу жөнінде шаралар қабылдамау сияқты қылмыс құрамдары кіреді.</a:t>
            </a:r>
          </a:p>
        </p:txBody>
      </p:sp>
      <p:sp>
        <p:nvSpPr>
          <p:cNvPr id="93" name="TextBox 92"/>
          <p:cNvSpPr txBox="1"/>
          <p:nvPr/>
        </p:nvSpPr>
        <p:spPr>
          <a:xfrm>
            <a:off x="1366423" y="3829020"/>
            <a:ext cx="229113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Уәкілетті орган </a:t>
            </a:r>
          </a:p>
        </p:txBody>
      </p:sp>
      <p:sp>
        <p:nvSpPr>
          <p:cNvPr id="94" name="TextBox 93"/>
          <p:cNvSpPr txBox="1"/>
          <p:nvPr/>
        </p:nvSpPr>
        <p:spPr>
          <a:xfrm>
            <a:off x="854510" y="4553543"/>
            <a:ext cx="3190455" cy="646331"/>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Ұлыбританияның Ірі алаяқтықпен күрес басқармасы (Serious Fraud Office)</a:t>
            </a:r>
          </a:p>
        </p:txBody>
      </p:sp>
      <p:sp>
        <p:nvSpPr>
          <p:cNvPr id="95" name="TextBox 94"/>
          <p:cNvSpPr txBox="1"/>
          <p:nvPr/>
        </p:nvSpPr>
        <p:spPr>
          <a:xfrm>
            <a:off x="5140254" y="4192949"/>
            <a:ext cx="2291137" cy="276999"/>
          </a:xfrm>
          <a:prstGeom prst="rect">
            <a:avLst/>
          </a:prstGeom>
          <a:noFill/>
        </p:spPr>
        <p:txBody>
          <a:bodyPr wrap="square" rtlCol="0">
            <a:spAutoFit/>
          </a:bodyPr>
          <a:lstStyle/>
          <a:p>
            <a:pPr algn="ctr"/>
            <a:r>
              <a:rPr lang="ru-RU" sz="1200" b="1" dirty="0">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 </a:t>
            </a:r>
          </a:p>
        </p:txBody>
      </p:sp>
      <p:sp>
        <p:nvSpPr>
          <p:cNvPr id="97" name="TextBox 96"/>
          <p:cNvSpPr txBox="1"/>
          <p:nvPr/>
        </p:nvSpPr>
        <p:spPr>
          <a:xfrm>
            <a:off x="5175205" y="4094578"/>
            <a:ext cx="2291137" cy="461665"/>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Жауапкершіліктен босату</a:t>
            </a:r>
          </a:p>
        </p:txBody>
      </p:sp>
      <p:sp>
        <p:nvSpPr>
          <p:cNvPr id="98" name="TextBox 97"/>
          <p:cNvSpPr txBox="1"/>
          <p:nvPr/>
        </p:nvSpPr>
        <p:spPr>
          <a:xfrm>
            <a:off x="4714949" y="4712842"/>
            <a:ext cx="3029374" cy="1200329"/>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Егер компания парақорлықтың алдын алу мақсатында барабар рәсімдердің болғанын дәлелдесе, жауапкершіліктен құтыла алады. </a:t>
            </a:r>
          </a:p>
        </p:txBody>
      </p:sp>
      <p:pic>
        <p:nvPicPr>
          <p:cNvPr id="39" name="Рисунок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6040" y="3353444"/>
            <a:ext cx="976964" cy="515356"/>
          </a:xfrm>
          <a:prstGeom prst="rect">
            <a:avLst/>
          </a:prstGeom>
        </p:spPr>
      </p:pic>
      <p:sp>
        <p:nvSpPr>
          <p:cNvPr id="40" name="TextBox 39"/>
          <p:cNvSpPr txBox="1"/>
          <p:nvPr/>
        </p:nvSpPr>
        <p:spPr>
          <a:xfrm>
            <a:off x="9065447" y="3747626"/>
            <a:ext cx="2185057"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Компанияларға қойылатын талаптар </a:t>
            </a:r>
          </a:p>
        </p:txBody>
      </p:sp>
    </p:spTree>
    <p:extLst>
      <p:ext uri="{BB962C8B-B14F-4D97-AF65-F5344CB8AC3E}">
        <p14:creationId xmlns:p14="http://schemas.microsoft.com/office/powerpoint/2010/main" val="531147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737015" y="957586"/>
            <a:ext cx="1126232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303578" y="20061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xtBox 1"/>
          <p:cNvSpPr txBox="1"/>
          <p:nvPr/>
        </p:nvSpPr>
        <p:spPr>
          <a:xfrm>
            <a:off x="672353" y="446043"/>
            <a:ext cx="11326990" cy="430887"/>
          </a:xfrm>
          <a:prstGeom prst="rect">
            <a:avLst/>
          </a:prstGeom>
          <a:noFill/>
        </p:spPr>
        <p:txBody>
          <a:bodyPr wrap="square" rtlCol="0">
            <a:spAutoFit/>
          </a:bodyPr>
          <a:lstStyle/>
          <a:p>
            <a:r>
              <a:rPr lang="kk-KZ" sz="2200" b="1">
                <a:solidFill>
                  <a:srgbClr val="F7A700"/>
                </a:solidFill>
                <a:latin typeface="Century Gothic" panose="020B0502020202020204" pitchFamily="34" charset="0"/>
                <a:ea typeface="Segoe UI" panose="020B0502040204020203" pitchFamily="34" charset="0"/>
                <a:cs typeface="Segoe UI" panose="020B0502040204020203" pitchFamily="34" charset="0"/>
              </a:rPr>
              <a:t>ISO 37001 «Парақорлыққа қарсы іс-қимыл менеджменті жүйелері» – 2016 ж.   </a:t>
            </a:r>
          </a:p>
        </p:txBody>
      </p:sp>
      <p:sp>
        <p:nvSpPr>
          <p:cNvPr id="7" name="Прямоугольник 6"/>
          <p:cNvSpPr/>
          <p:nvPr/>
        </p:nvSpPr>
        <p:spPr>
          <a:xfrm>
            <a:off x="826094" y="1387011"/>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tx1"/>
              </a:solidFill>
            </a:endParaRPr>
          </a:p>
        </p:txBody>
      </p:sp>
      <p:sp>
        <p:nvSpPr>
          <p:cNvPr id="69" name="Прямоугольник 68"/>
          <p:cNvSpPr/>
          <p:nvPr/>
        </p:nvSpPr>
        <p:spPr>
          <a:xfrm>
            <a:off x="826094" y="400843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Стандарт тәуекелге бағдарланған тәсілге негізделеді</a:t>
            </a:r>
          </a:p>
        </p:txBody>
      </p:sp>
      <p:sp>
        <p:nvSpPr>
          <p:cNvPr id="71" name="Прямоугольник 70"/>
          <p:cNvSpPr/>
          <p:nvPr/>
        </p:nvSpPr>
        <p:spPr>
          <a:xfrm>
            <a:off x="4623811" y="433747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3 жылды құрайды және сертификаттау аудиті мен жылына 1 рет кезеңділікпен екі бақылау аудитін қамтиды. </a:t>
            </a:r>
          </a:p>
        </p:txBody>
      </p:sp>
      <p:sp>
        <p:nvSpPr>
          <p:cNvPr id="79" name="Прямоугольник 78"/>
          <p:cNvSpPr/>
          <p:nvPr/>
        </p:nvSpPr>
        <p:spPr>
          <a:xfrm>
            <a:off x="4623811" y="1185712"/>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Стандарт талаптарын енгізуді ұйымның қолданыстағы сыбайлас жемқорлыққа қарсы бағдарламаларын ауыстыру емес, жақсарту тәсілі ретінде қарастыру керек. </a:t>
            </a:r>
          </a:p>
        </p:txBody>
      </p:sp>
      <p:sp>
        <p:nvSpPr>
          <p:cNvPr id="80" name="Прямоугольник 79"/>
          <p:cNvSpPr/>
          <p:nvPr/>
        </p:nvSpPr>
        <p:spPr>
          <a:xfrm>
            <a:off x="8421527" y="1485128"/>
            <a:ext cx="3321293" cy="204681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Диагностика.</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Процестерді анықтау.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Құжаттарды әзірлеу.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СМЖ іске асыру.</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Сәйкессіздіктерді жою.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Сертификаттау.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Үздіксіз жетілдіру. </a:t>
            </a:r>
          </a:p>
        </p:txBody>
      </p:sp>
      <p:sp>
        <p:nvSpPr>
          <p:cNvPr id="82" name="Прямоугольник 81"/>
          <p:cNvSpPr/>
          <p:nvPr/>
        </p:nvSpPr>
        <p:spPr>
          <a:xfrm>
            <a:off x="8421528" y="3956900"/>
            <a:ext cx="3211650" cy="1930986"/>
          </a:xfrm>
          <a:prstGeom prst="rect">
            <a:avLst/>
          </a:prstGeom>
          <a:solidFill>
            <a:schemeClr val="bg1"/>
          </a:solid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ctr">
              <a:buFont typeface="Wingdings" panose="05000000000000000000" pitchFamily="2" charset="2"/>
              <a:buChar char="q"/>
            </a:pP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Қызметкерлердің ықтимал адал емес әрекеттерінен болатын қаржылық шығындарды азайту.  </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Ықтимал беделдік шығындарды болдырмау.</a:t>
            </a:r>
          </a:p>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Шетелдік серіктестермен жұмыс кезінде сенім мен сенімділікті нығайту. </a:t>
            </a:r>
          </a:p>
        </p:txBody>
      </p:sp>
      <p:sp>
        <p:nvSpPr>
          <p:cNvPr id="8" name="Скругленный прямоугольник 7"/>
          <p:cNvSpPr/>
          <p:nvPr/>
        </p:nvSpPr>
        <p:spPr>
          <a:xfrm>
            <a:off x="1325366" y="1185712"/>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83" name="Скругленный прямоугольник 82"/>
          <p:cNvSpPr/>
          <p:nvPr/>
        </p:nvSpPr>
        <p:spPr>
          <a:xfrm>
            <a:off x="1325366" y="3708738"/>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Стандарттың негізі</a:t>
            </a:r>
          </a:p>
        </p:txBody>
      </p:sp>
      <p:sp>
        <p:nvSpPr>
          <p:cNvPr id="84" name="Скругленный прямоугольник 83"/>
          <p:cNvSpPr/>
          <p:nvPr/>
        </p:nvSpPr>
        <p:spPr>
          <a:xfrm>
            <a:off x="5133639" y="1028379"/>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Стандартты қалай қабылдау керек</a:t>
            </a:r>
          </a:p>
        </p:txBody>
      </p:sp>
      <p:sp>
        <p:nvSpPr>
          <p:cNvPr id="85" name="Скругленный прямоугольник 84"/>
          <p:cNvSpPr/>
          <p:nvPr/>
        </p:nvSpPr>
        <p:spPr>
          <a:xfrm>
            <a:off x="5140254" y="4089310"/>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Сертификаттау циклі</a:t>
            </a:r>
          </a:p>
        </p:txBody>
      </p:sp>
      <p:sp>
        <p:nvSpPr>
          <p:cNvPr id="86" name="Скругленный прямоугольник 85"/>
          <p:cNvSpPr/>
          <p:nvPr/>
        </p:nvSpPr>
        <p:spPr>
          <a:xfrm>
            <a:off x="8941912" y="1230126"/>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Енгізу кезеңдері</a:t>
            </a:r>
          </a:p>
        </p:txBody>
      </p:sp>
      <p:sp>
        <p:nvSpPr>
          <p:cNvPr id="87" name="Скругленный прямоугольник 86"/>
          <p:cNvSpPr/>
          <p:nvPr/>
        </p:nvSpPr>
        <p:spPr>
          <a:xfrm>
            <a:off x="8941911" y="3667164"/>
            <a:ext cx="2291137" cy="496324"/>
          </a:xfrm>
          <a:prstGeom prst="roundRect">
            <a:avLst/>
          </a:prstGeom>
          <a:solidFill>
            <a:schemeClr val="bg1"/>
          </a:solid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endParaRPr>
          </a:p>
        </p:txBody>
      </p:sp>
      <p:sp>
        <p:nvSpPr>
          <p:cNvPr id="10" name="TextBox 9"/>
          <p:cNvSpPr txBox="1"/>
          <p:nvPr/>
        </p:nvSpPr>
        <p:spPr>
          <a:xfrm>
            <a:off x="1472503" y="1276541"/>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Стандарттың мақсаты</a:t>
            </a:r>
          </a:p>
        </p:txBody>
      </p:sp>
      <p:sp>
        <p:nvSpPr>
          <p:cNvPr id="11" name="TextBox 10"/>
          <p:cNvSpPr txBox="1"/>
          <p:nvPr/>
        </p:nvSpPr>
        <p:spPr>
          <a:xfrm>
            <a:off x="814568" y="1930198"/>
            <a:ext cx="3247289" cy="1015663"/>
          </a:xfrm>
          <a:prstGeom prst="rect">
            <a:avLst/>
          </a:prstGeom>
          <a:noFill/>
        </p:spPr>
        <p:txBody>
          <a:bodyPr wrap="square" rtlCol="0">
            <a:spAutoFit/>
          </a:bodyPr>
          <a:lstStyle/>
          <a:p>
            <a:pPr marL="171450" indent="-171450" algn="ctr">
              <a:buFont typeface="Wingdings" panose="05000000000000000000" pitchFamily="2" charset="2"/>
              <a:buChar char="q"/>
            </a:pPr>
            <a:r>
              <a:rPr lang="kk-KZ" sz="1200" b="1">
                <a:solidFill>
                  <a:schemeClr val="accent4"/>
                </a:solidFill>
                <a:latin typeface="Century Gothic" panose="020B0502020202020204" pitchFamily="34" charset="0"/>
                <a:ea typeface="Segoe UI" panose="020B0502040204020203" pitchFamily="34" charset="0"/>
                <a:cs typeface="Segoe UI" panose="020B0502040204020203" pitchFamily="34" charset="0"/>
              </a:rPr>
              <a:t>Ұйымдарға парақорлыққа қарсы күрес жөніндегі тиімді менеджмент жүйесін енгізуге көмектесуге арналған. </a:t>
            </a:r>
          </a:p>
          <a:p>
            <a:pPr algn="ctr"/>
            <a:endParaRPr lang="ru-RU" sz="1200" b="1" dirty="0">
              <a:solidFill>
                <a:schemeClr val="accent4"/>
              </a:solidFill>
              <a:latin typeface="Century Gothic" panose="020B0502020202020204" pitchFamily="34" charset="0"/>
              <a:ea typeface="Segoe UI" panose="020B0502040204020203" pitchFamily="34" charset="0"/>
              <a:cs typeface="Segoe UI" panose="020B0502040204020203" pitchFamily="34" charset="0"/>
            </a:endParaRPr>
          </a:p>
        </p:txBody>
      </p:sp>
      <p:pic>
        <p:nvPicPr>
          <p:cNvPr id="39" name="Рисунок 3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3612" y="3323614"/>
            <a:ext cx="965560" cy="567278"/>
          </a:xfrm>
          <a:prstGeom prst="rect">
            <a:avLst/>
          </a:prstGeom>
        </p:spPr>
      </p:pic>
      <p:sp>
        <p:nvSpPr>
          <p:cNvPr id="40" name="TextBox 39"/>
          <p:cNvSpPr txBox="1"/>
          <p:nvPr/>
        </p:nvSpPr>
        <p:spPr>
          <a:xfrm>
            <a:off x="9154070" y="3746290"/>
            <a:ext cx="2078978" cy="276999"/>
          </a:xfrm>
          <a:prstGeom prst="rect">
            <a:avLst/>
          </a:prstGeom>
          <a:noFill/>
        </p:spPr>
        <p:txBody>
          <a:bodyPr wrap="square" rtlCol="0">
            <a:spAutoFit/>
          </a:bodyPr>
          <a:lstStyle/>
          <a:p>
            <a:pPr algn="ctr"/>
            <a:r>
              <a:rPr lang="kk-KZ" sz="1200" b="1">
                <a:solidFill>
                  <a:schemeClr val="accent4"/>
                </a:solidFill>
                <a:effectLst>
                  <a:outerShdw blurRad="50800" dist="50800" dir="5400000" algn="ctr" rotWithShape="0">
                    <a:srgbClr val="000000">
                      <a:alpha val="99000"/>
                    </a:srgbClr>
                  </a:outerShdw>
                </a:effectLst>
                <a:latin typeface="Century Gothic" panose="020B0502020202020204" pitchFamily="34" charset="0"/>
                <a:ea typeface="Segoe UI" panose="020B0502040204020203" pitchFamily="34" charset="0"/>
                <a:cs typeface="Segoe UI" panose="020B0502040204020203" pitchFamily="34" charset="0"/>
              </a:rPr>
              <a:t>Енгізудің әсері</a:t>
            </a:r>
          </a:p>
        </p:txBody>
      </p:sp>
    </p:spTree>
    <p:extLst>
      <p:ext uri="{BB962C8B-B14F-4D97-AF65-F5344CB8AC3E}">
        <p14:creationId xmlns:p14="http://schemas.microsoft.com/office/powerpoint/2010/main" val="3342822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0459-D198-8AD9-0F36-DDDD83FE807E}"/>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CFB409A2-5A8E-5764-6BFF-F7926A7C3678}"/>
              </a:ext>
            </a:extLst>
          </p:cNvPr>
          <p:cNvSpPr/>
          <p:nvPr/>
        </p:nvSpPr>
        <p:spPr>
          <a:xfrm>
            <a:off x="239299" y="156969"/>
            <a:ext cx="11176585"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Комплаенс неліктен пайда болды?</a:t>
            </a:r>
          </a:p>
        </p:txBody>
      </p:sp>
      <p:cxnSp>
        <p:nvCxnSpPr>
          <p:cNvPr id="10" name="Straight Connector 72">
            <a:extLst>
              <a:ext uri="{FF2B5EF4-FFF2-40B4-BE49-F238E27FC236}">
                <a16:creationId xmlns:a16="http://schemas.microsoft.com/office/drawing/2014/main" id="{AC4D8761-5E08-0D22-9973-D39F43A60151}"/>
              </a:ext>
            </a:extLst>
          </p:cNvPr>
          <p:cNvCxnSpPr>
            <a:cxnSpLocks/>
          </p:cNvCxnSpPr>
          <p:nvPr/>
        </p:nvCxnSpPr>
        <p:spPr>
          <a:xfrm>
            <a:off x="298913" y="662621"/>
            <a:ext cx="11657861"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14" name="Cloud Callout 41">
            <a:extLst>
              <a:ext uri="{FF2B5EF4-FFF2-40B4-BE49-F238E27FC236}">
                <a16:creationId xmlns:a16="http://schemas.microsoft.com/office/drawing/2014/main" id="{EDF167B1-6B7C-9245-A82A-39A7D588F049}"/>
              </a:ext>
            </a:extLst>
          </p:cNvPr>
          <p:cNvSpPr/>
          <p:nvPr/>
        </p:nvSpPr>
        <p:spPr bwMode="auto">
          <a:xfrm rot="250093" flipH="1">
            <a:off x="3158045" y="1859497"/>
            <a:ext cx="4781365" cy="3219731"/>
          </a:xfrm>
          <a:prstGeom prst="cloudCallout">
            <a:avLst>
              <a:gd name="adj1" fmla="val -95786"/>
              <a:gd name="adj2" fmla="val 40461"/>
            </a:avLst>
          </a:prstGeom>
          <a:noFill/>
          <a:ln w="101600">
            <a:solidFill>
              <a:srgbClr val="0070C0"/>
            </a:solidFill>
          </a:ln>
        </p:spPr>
        <p:txBody>
          <a:bodyPr vert="horz" wrap="square" lIns="91440" tIns="45720" rIns="91440" bIns="45720" numCol="1" rtlCol="0" anchor="t" anchorCtr="0" compatLnSpc="1">
            <a:prstTxWarp prst="textNoShape">
              <a:avLst/>
            </a:prstTxWarp>
          </a:bodyPr>
          <a:ls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id-ID" dirty="0"/>
          </a:p>
        </p:txBody>
      </p:sp>
      <p:grpSp>
        <p:nvGrpSpPr>
          <p:cNvPr id="15" name="Группа 14">
            <a:extLst>
              <a:ext uri="{FF2B5EF4-FFF2-40B4-BE49-F238E27FC236}">
                <a16:creationId xmlns:a16="http://schemas.microsoft.com/office/drawing/2014/main" id="{135F43C7-8F28-E742-AC9C-B9C319E906BB}"/>
              </a:ext>
            </a:extLst>
          </p:cNvPr>
          <p:cNvGrpSpPr/>
          <p:nvPr/>
        </p:nvGrpSpPr>
        <p:grpSpPr>
          <a:xfrm>
            <a:off x="10133964" y="4000525"/>
            <a:ext cx="2033286" cy="2496423"/>
            <a:chOff x="4391427" y="3114675"/>
            <a:chExt cx="2711048" cy="3328564"/>
          </a:xfrm>
        </p:grpSpPr>
        <p:pic>
          <p:nvPicPr>
            <p:cNvPr id="16" name="Рисунок 15">
              <a:extLst>
                <a:ext uri="{FF2B5EF4-FFF2-40B4-BE49-F238E27FC236}">
                  <a16:creationId xmlns:a16="http://schemas.microsoft.com/office/drawing/2014/main" id="{2D1D7218-9A44-FA4F-B720-830C841CB6F9}"/>
                </a:ext>
              </a:extLst>
            </p:cNvPr>
            <p:cNvPicPr>
              <a:picLocks noChangeAspect="1"/>
            </p:cNvPicPr>
            <p:nvPr/>
          </p:nvPicPr>
          <p:blipFill>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4391427" y="3114675"/>
              <a:ext cx="2711048" cy="3328564"/>
            </a:xfrm>
            <a:prstGeom prst="rect">
              <a:avLst/>
            </a:prstGeom>
          </p:spPr>
        </p:pic>
        <p:sp>
          <p:nvSpPr>
            <p:cNvPr id="17" name="Прямоугольник 16">
              <a:extLst>
                <a:ext uri="{FF2B5EF4-FFF2-40B4-BE49-F238E27FC236}">
                  <a16:creationId xmlns:a16="http://schemas.microsoft.com/office/drawing/2014/main" id="{D829D079-CBF7-9A4D-A04F-B74EBEFB482E}"/>
                </a:ext>
              </a:extLst>
            </p:cNvPr>
            <p:cNvSpPr/>
            <p:nvPr/>
          </p:nvSpPr>
          <p:spPr>
            <a:xfrm rot="20719501">
              <a:off x="5758576" y="5157755"/>
              <a:ext cx="1088332" cy="492443"/>
            </a:xfrm>
            <a:prstGeom prst="rect">
              <a:avLst/>
            </a:prstGeom>
          </p:spPr>
          <p:txBody>
            <a:bodyPr wrap="none">
              <a:spAutoFit/>
            </a:bodyPr>
            <a:lstStyle/>
            <a:p>
              <a:pPr algn="ctr"/>
              <a:r>
                <a:rPr lang="kk-KZ" sz="900" b="1">
                  <a:solidFill>
                    <a:schemeClr val="bg1"/>
                  </a:solidFill>
                </a:rPr>
                <a:t>асыра бағаланған </a:t>
              </a:r>
              <a:endParaRPr lang="ru-RU" sz="900" b="1" dirty="0">
                <a:solidFill>
                  <a:schemeClr val="bg1"/>
                </a:solidFill>
              </a:endParaRPr>
            </a:p>
            <a:p>
              <a:pPr algn="ctr"/>
              <a:r>
                <a:rPr lang="kk-KZ" sz="900" b="1">
                  <a:solidFill>
                    <a:schemeClr val="bg1"/>
                  </a:solidFill>
                </a:rPr>
                <a:t>жоқ па Enron?</a:t>
              </a:r>
            </a:p>
          </p:txBody>
        </p:sp>
      </p:grpSp>
      <p:sp>
        <p:nvSpPr>
          <p:cNvPr id="18" name="Прямоугольник 17">
            <a:extLst>
              <a:ext uri="{FF2B5EF4-FFF2-40B4-BE49-F238E27FC236}">
                <a16:creationId xmlns:a16="http://schemas.microsoft.com/office/drawing/2014/main" id="{2221A9D3-B227-7649-9FBB-C103A2112E46}"/>
              </a:ext>
            </a:extLst>
          </p:cNvPr>
          <p:cNvSpPr/>
          <p:nvPr/>
        </p:nvSpPr>
        <p:spPr>
          <a:xfrm>
            <a:off x="3714354" y="2457280"/>
            <a:ext cx="3668745" cy="830997"/>
          </a:xfrm>
          <a:prstGeom prst="rect">
            <a:avLst/>
          </a:prstGeom>
        </p:spPr>
        <p:txBody>
          <a:bodyPr wrap="square">
            <a:spAutoFit/>
          </a:bodyPr>
          <a:lstStyle/>
          <a:p>
            <a:pPr algn="ctr"/>
            <a:r>
              <a:rPr lang="kk-KZ" sz="2400" i="1">
                <a:solidFill>
                  <a:srgbClr val="002673"/>
                </a:solidFill>
                <a:latin typeface="Franklin Gothic Medium" panose="020B0603020102020204" pitchFamily="34" charset="0"/>
                <a:cs typeface="Arial" panose="020B0604020202020204" pitchFamily="34" charset="0"/>
              </a:rPr>
              <a:t>нақты қалай ақша табады?</a:t>
            </a:r>
          </a:p>
        </p:txBody>
      </p:sp>
      <p:pic>
        <p:nvPicPr>
          <p:cNvPr id="19" name="Рисунок 18">
            <a:extLst>
              <a:ext uri="{FF2B5EF4-FFF2-40B4-BE49-F238E27FC236}">
                <a16:creationId xmlns:a16="http://schemas.microsoft.com/office/drawing/2014/main" id="{4EE5E14B-22E4-F94A-AF70-23CAED22C72A}"/>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892968" y="3312503"/>
            <a:ext cx="1311520" cy="1294111"/>
          </a:xfrm>
          <a:prstGeom prst="rect">
            <a:avLst/>
          </a:prstGeom>
        </p:spPr>
      </p:pic>
      <p:sp>
        <p:nvSpPr>
          <p:cNvPr id="20" name="Прямоугольник 19">
            <a:extLst>
              <a:ext uri="{FF2B5EF4-FFF2-40B4-BE49-F238E27FC236}">
                <a16:creationId xmlns:a16="http://schemas.microsoft.com/office/drawing/2014/main" id="{2C2443BF-D7F3-6F4D-8003-6067A7E8BCED}"/>
              </a:ext>
            </a:extLst>
          </p:cNvPr>
          <p:cNvSpPr/>
          <p:nvPr/>
        </p:nvSpPr>
        <p:spPr>
          <a:xfrm>
            <a:off x="564836" y="1468529"/>
            <a:ext cx="3028065" cy="707886"/>
          </a:xfrm>
          <a:prstGeom prst="rect">
            <a:avLst/>
          </a:prstGeom>
        </p:spPr>
        <p:txBody>
          <a:bodyPr wrap="square">
            <a:spAutoFit/>
          </a:bodyPr>
          <a:lstStyle/>
          <a:p>
            <a:pPr algn="ctr"/>
            <a:r>
              <a:rPr lang="kk-KZ" sz="2000" i="1">
                <a:solidFill>
                  <a:srgbClr val="002673"/>
                </a:solidFill>
                <a:latin typeface="Franklin Gothic Medium" panose="020B0603020102020204" pitchFamily="34" charset="0"/>
                <a:cs typeface="Arial" panose="020B0604020202020204" pitchFamily="34" charset="0"/>
              </a:rPr>
              <a:t>«ретсіз ақша ағындары»</a:t>
            </a:r>
          </a:p>
        </p:txBody>
      </p:sp>
      <p:sp>
        <p:nvSpPr>
          <p:cNvPr id="21" name="Прямоугольник 20">
            <a:extLst>
              <a:ext uri="{FF2B5EF4-FFF2-40B4-BE49-F238E27FC236}">
                <a16:creationId xmlns:a16="http://schemas.microsoft.com/office/drawing/2014/main" id="{815BDDBB-DA94-A24D-8EB0-4CCCCDC220BA}"/>
              </a:ext>
            </a:extLst>
          </p:cNvPr>
          <p:cNvSpPr/>
          <p:nvPr/>
        </p:nvSpPr>
        <p:spPr>
          <a:xfrm>
            <a:off x="746738" y="4681167"/>
            <a:ext cx="3173818" cy="400110"/>
          </a:xfrm>
          <a:prstGeom prst="rect">
            <a:avLst/>
          </a:prstGeom>
        </p:spPr>
        <p:txBody>
          <a:bodyPr wrap="none">
            <a:spAutoFit/>
          </a:bodyPr>
          <a:lstStyle/>
          <a:p>
            <a:r>
              <a:rPr lang="kk-KZ" sz="2000" i="1">
                <a:solidFill>
                  <a:srgbClr val="002673"/>
                </a:solidFill>
                <a:latin typeface="Franklin Gothic Medium" panose="020B0603020102020204" pitchFamily="34" charset="0"/>
                <a:cs typeface="Arial" panose="020B0604020202020204" pitchFamily="34" charset="0"/>
              </a:rPr>
              <a:t>«ашықтықтың болмауы»</a:t>
            </a:r>
          </a:p>
        </p:txBody>
      </p:sp>
      <p:sp>
        <p:nvSpPr>
          <p:cNvPr id="24" name="Прямоугольник 23">
            <a:extLst>
              <a:ext uri="{FF2B5EF4-FFF2-40B4-BE49-F238E27FC236}">
                <a16:creationId xmlns:a16="http://schemas.microsoft.com/office/drawing/2014/main" id="{194CB9D5-FBC1-C245-8594-78D429F750A9}"/>
              </a:ext>
            </a:extLst>
          </p:cNvPr>
          <p:cNvSpPr/>
          <p:nvPr/>
        </p:nvSpPr>
        <p:spPr>
          <a:xfrm>
            <a:off x="7897088" y="1572469"/>
            <a:ext cx="3253519" cy="369332"/>
          </a:xfrm>
          <a:prstGeom prst="rect">
            <a:avLst/>
          </a:prstGeom>
        </p:spPr>
        <p:txBody>
          <a:bodyPr wrap="none">
            <a:spAutoFit/>
          </a:bodyPr>
          <a:lstStyle/>
          <a:p>
            <a:r>
              <a:rPr lang="kk-KZ">
                <a:solidFill>
                  <a:srgbClr val="002673"/>
                </a:solidFill>
                <a:latin typeface="Franklin Gothic Medium" panose="020B0603020102020204" pitchFamily="34" charset="0"/>
                <a:cs typeface="Arial" panose="020B0604020202020204" pitchFamily="34" charset="0"/>
              </a:rPr>
              <a:t>«күдікті транзакциялар»</a:t>
            </a:r>
          </a:p>
        </p:txBody>
      </p:sp>
    </p:spTree>
    <p:extLst>
      <p:ext uri="{BB962C8B-B14F-4D97-AF65-F5344CB8AC3E}">
        <p14:creationId xmlns:p14="http://schemas.microsoft.com/office/powerpoint/2010/main" val="392228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52101" y="384183"/>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000" b="1" spc="300">
                <a:solidFill>
                  <a:srgbClr val="F7A700"/>
                </a:solidFill>
                <a:latin typeface="Century Gothic" panose="020B0502020202020204" pitchFamily="34" charset="0"/>
                <a:cs typeface="Segoe UI" panose="020B0502040204020203" pitchFamily="34" charset="0"/>
              </a:rPr>
              <a:t>Сыбайлас жемқорлыққа қарсы іс-қимыл неліктен маңызды?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52101" y="841198"/>
            <a:ext cx="11414612" cy="36875"/>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6" name="Прямоугольник 5"/>
          <p:cNvSpPr/>
          <p:nvPr/>
        </p:nvSpPr>
        <p:spPr>
          <a:xfrm>
            <a:off x="552101" y="947290"/>
            <a:ext cx="6083863" cy="690317"/>
          </a:xfrm>
          <a:prstGeom prst="rect">
            <a:avLst/>
          </a:prstGeom>
        </p:spPr>
        <p:txBody>
          <a:bodyPr wrap="square">
            <a:spAutoFit/>
          </a:bodyPr>
          <a:lstStyle/>
          <a:p>
            <a:r>
              <a:rPr lang="kk-KZ">
                <a:solidFill>
                  <a:srgbClr val="214084"/>
                </a:solidFill>
                <a:ea typeface="Open Sans Light" panose="020B0306030504020204" pitchFamily="34" charset="0"/>
                <a:cs typeface="Open Sans Light" panose="020B0306030504020204" pitchFamily="34" charset="0"/>
              </a:rPr>
              <a:t>Сыбайлас жемқорлықты қабылдау индексінің (СЖҚИ) жаһандық тізіміндегі ҚР орны</a:t>
            </a:r>
            <a:endParaRPr lang="ru-RU" dirty="0">
              <a:solidFill>
                <a:srgbClr val="214084"/>
              </a:solidFill>
            </a:endParaRP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357" y="1802707"/>
            <a:ext cx="4678955" cy="4320540"/>
          </a:xfrm>
          <a:prstGeom prst="rect">
            <a:avLst/>
          </a:prstGeom>
        </p:spPr>
      </p:pic>
      <p:sp>
        <p:nvSpPr>
          <p:cNvPr id="8" name="Прямоугольник 7"/>
          <p:cNvSpPr/>
          <p:nvPr/>
        </p:nvSpPr>
        <p:spPr>
          <a:xfrm>
            <a:off x="6365683" y="947290"/>
            <a:ext cx="5601030" cy="3539430"/>
          </a:xfrm>
          <a:prstGeom prst="rect">
            <a:avLst/>
          </a:prstGeom>
        </p:spPr>
        <p:txBody>
          <a:bodyPr wrap="square">
            <a:spAutoFit/>
          </a:bodyPr>
          <a:lstStyle/>
          <a:p>
            <a:pPr algn="just"/>
            <a:r>
              <a:rPr lang="kk-KZ" altLang="ru-RU" sz="1400" b="1">
                <a:solidFill>
                  <a:srgbClr val="002060"/>
                </a:solidFill>
                <a:latin typeface="Arial" panose="020B0604020202020204" pitchFamily="34" charset="0"/>
                <a:cs typeface="Arial" panose="020B0604020202020204" pitchFamily="34" charset="0"/>
              </a:rPr>
              <a:t>2025 жылдың қорытындысы бойынша Қазақстан мүмкін 100 балдың 38 балын жинады (182 елдің ішінде 96-орын). </a:t>
            </a:r>
          </a:p>
          <a:p>
            <a:pPr algn="just"/>
            <a:r>
              <a:rPr lang="kk-KZ" altLang="ru-RU" sz="1400" b="1">
                <a:solidFill>
                  <a:srgbClr val="002060"/>
                </a:solidFill>
                <a:latin typeface="Arial" panose="020B0604020202020204" pitchFamily="34" charset="0"/>
                <a:cs typeface="Arial" panose="020B0604020202020204" pitchFamily="34" charset="0"/>
              </a:rPr>
              <a:t>Сыбайлас жемқорлыққа қарсы бірқатар бастамаларға қарамастан, ел сыбайлас жемқорлықтың жоғары тәуекел аймағында қалып отыр. Бұл көрсеткіш Қазақстандағы сыбайлас жемқорлық деңгейі мемлекет пен азаматтық қоғам тарапынан батыл шараларды талап ететін күрделі проблема болып қала беретінін көрсетеді.</a:t>
            </a:r>
          </a:p>
          <a:p>
            <a:pPr algn="just"/>
            <a:r>
              <a:rPr lang="kk-KZ" altLang="ru-RU" sz="1400" b="1">
                <a:solidFill>
                  <a:srgbClr val="002060"/>
                </a:solidFill>
                <a:latin typeface="Arial" panose="020B0604020202020204" pitchFamily="34" charset="0"/>
                <a:cs typeface="Arial" panose="020B0604020202020204" pitchFamily="34" charset="0"/>
              </a:rPr>
              <a:t>Дәл осындай балды Суринам, Солтүстік Македония және Вьетнам жинады. Төменірек Замбия, Тунис және Гайана орналасқан, ал бір балл артық Тринидад және Тобаго, Танзания, Оңтүстік Африка және Венгрия алды.</a:t>
            </a:r>
          </a:p>
          <a:p>
            <a:pPr algn="just"/>
            <a:r>
              <a:rPr lang="kk-KZ" altLang="ru-RU" sz="1400" b="1">
                <a:solidFill>
                  <a:srgbClr val="002060"/>
                </a:solidFill>
                <a:latin typeface="Arial" panose="020B0604020202020204" pitchFamily="34" charset="0"/>
                <a:cs typeface="Arial" panose="020B0604020202020204" pitchFamily="34" charset="0"/>
              </a:rPr>
              <a:t>СЖҚИ 2024 көшбасшылары: Дания (90 балл), Финляндия (88) және Сингапур (84).</a:t>
            </a:r>
          </a:p>
          <a:p>
            <a:pPr algn="just"/>
            <a:r>
              <a:rPr lang="kk-KZ" altLang="ru-RU" sz="1400" b="1">
                <a:solidFill>
                  <a:srgbClr val="002060"/>
                </a:solidFill>
                <a:latin typeface="Arial" panose="020B0604020202020204" pitchFamily="34" charset="0"/>
                <a:cs typeface="Arial" panose="020B0604020202020204" pitchFamily="34" charset="0"/>
              </a:rPr>
              <a:t>СЖҚИ 2024 аутсайдерлері: Оңтүстік Судан (8), Сомали (9) және Венесуэла (10).</a:t>
            </a:r>
            <a:endParaRPr lang="ru-RU" sz="1400" dirty="0"/>
          </a:p>
        </p:txBody>
      </p:sp>
      <p:sp>
        <p:nvSpPr>
          <p:cNvPr id="9" name="Прямоугольник 8"/>
          <p:cNvSpPr/>
          <p:nvPr/>
        </p:nvSpPr>
        <p:spPr>
          <a:xfrm>
            <a:off x="6365683" y="4940346"/>
            <a:ext cx="5575336" cy="1323439"/>
          </a:xfrm>
          <a:prstGeom prst="rect">
            <a:avLst/>
          </a:prstGeom>
        </p:spPr>
        <p:txBody>
          <a:bodyPr wrap="square">
            <a:spAutoFit/>
          </a:bodyPr>
          <a:lstStyle/>
          <a:p>
            <a:pPr marL="285750" indent="-285750" algn="just">
              <a:buFont typeface="Arial" panose="020B0604020202020204" pitchFamily="34" charset="0"/>
              <a:buChar char="•"/>
            </a:pPr>
            <a:r>
              <a:rPr lang="kk-KZ" altLang="ru-RU" sz="1600" b="1">
                <a:solidFill>
                  <a:srgbClr val="002060"/>
                </a:solidFill>
                <a:latin typeface="Arial" panose="020B0604020202020204" pitchFamily="34" charset="0"/>
                <a:cs typeface="Arial" panose="020B0604020202020204" pitchFamily="34" charset="0"/>
              </a:rPr>
              <a:t>Жаңа шетелдік инвестициялардың ағыны</a:t>
            </a:r>
          </a:p>
          <a:p>
            <a:pPr marL="285750" indent="-285750" algn="just">
              <a:buFont typeface="Arial" panose="020B0604020202020204" pitchFamily="34" charset="0"/>
              <a:buChar char="•"/>
            </a:pPr>
            <a:r>
              <a:rPr lang="kk-KZ" altLang="ru-RU" sz="1600" b="1">
                <a:solidFill>
                  <a:srgbClr val="002060"/>
                </a:solidFill>
                <a:latin typeface="Arial" panose="020B0604020202020204" pitchFamily="34" charset="0"/>
                <a:cs typeface="Arial" panose="020B0604020202020204" pitchFamily="34" charset="0"/>
              </a:rPr>
              <a:t>Шетелдік нарықтардағы қарыз ақшаның құны</a:t>
            </a:r>
          </a:p>
          <a:p>
            <a:pPr marL="285750" indent="-285750" algn="just">
              <a:buFont typeface="Arial" panose="020B0604020202020204" pitchFamily="34" charset="0"/>
              <a:buChar char="•"/>
            </a:pPr>
            <a:r>
              <a:rPr lang="kk-KZ" altLang="ru-RU" sz="1600" b="1">
                <a:solidFill>
                  <a:srgbClr val="002060"/>
                </a:solidFill>
                <a:latin typeface="Arial" panose="020B0604020202020204" pitchFamily="34" charset="0"/>
                <a:cs typeface="Arial" panose="020B0604020202020204" pitchFamily="34" charset="0"/>
              </a:rPr>
              <a:t>Басқа елдермен қарым-қатынас деңгейі</a:t>
            </a:r>
          </a:p>
          <a:p>
            <a:pPr marL="285750" indent="-285750" algn="just">
              <a:buFont typeface="Arial" panose="020B0604020202020204" pitchFamily="34" charset="0"/>
              <a:buChar char="•"/>
            </a:pPr>
            <a:r>
              <a:rPr lang="kk-KZ" altLang="ru-RU" sz="1600" b="1">
                <a:solidFill>
                  <a:srgbClr val="002060"/>
                </a:solidFill>
                <a:latin typeface="Arial" panose="020B0604020202020204" pitchFamily="34" charset="0"/>
                <a:cs typeface="Arial" panose="020B0604020202020204" pitchFamily="34" charset="0"/>
              </a:rPr>
              <a:t>Халықаралық құқықтық жүйеге қатысу</a:t>
            </a:r>
          </a:p>
        </p:txBody>
      </p:sp>
    </p:spTree>
    <p:extLst>
      <p:ext uri="{BB962C8B-B14F-4D97-AF65-F5344CB8AC3E}">
        <p14:creationId xmlns:p14="http://schemas.microsoft.com/office/powerpoint/2010/main" val="201524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52101" y="384183"/>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ҚР Сыбайлас жемқорлыққа қарсы іс-қимыл туралы заңы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52101" y="841198"/>
            <a:ext cx="11414612" cy="36875"/>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6" name="Объект 1"/>
          <p:cNvSpPr txBox="1">
            <a:spLocks/>
          </p:cNvSpPr>
          <p:nvPr/>
        </p:nvSpPr>
        <p:spPr>
          <a:xfrm>
            <a:off x="675862" y="935880"/>
            <a:ext cx="11111948" cy="5031188"/>
          </a:xfrm>
          <a:prstGeom prst="rect">
            <a:avLst/>
          </a:prstGeom>
        </p:spPr>
        <p:txBody>
          <a:bodyPr>
            <a:noAutofit/>
          </a:bodyPr>
          <a:lst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a:lstStyle>
          <a:p>
            <a:pPr algn="just">
              <a:spcAft>
                <a:spcPts val="600"/>
              </a:spcAft>
            </a:pPr>
            <a:r>
              <a:rPr lang="kk-KZ" altLang="ru-RU" sz="1400" kern="0">
                <a:solidFill>
                  <a:srgbClr val="243D7C"/>
                </a:solidFill>
                <a:latin typeface="Century Gothic" panose="020B0502020202020204" pitchFamily="34" charset="0"/>
                <a:ea typeface="Segoe UI" panose="020B0502040204020203" pitchFamily="34" charset="0"/>
                <a:cs typeface="Segoe UI" panose="020B0502040204020203" pitchFamily="34" charset="0"/>
              </a:rPr>
              <a:t>2015 жылғы 18 қарашада ҚР «Сыбайлас жемқорлыққа қарсы іс-қимыл туралы» Заңы қабылданды:</a:t>
            </a:r>
          </a:p>
          <a:p>
            <a:pPr marL="285750" indent="-285750" algn="just">
              <a:spcAft>
                <a:spcPts val="600"/>
              </a:spcAft>
              <a:buFont typeface="Wingdings" panose="05000000000000000000" pitchFamily="2" charset="2"/>
              <a:buChar char="§"/>
            </a:pPr>
            <a:r>
              <a:rPr lang="kk-KZ" altLang="ru-RU" sz="1400" kern="0">
                <a:solidFill>
                  <a:srgbClr val="243D7C"/>
                </a:solidFill>
                <a:latin typeface="Century Gothic" panose="020B0502020202020204" pitchFamily="34" charset="0"/>
                <a:ea typeface="Segoe UI" panose="020B0502040204020203" pitchFamily="34" charset="0"/>
                <a:cs typeface="Segoe UI" panose="020B0502040204020203" pitchFamily="34" charset="0"/>
              </a:rPr>
              <a:t>Жазалаушы шаралардан алдын алу шараларына басымдықты ауыстыру</a:t>
            </a:r>
          </a:p>
          <a:p>
            <a:pPr marL="285750" indent="-285750" algn="just">
              <a:spcAft>
                <a:spcPts val="600"/>
              </a:spcAft>
              <a:buFont typeface="Wingdings" panose="05000000000000000000" pitchFamily="2" charset="2"/>
              <a:buChar char="§"/>
            </a:pPr>
            <a:r>
              <a:rPr lang="kk-KZ" altLang="ru-RU" sz="1400" kern="0">
                <a:solidFill>
                  <a:srgbClr val="243D7C"/>
                </a:solidFill>
                <a:latin typeface="Century Gothic" panose="020B0502020202020204" pitchFamily="34" charset="0"/>
                <a:ea typeface="Segoe UI" panose="020B0502040204020203" pitchFamily="34" charset="0"/>
                <a:cs typeface="Segoe UI" panose="020B0502040204020203" pitchFamily="34" charset="0"/>
              </a:rPr>
              <a:t>Сыбайлас жемқорлық қылмыстарының субъектілері кеңейтілді </a:t>
            </a:r>
          </a:p>
          <a:p>
            <a:pPr algn="just">
              <a:spcAft>
                <a:spcPts val="600"/>
              </a:spcAft>
            </a:pPr>
            <a:r>
              <a:rPr lang="kk-KZ" altLang="ru-RU" sz="1400" kern="0">
                <a:solidFill>
                  <a:srgbClr val="243D7C"/>
                </a:solidFill>
                <a:latin typeface="Century Gothic" panose="020B0502020202020204" pitchFamily="34" charset="0"/>
                <a:ea typeface="Segoe UI" panose="020B0502040204020203" pitchFamily="34" charset="0"/>
                <a:cs typeface="Segoe UI" panose="020B0502040204020203" pitchFamily="34" charset="0"/>
              </a:rPr>
              <a:t>Сыбайлас жемқорлыққа қарсы іс-қимыл шараларының жүйесі бекітілді.</a:t>
            </a:r>
          </a:p>
          <a:p>
            <a:pPr algn="just">
              <a:spcAft>
                <a:spcPts val="600"/>
              </a:spcAft>
            </a:pPr>
            <a:r>
              <a:rPr lang="kk-KZ" altLang="ru-RU" sz="1400" kern="0">
                <a:solidFill>
                  <a:srgbClr val="243D7C"/>
                </a:solidFill>
                <a:latin typeface="Century Gothic" panose="020B0502020202020204" pitchFamily="34" charset="0"/>
                <a:ea typeface="Segoe UI" panose="020B0502040204020203" pitchFamily="34" charset="0"/>
                <a:cs typeface="Segoe UI" panose="020B0502040204020203" pitchFamily="34" charset="0"/>
              </a:rPr>
              <a:t>2020 жылғы 6 қазанда ҚР «Қазақстан Республикасының кейбір заңнамалық актілеріне сыбайлас жемқорлыққа қарсы іс-қимыл мәселелері бойынша өзгерістер мен толықтырулар енгізу туралы» Заңы қабылданды, ол ҚР «Сыбайлас жемқорлыққа қарсы іс-қимыл туралы» Заңының 16-бабын толықтырды: </a:t>
            </a:r>
          </a:p>
          <a:p>
            <a:pPr algn="just">
              <a:spcAft>
                <a:spcPts val="600"/>
              </a:spcAft>
            </a:pPr>
            <a:r>
              <a:rPr lang="kk-KZ" altLang="ru-RU" sz="1400" b="1" i="1" kern="0">
                <a:solidFill>
                  <a:srgbClr val="243D7C"/>
                </a:solidFill>
                <a:latin typeface="Century Gothic" panose="020B0502020202020204" pitchFamily="34" charset="0"/>
                <a:ea typeface="Segoe UI" panose="020B0502040204020203" pitchFamily="34" charset="0"/>
                <a:cs typeface="Segoe UI" panose="020B0502040204020203" pitchFamily="34" charset="0"/>
              </a:rPr>
              <a:t>Квазимемлекеттік сектор субъектілерінде сыбайлас жемқорлыққа қарсы комплаенс-қызметтердің функцияларын атқаратын құрылымдық бөлімшелер айқындалады, олардың негізгі міндеті тиісті ұйымның және оның қызметкерлерінің Қазақстан Республикасының сыбайлас жемқорлыққа қарсы іс-қимыл туралы заңнамасын сақтауын қамтамасыз ету болып табылады.</a:t>
            </a:r>
          </a:p>
          <a:p>
            <a:pPr algn="just">
              <a:spcAft>
                <a:spcPts val="600"/>
              </a:spcAft>
            </a:pPr>
            <a:r>
              <a:rPr lang="kk-KZ" altLang="ru-RU" sz="1200" b="1" kern="0">
                <a:solidFill>
                  <a:srgbClr val="243D7C"/>
                </a:solidFill>
                <a:latin typeface="Century Gothic" panose="020B0502020202020204" pitchFamily="34" charset="0"/>
                <a:ea typeface="Segoe UI" panose="020B0502040204020203" pitchFamily="34" charset="0"/>
                <a:cs typeface="Segoe UI" panose="020B0502040204020203" pitchFamily="34" charset="0"/>
              </a:rPr>
              <a:t>Сыбайлас жемқорлыққа қарсы іс-қимыл шаралары: </a:t>
            </a:r>
          </a:p>
          <a:p>
            <a:pPr algn="just">
              <a:buFontTx/>
              <a:buAutoNum type="arabicParenR"/>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 сыбайлас жемқорлыққа қарсы мониторинг</a:t>
            </a:r>
          </a:p>
          <a:p>
            <a:pPr algn="just">
              <a:buFontTx/>
              <a:buAutoNum type="arabicParenR"/>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 сыбайлас жемқорлық тәуекелдерін талдау</a:t>
            </a:r>
          </a:p>
          <a:p>
            <a:pPr algn="just">
              <a:buFontTx/>
              <a:buAutoNum type="arabicParenR"/>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 сыбайлас жемқорлыққа қарсы мәдениет</a:t>
            </a:r>
          </a:p>
          <a:p>
            <a:pPr algn="just">
              <a:buFontTx/>
              <a:buAutoNum type="arabicParenR"/>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 сыбайлас жемқорлыққа қарсы сараптама </a:t>
            </a:r>
          </a:p>
          <a:p>
            <a:pPr algn="just">
              <a:buFontTx/>
              <a:buAutoNum type="arabicParenR"/>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 сыбайлас жемқорлыққа қарсы стандарттар</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6) қаржылық бақылау</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7) сыбайлас жемқорлыққа қарсы шектеулер</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8) мүдделер қақтығысы</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9) кәсіпкерлердің сыбайлас жемқорлық үшін жауапкершілігі</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10) сыбайлас жемқорлық құқық бұзушылықтарын анықтау, жолын кесу, ашу және тергеу;</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11) сыбайлас жемқорлық құқық бұзушылықтары туралы хабарлау;</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12) сыбайлас жемқорлық құқық бұзушылықтарының салдарын жою;</a:t>
            </a:r>
          </a:p>
          <a:p>
            <a:pPr algn="just">
              <a:lnSpc>
                <a:spcPct val="100000"/>
              </a:lnSpc>
            </a:pPr>
            <a:r>
              <a:rPr lang="kk-KZ" altLang="ru-RU" sz="1200">
                <a:solidFill>
                  <a:srgbClr val="243D7C"/>
                </a:solidFill>
                <a:latin typeface="Century Gothic" panose="020B0502020202020204" pitchFamily="34" charset="0"/>
                <a:ea typeface="Segoe UI" panose="020B0502040204020203" pitchFamily="34" charset="0"/>
                <a:cs typeface="Segoe UI" panose="020B0502040204020203" pitchFamily="34" charset="0"/>
              </a:rPr>
              <a:t>13) Сыбайлас жемқорлыққа қарсы іс-қимыл туралы ұлттық баяндама.</a:t>
            </a:r>
          </a:p>
          <a:p>
            <a:pPr algn="just">
              <a:spcAft>
                <a:spcPts val="600"/>
              </a:spcAft>
            </a:pPr>
            <a:endParaRPr lang="ru-RU" altLang="ru-RU" sz="1600" kern="0" dirty="0">
              <a:solidFill>
                <a:srgbClr val="243D7C"/>
              </a:solidFill>
              <a:latin typeface="Century Gothic" panose="020B0502020202020204" pitchFamily="34" charset="0"/>
              <a:ea typeface="Segoe UI" panose="020B0502040204020203" pitchFamily="34" charset="0"/>
              <a:cs typeface="Segoe UI" panose="020B0502040204020203" pitchFamily="34" charset="0"/>
            </a:endParaRPr>
          </a:p>
          <a:p>
            <a:endParaRPr lang="ru-RU" sz="1600" kern="0" dirty="0"/>
          </a:p>
        </p:txBody>
      </p:sp>
    </p:spTree>
    <p:extLst>
      <p:ext uri="{BB962C8B-B14F-4D97-AF65-F5344CB8AC3E}">
        <p14:creationId xmlns:p14="http://schemas.microsoft.com/office/powerpoint/2010/main" val="389236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52101" y="384183"/>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Қызметтің негізгі бағыттары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52101" y="841198"/>
            <a:ext cx="11414612" cy="36875"/>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pic>
        <p:nvPicPr>
          <p:cNvPr id="5" name="Рисунок 4"/>
          <p:cNvPicPr>
            <a:picLocks noChangeAspect="1"/>
          </p:cNvPicPr>
          <p:nvPr/>
        </p:nvPicPr>
        <p:blipFill>
          <a:blip r:embed="rId3"/>
          <a:stretch>
            <a:fillRect/>
          </a:stretch>
        </p:blipFill>
        <p:spPr>
          <a:xfrm>
            <a:off x="552102" y="1083365"/>
            <a:ext cx="11205890" cy="5277677"/>
          </a:xfrm>
          <a:prstGeom prst="rect">
            <a:avLst/>
          </a:prstGeom>
        </p:spPr>
      </p:pic>
    </p:spTree>
    <p:extLst>
      <p:ext uri="{BB962C8B-B14F-4D97-AF65-F5344CB8AC3E}">
        <p14:creationId xmlns:p14="http://schemas.microsoft.com/office/powerpoint/2010/main" val="81062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52101" y="384183"/>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Комплаенстің жауапкершілік аймақтары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52101" y="841198"/>
            <a:ext cx="11414612" cy="36875"/>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pic>
        <p:nvPicPr>
          <p:cNvPr id="8" name="Рисунок 7"/>
          <p:cNvPicPr>
            <a:picLocks noChangeAspect="1"/>
          </p:cNvPicPr>
          <p:nvPr/>
        </p:nvPicPr>
        <p:blipFill>
          <a:blip r:embed="rId3"/>
          <a:stretch>
            <a:fillRect/>
          </a:stretch>
        </p:blipFill>
        <p:spPr>
          <a:xfrm>
            <a:off x="839213" y="1347787"/>
            <a:ext cx="10645395" cy="4887913"/>
          </a:xfrm>
          <a:prstGeom prst="rect">
            <a:avLst/>
          </a:prstGeom>
        </p:spPr>
      </p:pic>
    </p:spTree>
    <p:extLst>
      <p:ext uri="{BB962C8B-B14F-4D97-AF65-F5344CB8AC3E}">
        <p14:creationId xmlns:p14="http://schemas.microsoft.com/office/powerpoint/2010/main" val="1358106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0459-D198-8AD9-0F36-DDDD83FE807E}"/>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CFB409A2-5A8E-5764-6BFF-F7926A7C3678}"/>
              </a:ext>
            </a:extLst>
          </p:cNvPr>
          <p:cNvSpPr/>
          <p:nvPr/>
        </p:nvSpPr>
        <p:spPr>
          <a:xfrm>
            <a:off x="239299" y="156969"/>
            <a:ext cx="11176585"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000" b="1" spc="300">
                <a:solidFill>
                  <a:srgbClr val="F7A700"/>
                </a:solidFill>
                <a:latin typeface="Century Gothic" panose="020B0502020202020204" pitchFamily="34" charset="0"/>
                <a:cs typeface="Segoe UI" panose="020B0502040204020203" pitchFamily="34" charset="0"/>
              </a:rPr>
              <a:t>Қандай процестер сыбайлас жемқорлыққа көбірек бейім?</a:t>
            </a:r>
          </a:p>
        </p:txBody>
      </p:sp>
      <p:cxnSp>
        <p:nvCxnSpPr>
          <p:cNvPr id="10" name="Straight Connector 72">
            <a:extLst>
              <a:ext uri="{FF2B5EF4-FFF2-40B4-BE49-F238E27FC236}">
                <a16:creationId xmlns:a16="http://schemas.microsoft.com/office/drawing/2014/main" id="{AC4D8761-5E08-0D22-9973-D39F43A60151}"/>
              </a:ext>
            </a:extLst>
          </p:cNvPr>
          <p:cNvCxnSpPr>
            <a:cxnSpLocks/>
          </p:cNvCxnSpPr>
          <p:nvPr/>
        </p:nvCxnSpPr>
        <p:spPr>
          <a:xfrm>
            <a:off x="298913" y="662621"/>
            <a:ext cx="11657861"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3" name="Прямоугольник 2"/>
          <p:cNvSpPr/>
          <p:nvPr/>
        </p:nvSpPr>
        <p:spPr>
          <a:xfrm>
            <a:off x="3404589" y="1296594"/>
            <a:ext cx="8277217" cy="4039567"/>
          </a:xfrm>
          <a:prstGeom prst="rect">
            <a:avLst/>
          </a:prstGeom>
        </p:spPr>
        <p:txBody>
          <a:bodyPr wrap="square">
            <a:spAutoFit/>
          </a:bodyPr>
          <a:lstStyle/>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Біріктіру/қосып алу мәмілелері, бейінді емес активтерді сату, инвестициялар</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Демеушілік</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Мемлекеттік органдармен жұмыс</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Сатып алу</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Кадрлық процестер</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Сыйлықтар алу (беру), өкілдік шығыстарды мақсатсыз пайдалану</a:t>
            </a:r>
          </a:p>
          <a:p>
            <a:pPr marL="742950" lvl="1" indent="-285750">
              <a:spcBef>
                <a:spcPts val="900"/>
              </a:spcBef>
              <a:buFont typeface="Arial" panose="020B0604020202020204" pitchFamily="34" charset="0"/>
              <a:buChar char="•"/>
            </a:pPr>
            <a:r>
              <a:rPr lang="kk-KZ" sz="2000" b="1">
                <a:solidFill>
                  <a:srgbClr val="0E1B3F"/>
                </a:solidFill>
                <a:latin typeface="Century Gothic" panose="020B0502020202020204" pitchFamily="34" charset="0"/>
                <a:ea typeface="Segoe UI" panose="020B0502040204020203" pitchFamily="34" charset="0"/>
                <a:cs typeface="Segoe UI" panose="020B0502040204020203" pitchFamily="34" charset="0"/>
              </a:rPr>
              <a:t>Өнімді өткізу</a:t>
            </a:r>
          </a:p>
          <a:p>
            <a:pPr marL="457200" lvl="1">
              <a:spcBef>
                <a:spcPts val="900"/>
              </a:spcBef>
            </a:pPr>
            <a:endParaRPr lang="ru-RU" sz="2400" dirty="0">
              <a:solidFill>
                <a:srgbClr val="214084"/>
              </a:solidFill>
              <a:latin typeface="Franklin Gothic Medium" panose="020B0603020102020204" pitchFamily="34" charset="0"/>
            </a:endParaRPr>
          </a:p>
        </p:txBody>
      </p:sp>
      <p:pic>
        <p:nvPicPr>
          <p:cNvPr id="22"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66929"/>
            <a:ext cx="2670285" cy="2020757"/>
          </a:xfrm>
          <a:prstGeom prst="rect">
            <a:avLst/>
          </a:prstGeom>
        </p:spPr>
      </p:pic>
      <p:pic>
        <p:nvPicPr>
          <p:cNvPr id="23"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0" y="3328308"/>
            <a:ext cx="3285066" cy="1066510"/>
          </a:xfrm>
          <a:prstGeom prst="rect">
            <a:avLst/>
          </a:prstGeom>
        </p:spPr>
      </p:pic>
    </p:spTree>
    <p:extLst>
      <p:ext uri="{BB962C8B-B14F-4D97-AF65-F5344CB8AC3E}">
        <p14:creationId xmlns:p14="http://schemas.microsoft.com/office/powerpoint/2010/main" val="1754831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10459-D198-8AD9-0F36-DDDD83FE807E}"/>
            </a:ext>
          </a:extLst>
        </p:cNvPr>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CFB409A2-5A8E-5764-6BFF-F7926A7C3678}"/>
              </a:ext>
            </a:extLst>
          </p:cNvPr>
          <p:cNvSpPr/>
          <p:nvPr/>
        </p:nvSpPr>
        <p:spPr>
          <a:xfrm>
            <a:off x="239299" y="156969"/>
            <a:ext cx="11176585"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Сыйлықтарды қабылдау және сыйға тарту</a:t>
            </a:r>
          </a:p>
        </p:txBody>
      </p:sp>
      <p:cxnSp>
        <p:nvCxnSpPr>
          <p:cNvPr id="10" name="Straight Connector 72">
            <a:extLst>
              <a:ext uri="{FF2B5EF4-FFF2-40B4-BE49-F238E27FC236}">
                <a16:creationId xmlns:a16="http://schemas.microsoft.com/office/drawing/2014/main" id="{AC4D8761-5E08-0D22-9973-D39F43A60151}"/>
              </a:ext>
            </a:extLst>
          </p:cNvPr>
          <p:cNvCxnSpPr>
            <a:cxnSpLocks/>
          </p:cNvCxnSpPr>
          <p:nvPr/>
        </p:nvCxnSpPr>
        <p:spPr>
          <a:xfrm>
            <a:off x="298913" y="662621"/>
            <a:ext cx="11454482"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21" name="TextBox 6">
            <a:extLst>
              <a:ext uri="{FF2B5EF4-FFF2-40B4-BE49-F238E27FC236}">
                <a16:creationId xmlns:a16="http://schemas.microsoft.com/office/drawing/2014/main" id="{3C34C9C4-5466-4A8D-856D-BA944507BE5B}"/>
              </a:ext>
            </a:extLst>
          </p:cNvPr>
          <p:cNvSpPr txBox="1"/>
          <p:nvPr/>
        </p:nvSpPr>
        <p:spPr>
          <a:xfrm>
            <a:off x="1240430" y="765680"/>
            <a:ext cx="6251615" cy="1170192"/>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Лауазымдық міндеттерді орындауға әсер етуі мүмкін және әсер етуші ретінде бағалануы мүмкін </a:t>
            </a:r>
            <a:r>
              <a:rPr lang="kk-KZ" sz="1401" b="1">
                <a:solidFill>
                  <a:srgbClr val="00297A"/>
                </a:solidFill>
                <a:latin typeface="Century Gothic" panose="020B0502020202020204" pitchFamily="34" charset="0"/>
                <a:ea typeface="Times New Roman" panose="02020603050405020304" pitchFamily="18" charset="0"/>
                <a:cs typeface="Arial" panose="020B0604020202020204" pitchFamily="34" charset="0"/>
              </a:rPr>
              <a:t>кез келген сыйлықтарды, ойын-сауық іс-шараларына шақыруларды, қонақжайлылық аясындағы төлемдерді, қайырымдылықтарды және кез келген басқа төлемдерді</a:t>
            </a:r>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 </a:t>
            </a:r>
            <a:r>
              <a:rPr lang="kk-KZ" sz="1401" b="1" u="sng">
                <a:solidFill>
                  <a:srgbClr val="FF0000"/>
                </a:solidFill>
                <a:latin typeface="Century Gothic" panose="020B0502020202020204" pitchFamily="34" charset="0"/>
                <a:ea typeface="Times New Roman" panose="02020603050405020304" pitchFamily="18" charset="0"/>
                <a:cs typeface="Arial" panose="020B0604020202020204" pitchFamily="34" charset="0"/>
              </a:rPr>
              <a:t>қабылдауға</a:t>
            </a:r>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 тыйым салынады</a:t>
            </a:r>
          </a:p>
        </p:txBody>
      </p:sp>
      <p:sp>
        <p:nvSpPr>
          <p:cNvPr id="24" name="TextBox 7">
            <a:extLst>
              <a:ext uri="{FF2B5EF4-FFF2-40B4-BE49-F238E27FC236}">
                <a16:creationId xmlns:a16="http://schemas.microsoft.com/office/drawing/2014/main" id="{FEAE7125-9E09-4601-9641-85746D81A74A}"/>
              </a:ext>
            </a:extLst>
          </p:cNvPr>
          <p:cNvSpPr txBox="1"/>
          <p:nvPr/>
        </p:nvSpPr>
        <p:spPr>
          <a:xfrm>
            <a:off x="1240429" y="2053923"/>
            <a:ext cx="6238721" cy="739048"/>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Серіктестер мен клиенттерге </a:t>
            </a:r>
            <a:r>
              <a:rPr lang="kk-KZ" sz="1401" b="1">
                <a:solidFill>
                  <a:srgbClr val="00297A"/>
                </a:solidFill>
                <a:latin typeface="Century Gothic" panose="020B0502020202020204" pitchFamily="34" charset="0"/>
                <a:ea typeface="Times New Roman" panose="02020603050405020304" pitchFamily="18" charset="0"/>
                <a:cs typeface="Arial" panose="020B0604020202020204" pitchFamily="34" charset="0"/>
              </a:rPr>
              <a:t>сыйлықтар,</a:t>
            </a:r>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 </a:t>
            </a:r>
            <a:r>
              <a:rPr lang="kk-KZ" sz="1401" b="1">
                <a:solidFill>
                  <a:srgbClr val="00297A"/>
                </a:solidFill>
                <a:latin typeface="Century Gothic" panose="020B0502020202020204" pitchFamily="34" charset="0"/>
                <a:ea typeface="Times New Roman" panose="02020603050405020304" pitchFamily="18" charset="0"/>
                <a:cs typeface="Arial" panose="020B0604020202020204" pitchFamily="34" charset="0"/>
              </a:rPr>
              <a:t>ойын-сауық іс-шараларына шақырулар, қонақжайлылық аясындағы төлемдер, қайырымдылықтар және кез келген басқа төлемдер</a:t>
            </a:r>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 </a:t>
            </a:r>
            <a:r>
              <a:rPr lang="kk-KZ" sz="1401" b="1" u="sng">
                <a:solidFill>
                  <a:srgbClr val="FF0000"/>
                </a:solidFill>
                <a:latin typeface="Century Gothic" panose="020B0502020202020204" pitchFamily="34" charset="0"/>
                <a:ea typeface="Times New Roman" panose="02020603050405020304" pitchFamily="18" charset="0"/>
                <a:cs typeface="Arial" panose="020B0604020202020204" pitchFamily="34" charset="0"/>
              </a:rPr>
              <a:t>ұсынуға</a:t>
            </a:r>
            <a:r>
              <a:rPr lang="kk-KZ" sz="1401">
                <a:solidFill>
                  <a:srgbClr val="00297A"/>
                </a:solidFill>
                <a:latin typeface="Century Gothic" panose="020B0502020202020204" pitchFamily="34" charset="0"/>
                <a:ea typeface="Times New Roman" panose="02020603050405020304" pitchFamily="18" charset="0"/>
                <a:cs typeface="Arial" panose="020B0604020202020204" pitchFamily="34" charset="0"/>
              </a:rPr>
              <a:t> тыйым салынады. </a:t>
            </a:r>
            <a:endParaRPr lang="ru-RU" sz="1401" dirty="0">
              <a:latin typeface="Century Gothic" panose="020B0502020202020204" pitchFamily="34" charset="0"/>
            </a:endParaRPr>
          </a:p>
        </p:txBody>
      </p:sp>
      <p:sp>
        <p:nvSpPr>
          <p:cNvPr id="25" name="TextBox 28">
            <a:extLst>
              <a:ext uri="{FF2B5EF4-FFF2-40B4-BE49-F238E27FC236}">
                <a16:creationId xmlns:a16="http://schemas.microsoft.com/office/drawing/2014/main" id="{B956B3CC-1E3C-4760-A09A-318BA4F96E38}"/>
              </a:ext>
            </a:extLst>
          </p:cNvPr>
          <p:cNvSpPr txBox="1"/>
          <p:nvPr/>
        </p:nvSpPr>
        <p:spPr>
          <a:xfrm>
            <a:off x="1265637" y="4246114"/>
            <a:ext cx="6201200" cy="954620"/>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sz="1401" b="1">
                <a:solidFill>
                  <a:srgbClr val="00B050"/>
                </a:solidFill>
                <a:latin typeface="Century Gothic" panose="020B0502020202020204" pitchFamily="34" charset="0"/>
                <a:cs typeface="Arial" panose="020B0604020202020204" pitchFamily="34" charset="0"/>
              </a:rPr>
              <a:t>Серіктестерге брендтелген</a:t>
            </a:r>
            <a:r>
              <a:rPr lang="kk-KZ" sz="1401">
                <a:solidFill>
                  <a:srgbClr val="00B050"/>
                </a:solidFill>
                <a:latin typeface="Century Gothic" panose="020B0502020202020204" pitchFamily="34" charset="0"/>
                <a:cs typeface="Arial" panose="020B0604020202020204" pitchFamily="34" charset="0"/>
              </a:rPr>
              <a:t> кәдесый өнімдерін (Қоғамның логотипі бар күнделіктер, блокноттар, қаламсаптар), атаулы күндерге орай сыйлықтар беруге болады.  </a:t>
            </a:r>
            <a:r>
              <a:rPr lang="kk-KZ" sz="1401">
                <a:solidFill>
                  <a:srgbClr val="FF0000"/>
                </a:solidFill>
                <a:latin typeface="Century Gothic" panose="020B0502020202020204" pitchFamily="34" charset="0"/>
                <a:cs typeface="Arial" panose="020B0604020202020204" pitchFamily="34" charset="0"/>
              </a:rPr>
              <a:t>Мемлекеттік қызметшілерді қоспағанда.</a:t>
            </a:r>
            <a:endParaRPr lang="ru-RU" sz="1401" dirty="0">
              <a:solidFill>
                <a:srgbClr val="00B050"/>
              </a:solidFill>
              <a:latin typeface="Century Gothic" panose="020B0502020202020204" pitchFamily="34" charset="0"/>
              <a:cs typeface="Arial" panose="020B0604020202020204" pitchFamily="34" charset="0"/>
            </a:endParaRPr>
          </a:p>
        </p:txBody>
      </p:sp>
      <p:sp>
        <p:nvSpPr>
          <p:cNvPr id="26" name="TextBox 33">
            <a:extLst>
              <a:ext uri="{FF2B5EF4-FFF2-40B4-BE49-F238E27FC236}">
                <a16:creationId xmlns:a16="http://schemas.microsoft.com/office/drawing/2014/main" id="{8D2C09DD-B1B0-41EC-9F96-87B16A928D39}"/>
              </a:ext>
            </a:extLst>
          </p:cNvPr>
          <p:cNvSpPr txBox="1"/>
          <p:nvPr/>
        </p:nvSpPr>
        <p:spPr>
          <a:xfrm>
            <a:off x="7631525" y="807812"/>
            <a:ext cx="4169803" cy="3970318"/>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sz="1200" b="1">
                <a:solidFill>
                  <a:srgbClr val="00B050"/>
                </a:solidFill>
                <a:latin typeface="Century Gothic" panose="020B0502020202020204" pitchFamily="34" charset="0"/>
                <a:cs typeface="Arial" panose="020B0604020202020204" pitchFamily="34" charset="0"/>
              </a:rPr>
              <a:t>Сыбайлас жемқорлыққа қарсы шектеулерді қабылдамайтын қызметкерлер үшін ерекшеліктер.</a:t>
            </a:r>
          </a:p>
          <a:p>
            <a:pPr marL="285757" indent="-285757" algn="just">
              <a:buFont typeface="Wingdings" panose="05000000000000000000" pitchFamily="2" charset="2"/>
              <a:buChar char="ü"/>
            </a:pPr>
            <a:r>
              <a:rPr lang="kk-KZ" sz="1200">
                <a:solidFill>
                  <a:srgbClr val="00B050"/>
                </a:solidFill>
                <a:latin typeface="Century Gothic" panose="020B0502020202020204" pitchFamily="34" charset="0"/>
                <a:cs typeface="Arial" panose="020B0604020202020204" pitchFamily="34" charset="0"/>
              </a:rPr>
              <a:t>көрмелер, конференциялар, семинарлар сияқты белгілі бір іс-шараларға қатысу кезіндегі </a:t>
            </a:r>
            <a:r>
              <a:rPr lang="kk-KZ" sz="1200" b="1">
                <a:solidFill>
                  <a:srgbClr val="00B050"/>
                </a:solidFill>
                <a:latin typeface="Century Gothic" panose="020B0502020202020204" pitchFamily="34" charset="0"/>
                <a:cs typeface="Arial" panose="020B0604020202020204" pitchFamily="34" charset="0"/>
              </a:rPr>
              <a:t>ақшалай емес сыйлықтар мен қонақжайлылық</a:t>
            </a:r>
            <a:r>
              <a:rPr lang="kk-KZ" sz="1200">
                <a:solidFill>
                  <a:srgbClr val="00B050"/>
                </a:solidFill>
                <a:latin typeface="Century Gothic" panose="020B0502020202020204" pitchFamily="34" charset="0"/>
                <a:cs typeface="Arial" panose="020B0604020202020204" pitchFamily="34" charset="0"/>
              </a:rPr>
              <a:t>, оларда </a:t>
            </a:r>
            <a:r>
              <a:rPr lang="kk-KZ" sz="1200" b="1">
                <a:solidFill>
                  <a:srgbClr val="00B050"/>
                </a:solidFill>
                <a:latin typeface="Century Gothic" panose="020B0502020202020204" pitchFamily="34" charset="0"/>
                <a:cs typeface="Arial" panose="020B0604020202020204" pitchFamily="34" charset="0"/>
              </a:rPr>
              <a:t>барлық қатысушыларға бірдей сыйлықтар мен қонақжайлылық ұсынылады</a:t>
            </a:r>
            <a:r>
              <a:rPr lang="kk-KZ" sz="1200">
                <a:solidFill>
                  <a:srgbClr val="00B050"/>
                </a:solidFill>
                <a:latin typeface="Century Gothic" panose="020B0502020202020204" pitchFamily="34" charset="0"/>
                <a:cs typeface="Arial" panose="020B0604020202020204" pitchFamily="34" charset="0"/>
              </a:rPr>
              <a:t>. </a:t>
            </a:r>
          </a:p>
          <a:p>
            <a:pPr marL="285757" indent="-285757" algn="just">
              <a:buFont typeface="Wingdings" panose="05000000000000000000" pitchFamily="2" charset="2"/>
              <a:buChar char="ü"/>
            </a:pPr>
            <a:r>
              <a:rPr lang="kk-KZ" sz="1200">
                <a:solidFill>
                  <a:srgbClr val="00B050"/>
                </a:solidFill>
                <a:latin typeface="Century Gothic" panose="020B0502020202020204" pitchFamily="34" charset="0"/>
                <a:cs typeface="Arial" panose="020B0604020202020204" pitchFamily="34" charset="0"/>
              </a:rPr>
              <a:t>мемлекеттік мерекелер мен сый алушы адамның жеке оқиғаларына орай берілген сыйлықтар: </a:t>
            </a:r>
          </a:p>
          <a:p>
            <a:pPr marL="542939" indent="-276232" algn="just">
              <a:buFont typeface="Wingdings" panose="05000000000000000000" pitchFamily="2" charset="2"/>
              <a:buChar char="Ø"/>
            </a:pPr>
            <a:r>
              <a:rPr lang="kk-KZ" sz="1200" b="1">
                <a:solidFill>
                  <a:srgbClr val="00B050"/>
                </a:solidFill>
                <a:latin typeface="Century Gothic" panose="020B0502020202020204" pitchFamily="34" charset="0"/>
                <a:cs typeface="Arial" panose="020B0604020202020204" pitchFamily="34" charset="0"/>
              </a:rPr>
              <a:t>Қоғам, Қоғам қызметкерлерінің кәсіподақтары</a:t>
            </a:r>
            <a:r>
              <a:rPr lang="kk-KZ" sz="1200">
                <a:solidFill>
                  <a:srgbClr val="00B050"/>
                </a:solidFill>
                <a:latin typeface="Century Gothic" panose="020B0502020202020204" pitchFamily="34" charset="0"/>
                <a:cs typeface="Arial" panose="020B0604020202020204" pitchFamily="34" charset="0"/>
              </a:rPr>
              <a:t>, «Самұрық-Қазына» АҚ тобының портфельдік компаниялары атынан;</a:t>
            </a:r>
          </a:p>
          <a:p>
            <a:pPr marL="542939" indent="-276232" algn="just">
              <a:buFont typeface="Wingdings" panose="05000000000000000000" pitchFamily="2" charset="2"/>
              <a:buChar char="Ø"/>
            </a:pPr>
            <a:r>
              <a:rPr lang="kk-KZ" sz="1200">
                <a:solidFill>
                  <a:srgbClr val="00B050"/>
                </a:solidFill>
                <a:latin typeface="Century Gothic" panose="020B0502020202020204" pitchFamily="34" charset="0"/>
                <a:cs typeface="Arial" panose="020B0604020202020204" pitchFamily="34" charset="0"/>
              </a:rPr>
              <a:t>Қоғам бөлімшелерінің қызметкерлерінен </a:t>
            </a:r>
            <a:r>
              <a:rPr lang="kk-KZ" sz="1200" b="1">
                <a:solidFill>
                  <a:srgbClr val="00B050"/>
                </a:solidFill>
                <a:latin typeface="Century Gothic" panose="020B0502020202020204" pitchFamily="34" charset="0"/>
                <a:cs typeface="Arial" panose="020B0604020202020204" pitchFamily="34" charset="0"/>
              </a:rPr>
              <a:t>ұжымдық түрде;</a:t>
            </a:r>
          </a:p>
          <a:p>
            <a:pPr marL="542939" indent="-276232" algn="just">
              <a:buFont typeface="Wingdings" panose="05000000000000000000" pitchFamily="2" charset="2"/>
              <a:buChar char="Ø"/>
            </a:pPr>
            <a:r>
              <a:rPr lang="kk-KZ" sz="1200">
                <a:solidFill>
                  <a:srgbClr val="00B050"/>
                </a:solidFill>
                <a:latin typeface="Century Gothic" panose="020B0502020202020204" pitchFamily="34" charset="0"/>
                <a:cs typeface="Arial" panose="020B0604020202020204" pitchFamily="34" charset="0"/>
              </a:rPr>
              <a:t>сый алушы адамға </a:t>
            </a:r>
            <a:r>
              <a:rPr lang="kk-KZ" sz="1200" b="1">
                <a:solidFill>
                  <a:srgbClr val="00B050"/>
                </a:solidFill>
                <a:latin typeface="Century Gothic" panose="020B0502020202020204" pitchFamily="34" charset="0"/>
                <a:cs typeface="Arial" panose="020B0604020202020204" pitchFamily="34" charset="0"/>
              </a:rPr>
              <a:t>бағынысты емес</a:t>
            </a:r>
            <a:r>
              <a:rPr lang="kk-KZ" sz="1200">
                <a:solidFill>
                  <a:srgbClr val="00B050"/>
                </a:solidFill>
                <a:latin typeface="Century Gothic" panose="020B0502020202020204" pitchFamily="34" charset="0"/>
                <a:cs typeface="Arial" panose="020B0604020202020204" pitchFamily="34" charset="0"/>
              </a:rPr>
              <a:t> және оның ықпалында емес қызметкерлерден, егер мұндай сыйлықтар пара ұсыну ретінде бағаланбаса.</a:t>
            </a:r>
          </a:p>
        </p:txBody>
      </p:sp>
      <p:grpSp>
        <p:nvGrpSpPr>
          <p:cNvPr id="27" name="Группа 26">
            <a:extLst>
              <a:ext uri="{FF2B5EF4-FFF2-40B4-BE49-F238E27FC236}">
                <a16:creationId xmlns:a16="http://schemas.microsoft.com/office/drawing/2014/main" id="{3B0809F3-183A-4405-9E32-F3BB5CF25C2B}"/>
              </a:ext>
            </a:extLst>
          </p:cNvPr>
          <p:cNvGrpSpPr/>
          <p:nvPr/>
        </p:nvGrpSpPr>
        <p:grpSpPr>
          <a:xfrm>
            <a:off x="229391" y="605445"/>
            <a:ext cx="7256359" cy="4524087"/>
            <a:chOff x="176859" y="-116901"/>
            <a:chExt cx="6925178" cy="4524090"/>
          </a:xfrm>
        </p:grpSpPr>
        <p:grpSp>
          <p:nvGrpSpPr>
            <p:cNvPr id="29" name="Группа 28">
              <a:extLst>
                <a:ext uri="{FF2B5EF4-FFF2-40B4-BE49-F238E27FC236}">
                  <a16:creationId xmlns:a16="http://schemas.microsoft.com/office/drawing/2014/main" id="{558BCE93-C023-4DF7-85AB-41FEA54A5CFB}"/>
                </a:ext>
              </a:extLst>
            </p:cNvPr>
            <p:cNvGrpSpPr/>
            <p:nvPr/>
          </p:nvGrpSpPr>
          <p:grpSpPr>
            <a:xfrm>
              <a:off x="176859" y="-116901"/>
              <a:ext cx="996696" cy="4524090"/>
              <a:chOff x="94563" y="1223614"/>
              <a:chExt cx="996696" cy="4524090"/>
            </a:xfrm>
          </p:grpSpPr>
          <p:pic>
            <p:nvPicPr>
              <p:cNvPr id="36" name="Рисунок 35" descr="Деньги">
                <a:extLst>
                  <a:ext uri="{FF2B5EF4-FFF2-40B4-BE49-F238E27FC236}">
                    <a16:creationId xmlns:a16="http://schemas.microsoft.com/office/drawing/2014/main" id="{EECC77EC-BBD8-4DB8-B484-61CBE70BAF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0308" y="1223614"/>
                <a:ext cx="914400" cy="914400"/>
              </a:xfrm>
              <a:prstGeom prst="rect">
                <a:avLst/>
              </a:prstGeom>
            </p:spPr>
          </p:pic>
          <p:pic>
            <p:nvPicPr>
              <p:cNvPr id="41" name="Рисунок 40" descr="Подарок">
                <a:extLst>
                  <a:ext uri="{FF2B5EF4-FFF2-40B4-BE49-F238E27FC236}">
                    <a16:creationId xmlns:a16="http://schemas.microsoft.com/office/drawing/2014/main" id="{4C483BA0-60F4-48BA-825E-4EAF04427EB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563" y="2422352"/>
                <a:ext cx="996696" cy="996696"/>
              </a:xfrm>
              <a:prstGeom prst="rect">
                <a:avLst/>
              </a:prstGeom>
            </p:spPr>
          </p:pic>
          <p:pic>
            <p:nvPicPr>
              <p:cNvPr id="50" name="Рисунок 49" descr="Рукопожатие">
                <a:extLst>
                  <a:ext uri="{FF2B5EF4-FFF2-40B4-BE49-F238E27FC236}">
                    <a16:creationId xmlns:a16="http://schemas.microsoft.com/office/drawing/2014/main" id="{6BFC16F4-5921-4534-8063-9F9887C29F3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3857" y="4833304"/>
                <a:ext cx="914400" cy="914400"/>
              </a:xfrm>
              <a:prstGeom prst="rect">
                <a:avLst/>
              </a:prstGeom>
            </p:spPr>
          </p:pic>
        </p:grpSp>
        <p:sp>
          <p:nvSpPr>
            <p:cNvPr id="30" name="TextBox 37">
              <a:extLst>
                <a:ext uri="{FF2B5EF4-FFF2-40B4-BE49-F238E27FC236}">
                  <a16:creationId xmlns:a16="http://schemas.microsoft.com/office/drawing/2014/main" id="{323AFEA1-2899-4DE9-A34C-54532D7B1D04}"/>
                </a:ext>
              </a:extLst>
            </p:cNvPr>
            <p:cNvSpPr txBox="1"/>
            <p:nvPr/>
          </p:nvSpPr>
          <p:spPr>
            <a:xfrm>
              <a:off x="1148052" y="2213212"/>
              <a:ext cx="5953985" cy="1108381"/>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just"/>
              <a:r>
                <a:rPr lang="kk-KZ" sz="1401">
                  <a:solidFill>
                    <a:srgbClr val="243D7C"/>
                  </a:solidFill>
                  <a:latin typeface="Century Gothic" panose="020B0502020202020204" pitchFamily="34" charset="0"/>
                  <a:ea typeface="Times New Roman" panose="02020603050405020304" pitchFamily="18" charset="0"/>
                  <a:cs typeface="Arial" panose="020B0604020202020204" pitchFamily="34" charset="0"/>
                </a:rPr>
                <a:t>Контрагенттер өткізетін және </a:t>
              </a:r>
              <a:r>
                <a:rPr lang="kk-KZ" sz="1401" b="1">
                  <a:solidFill>
                    <a:srgbClr val="243D7C"/>
                  </a:solidFill>
                  <a:latin typeface="Century Gothic" panose="020B0502020202020204" pitchFamily="34" charset="0"/>
                  <a:ea typeface="Times New Roman" panose="02020603050405020304" pitchFamily="18" charset="0"/>
                  <a:cs typeface="Arial" panose="020B0604020202020204" pitchFamily="34" charset="0"/>
                </a:rPr>
                <a:t>құнды ақшалай және мүліктік жүлделер көздейтін </a:t>
              </a:r>
              <a:r>
                <a:rPr lang="kk-KZ" sz="1200">
                  <a:solidFill>
                    <a:srgbClr val="243D7C"/>
                  </a:solidFill>
                  <a:latin typeface="Century Gothic" panose="020B0502020202020204" pitchFamily="34" charset="0"/>
                  <a:ea typeface="Times New Roman" panose="02020603050405020304" pitchFamily="18" charset="0"/>
                  <a:cs typeface="Arial" panose="020B0604020202020204" pitchFamily="34" charset="0"/>
                </a:rPr>
                <a:t>конкурстарға, ұтыс ойындарына және лотереяларға қатысуға тыйым салынады, мемлекеттік органдар өткізетін немесе бастамашылық ететін, сондай-ақ «Самұрық-Қазына» АҚ тобының іс-шаралары аясында өткізілетіндерін қоспағанда. </a:t>
              </a:r>
              <a:endParaRPr lang="ru-RU" sz="1801" dirty="0">
                <a:solidFill>
                  <a:srgbClr val="243D7C"/>
                </a:solidFill>
                <a:latin typeface="Century Gothic" panose="020B0502020202020204" pitchFamily="34" charset="0"/>
                <a:ea typeface="Times New Roman" panose="02020603050405020304" pitchFamily="18" charset="0"/>
                <a:cs typeface="Arial" panose="020B0604020202020204" pitchFamily="34" charset="0"/>
              </a:endParaRPr>
            </a:p>
          </p:txBody>
        </p:sp>
        <p:pic>
          <p:nvPicPr>
            <p:cNvPr id="31" name="Рисунок 30" descr="Игровой автомат">
              <a:extLst>
                <a:ext uri="{FF2B5EF4-FFF2-40B4-BE49-F238E27FC236}">
                  <a16:creationId xmlns:a16="http://schemas.microsoft.com/office/drawing/2014/main" id="{F0584D2C-2F66-446F-9874-13C9A719BB1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22604" y="2249160"/>
              <a:ext cx="914400" cy="914400"/>
            </a:xfrm>
            <a:prstGeom prst="rect">
              <a:avLst/>
            </a:prstGeom>
          </p:spPr>
        </p:pic>
      </p:grpSp>
      <p:sp>
        <p:nvSpPr>
          <p:cNvPr id="28" name="TextBox 45">
            <a:extLst>
              <a:ext uri="{FF2B5EF4-FFF2-40B4-BE49-F238E27FC236}">
                <a16:creationId xmlns:a16="http://schemas.microsoft.com/office/drawing/2014/main" id="{2D887AAB-0E0E-4A74-BF25-6A48F63F33F2}"/>
              </a:ext>
            </a:extLst>
          </p:cNvPr>
          <p:cNvSpPr txBox="1"/>
          <p:nvPr/>
        </p:nvSpPr>
        <p:spPr>
          <a:xfrm>
            <a:off x="247262" y="5376468"/>
            <a:ext cx="11506133" cy="738664"/>
          </a:xfrm>
          <a:prstGeom prst="rect">
            <a:avLst/>
          </a:prstGeom>
          <a:noFill/>
        </p:spPr>
        <p:txBody>
          <a:bodyPr wrap="square">
            <a:spAutoFit/>
          </a:bodyPr>
          <a:ls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kk-KZ" sz="1400" b="1">
                <a:latin typeface="Century Gothic" panose="020B0502020202020204" pitchFamily="34" charset="0"/>
                <a:cs typeface="Arial" panose="020B0604020202020204" pitchFamily="34" charset="0"/>
              </a:rPr>
              <a:t>Хабарсыз алынған сыйлық қайтарылуы тиіс. </a:t>
            </a:r>
          </a:p>
          <a:p>
            <a:pPr algn="just"/>
            <a:r>
              <a:rPr lang="kk-KZ" sz="1400" b="1">
                <a:latin typeface="Century Gothic" panose="020B0502020202020204" pitchFamily="34" charset="0"/>
                <a:cs typeface="Arial" panose="020B0604020202020204" pitchFamily="34" charset="0"/>
              </a:rPr>
              <a:t>Мүмкін болмаған жағдайда сыйлықтарды бөлімшенің барлық қызметкерлерінің бірлесіп пайдалануы немесе оларды Комплаенс қызметіне беру жақсы тәжірибе болуы мүмкін.</a:t>
            </a:r>
          </a:p>
        </p:txBody>
      </p:sp>
    </p:spTree>
    <p:extLst>
      <p:ext uri="{BB962C8B-B14F-4D97-AF65-F5344CB8AC3E}">
        <p14:creationId xmlns:p14="http://schemas.microsoft.com/office/powerpoint/2010/main" val="3627393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39367" y="157934"/>
            <a:ext cx="1162716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Іскер серіктестер мен қызметкерлерді мұқият таңдау. </a:t>
            </a:r>
          </a:p>
          <a:p>
            <a:pPr lvl="0" defTabSz="457200" fontAlgn="auto">
              <a:lnSpc>
                <a:spcPct val="80000"/>
              </a:lnSpc>
              <a:spcBef>
                <a:spcPts val="0"/>
              </a:spcBef>
              <a:spcAft>
                <a:spcPts val="0"/>
              </a:spcAft>
              <a:defRPr/>
            </a:pPr>
            <a:r>
              <a:rPr lang="pt-PT" altLang="pt-PT" sz="2400" b="1" spc="300" dirty="0">
                <a:solidFill>
                  <a:srgbClr val="F7A700"/>
                </a:solidFill>
                <a:latin typeface="Century Gothic" panose="020B0502020202020204" pitchFamily="34" charset="0"/>
                <a:cs typeface="Segoe UI" panose="020B0502040204020203" pitchFamily="34" charset="0"/>
              </a:rPr>
              <a:t>Due Diligence</a:t>
            </a: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52101" y="841198"/>
            <a:ext cx="11414612" cy="36875"/>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100" name="CaixaDeTexto 2">
            <a:extLst>
              <a:ext uri="{FF2B5EF4-FFF2-40B4-BE49-F238E27FC236}">
                <a16:creationId xmlns:a16="http://schemas.microsoft.com/office/drawing/2014/main" id="{727519B0-C025-4D92-BD52-985D06244E4A}"/>
              </a:ext>
            </a:extLst>
          </p:cNvPr>
          <p:cNvSpPr txBox="1">
            <a:spLocks noChangeArrowheads="1"/>
          </p:cNvSpPr>
          <p:nvPr/>
        </p:nvSpPr>
        <p:spPr bwMode="auto">
          <a:xfrm>
            <a:off x="746084" y="1415878"/>
            <a:ext cx="6763426" cy="398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457200" rtl="0" eaLnBrk="1" fontAlgn="auto" latinLnBrk="0" hangingPunct="1">
              <a:spcBef>
                <a:spcPts val="0"/>
              </a:spcBef>
              <a:spcAft>
                <a:spcPts val="600"/>
              </a:spcAft>
              <a:buClrTx/>
              <a:buSzTx/>
              <a:buFontTx/>
              <a:buNone/>
              <a:tabLst/>
              <a:defRPr/>
            </a:pPr>
            <a:r>
              <a:rPr kumimoji="0" lang="kk-KZ" altLang="pt-PT" sz="1900" i="0" u="none" strike="noStrike" kern="1200" cap="none" spc="0" normalizeH="0" baseline="0" noProof="0">
                <a:ln>
                  <a:noFill/>
                </a:ln>
                <a:solidFill>
                  <a:srgbClr val="0E1B3F"/>
                </a:solidFill>
                <a:effectLst/>
                <a:uLnTx/>
                <a:uFillTx/>
                <a:latin typeface="Century Gothic" panose="020B0502020202020204" pitchFamily="34" charset="0"/>
                <a:ea typeface="Segoe UI" panose="020B0502040204020203" pitchFamily="34" charset="0"/>
                <a:cs typeface="Segoe UI" panose="020B0502040204020203" pitchFamily="34" charset="0"/>
              </a:rPr>
              <a:t>Ұлыбританияның</a:t>
            </a:r>
            <a:r>
              <a:rPr kumimoji="0" lang="kk-KZ" altLang="pt-PT" sz="1900" i="0" u="none" strike="noStrike" kern="1200" cap="none" spc="0" normalizeH="0" noProof="0">
                <a:ln>
                  <a:noFill/>
                </a:ln>
                <a:solidFill>
                  <a:srgbClr val="0E1B3F"/>
                </a:solidFill>
                <a:effectLst/>
                <a:uLnTx/>
                <a:uFillTx/>
                <a:latin typeface="Century Gothic" panose="020B0502020202020204" pitchFamily="34" charset="0"/>
                <a:ea typeface="Segoe UI" panose="020B0502040204020203" pitchFamily="34" charset="0"/>
                <a:cs typeface="Segoe UI" panose="020B0502040204020203" pitchFamily="34" charset="0"/>
              </a:rPr>
              <a:t> «Парақорлық туралы» Заңы бойынша «ҚТЖ» ҰК» АҚ контрагенттерді тексерудің тиімді рәсімдеріне ие болуға міндетті.</a:t>
            </a:r>
          </a:p>
          <a:p>
            <a:pPr marL="0" marR="0" lvl="0" indent="0" algn="l" defTabSz="457200" rtl="0" eaLnBrk="1" fontAlgn="auto" latinLnBrk="0" hangingPunct="1">
              <a:spcBef>
                <a:spcPts val="0"/>
              </a:spcBef>
              <a:spcAft>
                <a:spcPts val="600"/>
              </a:spcAft>
              <a:buClrTx/>
              <a:buSzTx/>
              <a:buFontTx/>
              <a:buNone/>
              <a:tabLst/>
              <a:defRPr/>
            </a:pPr>
            <a:endParaRPr lang="ru-RU" altLang="pt-PT" sz="1900" dirty="0">
              <a:solidFill>
                <a:srgbClr val="0E1B3F"/>
              </a:solidFill>
              <a:latin typeface="Century Gothic" panose="020B0502020202020204" pitchFamily="34" charset="0"/>
              <a:ea typeface="Segoe UI" panose="020B0502040204020203" pitchFamily="34" charset="0"/>
              <a:cs typeface="Segoe UI" panose="020B0502040204020203" pitchFamily="34" charset="0"/>
            </a:endParaRPr>
          </a:p>
          <a:p>
            <a:pPr marL="0" marR="0" lvl="0" indent="0" algn="just" defTabSz="457200" rtl="0" eaLnBrk="1" fontAlgn="auto" latinLnBrk="0" hangingPunct="1">
              <a:spcBef>
                <a:spcPts val="0"/>
              </a:spcBef>
              <a:spcAft>
                <a:spcPts val="600"/>
              </a:spcAft>
              <a:buClrTx/>
              <a:buSzTx/>
              <a:buFontTx/>
              <a:buNone/>
              <a:tabLst/>
              <a:defRPr/>
            </a:pPr>
            <a:r>
              <a:rPr kumimoji="0" lang="kk-KZ" altLang="pt-PT" sz="1900" i="0" u="none" strike="noStrike" kern="1200" cap="none" spc="0" normalizeH="0" noProof="0">
                <a:ln>
                  <a:noFill/>
                </a:ln>
                <a:solidFill>
                  <a:srgbClr val="0E1B3F"/>
                </a:solidFill>
                <a:effectLst/>
                <a:uLnTx/>
                <a:uFillTx/>
                <a:latin typeface="Century Gothic" panose="020B0502020202020204" pitchFamily="34" charset="0"/>
                <a:ea typeface="Segoe UI" panose="020B0502040204020203" pitchFamily="34" charset="0"/>
                <a:cs typeface="Segoe UI" panose="020B0502040204020203" pitchFamily="34" charset="0"/>
              </a:rPr>
              <a:t>Шарттарда сыбайлас жемқорлыққа қарсы ескертпе күшейтілді:</a:t>
            </a:r>
          </a:p>
          <a:p>
            <a:pPr marL="342900" marR="0" lvl="0" indent="-342900" algn="just" defTabSz="457200" rtl="0" eaLnBrk="1" fontAlgn="auto" latinLnBrk="0" hangingPunct="1">
              <a:spcBef>
                <a:spcPts val="0"/>
              </a:spcBef>
              <a:spcAft>
                <a:spcPts val="600"/>
              </a:spcAft>
              <a:buClr>
                <a:srgbClr val="F7A700"/>
              </a:buClr>
              <a:buSzTx/>
              <a:buFont typeface="Wingdings" panose="05000000000000000000" pitchFamily="2" charset="2"/>
              <a:buChar char="Ø"/>
              <a:tabLst/>
              <a:defRPr/>
            </a:pPr>
            <a:r>
              <a:rPr kumimoji="0" lang="kk-KZ" altLang="pt-PT" sz="1900" i="0" u="none" strike="noStrike" kern="1200" cap="none" spc="0" normalizeH="0" noProof="0">
                <a:ln>
                  <a:noFill/>
                </a:ln>
                <a:solidFill>
                  <a:srgbClr val="0E1B3F"/>
                </a:solidFill>
                <a:effectLst/>
                <a:uLnTx/>
                <a:uFillTx/>
                <a:latin typeface="Century Gothic" panose="020B0502020202020204" pitchFamily="34" charset="0"/>
                <a:ea typeface="Segoe UI" panose="020B0502040204020203" pitchFamily="34" charset="0"/>
                <a:cs typeface="Segoe UI" panose="020B0502040204020203" pitchFamily="34" charset="0"/>
              </a:rPr>
              <a:t>Тапсырыс берушінің өнім берушіге комплаенс-тексеру жүргізу құқығы;</a:t>
            </a:r>
          </a:p>
          <a:p>
            <a:pPr marL="342900" lvl="0" indent="-342900" algn="just" defTabSz="457200" fontAlgn="auto">
              <a:spcBef>
                <a:spcPts val="0"/>
              </a:spcBef>
              <a:spcAft>
                <a:spcPts val="600"/>
              </a:spcAft>
              <a:buClr>
                <a:srgbClr val="F7A700"/>
              </a:buClr>
              <a:buFont typeface="Wingdings" panose="05000000000000000000" pitchFamily="2" charset="2"/>
              <a:buChar char="Ø"/>
              <a:defRPr/>
            </a:pPr>
            <a:r>
              <a:rPr lang="kk-KZ" altLang="pt-PT" sz="1900">
                <a:solidFill>
                  <a:srgbClr val="0E1B3F"/>
                </a:solidFill>
                <a:latin typeface="Century Gothic" panose="020B0502020202020204" pitchFamily="34" charset="0"/>
                <a:ea typeface="Segoe UI" panose="020B0502040204020203" pitchFamily="34" charset="0"/>
                <a:cs typeface="Segoe UI" panose="020B0502040204020203" pitchFamily="34" charset="0"/>
              </a:rPr>
              <a:t>Ұлыбританияның «Парақорлық туралы» Заңын сыбайлас жемқорлыққа қарсы заңнамаға енгізу;</a:t>
            </a:r>
          </a:p>
          <a:p>
            <a:pPr marL="342900" marR="0" lvl="0" indent="-342900" algn="just" defTabSz="457200" rtl="0" eaLnBrk="1" fontAlgn="auto" latinLnBrk="0" hangingPunct="1">
              <a:spcBef>
                <a:spcPts val="0"/>
              </a:spcBef>
              <a:spcAft>
                <a:spcPts val="600"/>
              </a:spcAft>
              <a:buClr>
                <a:srgbClr val="F7A700"/>
              </a:buClr>
              <a:buSzTx/>
              <a:buFont typeface="Wingdings" panose="05000000000000000000" pitchFamily="2" charset="2"/>
              <a:buChar char="Ø"/>
              <a:tabLst/>
              <a:defRPr/>
            </a:pPr>
            <a:r>
              <a:rPr lang="kk-KZ" altLang="pt-PT" sz="1900">
                <a:solidFill>
                  <a:srgbClr val="0E1B3F"/>
                </a:solidFill>
                <a:latin typeface="Century Gothic" panose="020B0502020202020204" pitchFamily="34" charset="0"/>
                <a:ea typeface="Segoe UI" panose="020B0502040204020203" pitchFamily="34" charset="0"/>
                <a:cs typeface="Segoe UI" panose="020B0502040204020203" pitchFamily="34" charset="0"/>
              </a:rPr>
              <a:t>Тапсырыс берушінің шарттың орындалуын сыбайлас жемқорлық фактілеріне тексеру құқығы.</a:t>
            </a:r>
            <a:endParaRPr kumimoji="0" lang="ru-RU" altLang="pt-PT" sz="1900" i="0" u="none" strike="noStrike" kern="1200" cap="none" spc="0" normalizeH="0" noProof="0" dirty="0">
              <a:ln>
                <a:noFill/>
              </a:ln>
              <a:solidFill>
                <a:srgbClr val="0E1B3F"/>
              </a:solidFill>
              <a:effectLst/>
              <a:uLnTx/>
              <a:uFillTx/>
              <a:latin typeface="Century Gothic" panose="020B0502020202020204" pitchFamily="34" charset="0"/>
              <a:ea typeface="Segoe UI" panose="020B0502040204020203" pitchFamily="34" charset="0"/>
              <a:cs typeface="Segoe UI" panose="020B0502040204020203" pitchFamily="34" charset="0"/>
            </a:endParaRPr>
          </a:p>
        </p:txBody>
      </p:sp>
      <p:grpSp>
        <p:nvGrpSpPr>
          <p:cNvPr id="55" name="Group 42">
            <a:extLst>
              <a:ext uri="{FF2B5EF4-FFF2-40B4-BE49-F238E27FC236}">
                <a16:creationId xmlns:a16="http://schemas.microsoft.com/office/drawing/2014/main" id="{B2717129-1BBD-452E-9281-6B1C5A6D9F77}"/>
              </a:ext>
            </a:extLst>
          </p:cNvPr>
          <p:cNvGrpSpPr>
            <a:grpSpLocks noChangeAspect="1"/>
          </p:cNvGrpSpPr>
          <p:nvPr/>
        </p:nvGrpSpPr>
        <p:grpSpPr>
          <a:xfrm>
            <a:off x="8055406" y="1977390"/>
            <a:ext cx="3145993" cy="2971800"/>
            <a:chOff x="775775" y="3694294"/>
            <a:chExt cx="762000" cy="762000"/>
          </a:xfrm>
        </p:grpSpPr>
        <p:sp>
          <p:nvSpPr>
            <p:cNvPr id="56" name="Rectangle 6">
              <a:extLst>
                <a:ext uri="{FF2B5EF4-FFF2-40B4-BE49-F238E27FC236}">
                  <a16:creationId xmlns:a16="http://schemas.microsoft.com/office/drawing/2014/main" id="{59DE88D8-FF62-424A-9CAC-FF569180CD52}"/>
                </a:ext>
              </a:extLst>
            </p:cNvPr>
            <p:cNvSpPr/>
            <p:nvPr/>
          </p:nvSpPr>
          <p:spPr>
            <a:xfrm>
              <a:off x="775775" y="3694294"/>
              <a:ext cx="762000" cy="762000"/>
            </a:xfrm>
            <a:prstGeom prst="rect">
              <a:avLst/>
            </a:prstGeom>
            <a:solidFill>
              <a:srgbClr val="243D7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pt-PT" sz="1943" b="0" i="0" u="none" strike="noStrike" kern="1200" cap="none" spc="0" normalizeH="0" baseline="0" noProof="0" dirty="0" err="1">
                <a:ln>
                  <a:noFill/>
                </a:ln>
                <a:solidFill>
                  <a:srgbClr val="000000"/>
                </a:solidFill>
                <a:effectLst/>
                <a:uLnTx/>
                <a:uFillTx/>
                <a:latin typeface="Calibri"/>
                <a:ea typeface="+mn-ea"/>
                <a:cs typeface="+mn-cs"/>
              </a:endParaRPr>
            </a:p>
          </p:txBody>
        </p:sp>
        <p:pic>
          <p:nvPicPr>
            <p:cNvPr id="57" name="Graphic 39">
              <a:extLst>
                <a:ext uri="{FF2B5EF4-FFF2-40B4-BE49-F238E27FC236}">
                  <a16:creationId xmlns:a16="http://schemas.microsoft.com/office/drawing/2014/main" id="{B06AEA16-6EAE-4823-8306-B28B996B53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0534" y="3849053"/>
              <a:ext cx="452482" cy="452482"/>
            </a:xfrm>
            <a:prstGeom prst="rect">
              <a:avLst/>
            </a:prstGeom>
          </p:spPr>
        </p:pic>
      </p:grpSp>
    </p:spTree>
    <p:extLst>
      <p:ext uri="{BB962C8B-B14F-4D97-AF65-F5344CB8AC3E}">
        <p14:creationId xmlns:p14="http://schemas.microsoft.com/office/powerpoint/2010/main" val="1860242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64836" y="210409"/>
            <a:ext cx="11627165"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Іскер серіктестер мен әріптестерді мұқият таңдау. </a:t>
            </a:r>
          </a:p>
          <a:p>
            <a:pPr lvl="0" defTabSz="457200" fontAlgn="auto">
              <a:lnSpc>
                <a:spcPct val="80000"/>
              </a:lnSpc>
              <a:spcBef>
                <a:spcPts val="0"/>
              </a:spcBef>
              <a:spcAft>
                <a:spcPts val="0"/>
              </a:spcAft>
              <a:defRPr/>
            </a:pPr>
            <a:r>
              <a:rPr lang="pt-PT" altLang="pt-PT" sz="2400" b="1" spc="300" dirty="0">
                <a:solidFill>
                  <a:srgbClr val="F7A700"/>
                </a:solidFill>
                <a:latin typeface="Century Gothic" panose="020B0502020202020204" pitchFamily="34" charset="0"/>
                <a:cs typeface="Segoe UI" panose="020B0502040204020203" pitchFamily="34" charset="0"/>
              </a:rPr>
              <a:t>Due Diligence</a:t>
            </a:r>
            <a:endParaRPr kumimoji="0" lang="pt-PT" altLang="pt-PT" sz="2400" b="1" i="0" u="none" strike="noStrike" kern="1200" cap="none" spc="300" normalizeH="0" baseline="0" noProof="0" dirty="0">
              <a:ln>
                <a:noFill/>
              </a:ln>
              <a:solidFill>
                <a:srgbClr val="F7A700"/>
              </a:solidFill>
              <a:effectLst/>
              <a:uLnTx/>
              <a:uFillTx/>
              <a:latin typeface="Century Gothic" panose="020B0502020202020204" pitchFamily="34" charset="0"/>
              <a:ea typeface="+mn-ea"/>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64835" y="957586"/>
            <a:ext cx="11242355" cy="1"/>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100" name="CaixaDeTexto 2">
            <a:extLst>
              <a:ext uri="{FF2B5EF4-FFF2-40B4-BE49-F238E27FC236}">
                <a16:creationId xmlns:a16="http://schemas.microsoft.com/office/drawing/2014/main" id="{727519B0-C025-4D92-BD52-985D06244E4A}"/>
              </a:ext>
            </a:extLst>
          </p:cNvPr>
          <p:cNvSpPr txBox="1">
            <a:spLocks noChangeArrowheads="1"/>
          </p:cNvSpPr>
          <p:nvPr/>
        </p:nvSpPr>
        <p:spPr bwMode="auto">
          <a:xfrm>
            <a:off x="564834" y="1280447"/>
            <a:ext cx="7978275" cy="472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lvl="0" indent="-342900" algn="just">
              <a:spcAft>
                <a:spcPts val="900"/>
              </a:spcAft>
              <a:buClr>
                <a:srgbClr val="F7A700"/>
              </a:buClr>
              <a:buFont typeface="Wingdings" panose="05000000000000000000" pitchFamily="2" charset="2"/>
              <a:buChar char="Ø"/>
            </a:pPr>
            <a:r>
              <a:rPr lang="kk-KZ" sz="2200">
                <a:solidFill>
                  <a:srgbClr val="0E1B3F"/>
                </a:solidFill>
                <a:latin typeface="Century Gothic" panose="020B0502020202020204" pitchFamily="34" charset="0"/>
                <a:ea typeface="Segoe UI" panose="020B0502040204020203" pitchFamily="34" charset="0"/>
                <a:cs typeface="Segoe UI" panose="020B0502040204020203" pitchFamily="34" charset="0"/>
              </a:rPr>
              <a:t>Біз ынтымақтасатын өнім берушілерді, агенттерді, консультанттарды, қосалқы мердігерлерді, инвесторларды, бірлескен кәсіпорындар мен альянстарды мұқият таңдаймыз.</a:t>
            </a:r>
          </a:p>
          <a:p>
            <a:pPr marL="342900" indent="-342900" algn="just">
              <a:spcAft>
                <a:spcPts val="900"/>
              </a:spcAft>
              <a:buClr>
                <a:srgbClr val="F7A700"/>
              </a:buClr>
              <a:buFont typeface="Wingdings" panose="05000000000000000000" pitchFamily="2" charset="2"/>
              <a:buChar char="Ø"/>
            </a:pPr>
            <a:r>
              <a:rPr lang="kk-KZ" sz="2200">
                <a:solidFill>
                  <a:srgbClr val="0E1B3F"/>
                </a:solidFill>
                <a:latin typeface="Century Gothic" panose="020B0502020202020204" pitchFamily="34" charset="0"/>
                <a:ea typeface="Segoe UI" panose="020B0502040204020203" pitchFamily="34" charset="0"/>
                <a:cs typeface="Segoe UI" panose="020B0502040204020203" pitchFamily="34" charset="0"/>
              </a:rPr>
              <a:t>Біз беделімізге нұқсан келтіруі мүмкін адамдармен іс жүргізбейміз, сондықтан қолданылатын заңнаманы қасақана және/немесе үнемі бұзатын компаниялармен немесе адамдармен ынтымақтастықты болдырмаймыз.</a:t>
            </a:r>
          </a:p>
          <a:p>
            <a:pPr marL="342900" lvl="0" indent="-342900" algn="just">
              <a:spcAft>
                <a:spcPts val="900"/>
              </a:spcAft>
              <a:buClr>
                <a:srgbClr val="F7A700"/>
              </a:buClr>
              <a:buFont typeface="Wingdings" panose="05000000000000000000" pitchFamily="2" charset="2"/>
              <a:buChar char="Ø"/>
            </a:pPr>
            <a:r>
              <a:rPr lang="kk-KZ" sz="2200">
                <a:solidFill>
                  <a:srgbClr val="0E1B3F"/>
                </a:solidFill>
                <a:latin typeface="Century Gothic" panose="020B0502020202020204" pitchFamily="34" charset="0"/>
                <a:ea typeface="Segoe UI" panose="020B0502040204020203" pitchFamily="34" charset="0"/>
                <a:cs typeface="Segoe UI" panose="020B0502040204020203" pitchFamily="34" charset="0"/>
              </a:rPr>
              <a:t>Біз түрлі мемлекеттердің мемлекеттік органдары жариялаған тыйым салынған жеке немесе заңды тұлғалардың тізімдеріне енгізілген компаниялармен немесе адамдармен жұмыс істемейміз. </a:t>
            </a:r>
          </a:p>
        </p:txBody>
      </p:sp>
      <p:pic>
        <p:nvPicPr>
          <p:cNvPr id="15" name="Рисунок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8903" y="1961415"/>
            <a:ext cx="3441246" cy="2840166"/>
          </a:xfrm>
          <a:prstGeom prst="rect">
            <a:avLst/>
          </a:prstGeom>
        </p:spPr>
      </p:pic>
    </p:spTree>
    <p:extLst>
      <p:ext uri="{BB962C8B-B14F-4D97-AF65-F5344CB8AC3E}">
        <p14:creationId xmlns:p14="http://schemas.microsoft.com/office/powerpoint/2010/main" val="279933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122">
            <a:extLst>
              <a:ext uri="{FF2B5EF4-FFF2-40B4-BE49-F238E27FC236}">
                <a16:creationId xmlns:a16="http://schemas.microsoft.com/office/drawing/2014/main" id="{71524AFC-F194-4D29-8D57-E566C71DD273}"/>
              </a:ext>
            </a:extLst>
          </p:cNvPr>
          <p:cNvGrpSpPr/>
          <p:nvPr/>
        </p:nvGrpSpPr>
        <p:grpSpPr>
          <a:xfrm rot="18848582">
            <a:off x="8282942" y="4990547"/>
            <a:ext cx="332538" cy="333606"/>
            <a:chOff x="-5662612" y="6351"/>
            <a:chExt cx="1484312" cy="1489075"/>
          </a:xfrm>
          <a:solidFill>
            <a:schemeClr val="bg1"/>
          </a:solidFill>
        </p:grpSpPr>
        <p:sp>
          <p:nvSpPr>
            <p:cNvPr id="75"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7"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8"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92" name="Group 122">
            <a:extLst>
              <a:ext uri="{FF2B5EF4-FFF2-40B4-BE49-F238E27FC236}">
                <a16:creationId xmlns:a16="http://schemas.microsoft.com/office/drawing/2014/main" id="{71524AFC-F194-4D29-8D57-E566C71DD273}"/>
              </a:ext>
            </a:extLst>
          </p:cNvPr>
          <p:cNvGrpSpPr/>
          <p:nvPr/>
        </p:nvGrpSpPr>
        <p:grpSpPr>
          <a:xfrm rot="18848582">
            <a:off x="8435342" y="5142947"/>
            <a:ext cx="332538" cy="333606"/>
            <a:chOff x="-5662612" y="6351"/>
            <a:chExt cx="1484312" cy="1489075"/>
          </a:xfrm>
          <a:solidFill>
            <a:schemeClr val="bg1"/>
          </a:solidFill>
        </p:grpSpPr>
        <p:sp>
          <p:nvSpPr>
            <p:cNvPr id="93"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4"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9"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103" name="Group 122">
            <a:extLst>
              <a:ext uri="{FF2B5EF4-FFF2-40B4-BE49-F238E27FC236}">
                <a16:creationId xmlns:a16="http://schemas.microsoft.com/office/drawing/2014/main" id="{71524AFC-F194-4D29-8D57-E566C71DD273}"/>
              </a:ext>
            </a:extLst>
          </p:cNvPr>
          <p:cNvGrpSpPr/>
          <p:nvPr/>
        </p:nvGrpSpPr>
        <p:grpSpPr>
          <a:xfrm rot="18848582">
            <a:off x="8318434" y="3546768"/>
            <a:ext cx="332538" cy="333606"/>
            <a:chOff x="-5662612" y="6351"/>
            <a:chExt cx="1484312" cy="1489075"/>
          </a:xfrm>
          <a:solidFill>
            <a:schemeClr val="bg1"/>
          </a:solidFill>
        </p:grpSpPr>
        <p:sp>
          <p:nvSpPr>
            <p:cNvPr id="104"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5"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6"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7"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cxnSp>
        <p:nvCxnSpPr>
          <p:cNvPr id="79" name="Straight Connector 72">
            <a:extLst>
              <a:ext uri="{FF2B5EF4-FFF2-40B4-BE49-F238E27FC236}">
                <a16:creationId xmlns:a16="http://schemas.microsoft.com/office/drawing/2014/main" id="{D888402C-30B0-4B74-9D12-8B895D3C3094}"/>
              </a:ext>
            </a:extLst>
          </p:cNvPr>
          <p:cNvCxnSpPr>
            <a:cxnSpLocks/>
          </p:cNvCxnSpPr>
          <p:nvPr/>
        </p:nvCxnSpPr>
        <p:spPr>
          <a:xfrm>
            <a:off x="261961" y="724162"/>
            <a:ext cx="11744509"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267172" y="212316"/>
            <a:ext cx="11135114"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Комплаенс-тексеру қағидаттары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13" name="Прямоугольник 12"/>
          <p:cNvSpPr/>
          <p:nvPr/>
        </p:nvSpPr>
        <p:spPr>
          <a:xfrm>
            <a:off x="403864" y="999106"/>
            <a:ext cx="11529831" cy="4924425"/>
          </a:xfrm>
          <a:prstGeom prst="rect">
            <a:avLst/>
          </a:prstGeom>
        </p:spPr>
        <p:txBody>
          <a:bodyPr wrap="square">
            <a:spAutoFit/>
          </a:bodyPr>
          <a:lstStyle/>
          <a:p>
            <a:pPr indent="357188" algn="just"/>
            <a:r>
              <a:rPr lang="kk-KZ" sz="1600" b="1" u="sng">
                <a:latin typeface="Century Gothic" panose="020B0502020202020204" pitchFamily="34" charset="0"/>
                <a:ea typeface="Segoe UI" panose="020B0502040204020203" pitchFamily="34" charset="0"/>
                <a:cs typeface="Segoe UI" panose="020B0502040204020203" pitchFamily="34" charset="0"/>
              </a:rPr>
              <a:t>Комплаенс-тексеру қағидаттары:</a:t>
            </a:r>
          </a:p>
          <a:p>
            <a:pPr marL="642938" lvl="0" indent="-285750">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ашықтық;</a:t>
            </a:r>
          </a:p>
          <a:p>
            <a:pPr marL="642938" lvl="0" indent="-285750">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«ҚТЖ» ҰК» АҚ және оның еншілес ұйымдарының мүдделерін қорғау;</a:t>
            </a:r>
          </a:p>
          <a:p>
            <a:pPr marL="642938" lvl="0" indent="-285750">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ынтымақтастық және жан-жақты жәрдемдесу;</a:t>
            </a:r>
          </a:p>
          <a:p>
            <a:pPr marL="642938" lvl="0" indent="-285750">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қолданылатын заңнама талаптарын сақтау; </a:t>
            </a:r>
          </a:p>
          <a:p>
            <a:pPr marL="642938" lvl="0" indent="-285750" algn="just">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халықаралық санкцияларға ілінген тұлғалармен, сондай-ақ ақшаны жылыстатуға, алаяқтыққа, терроризмді қаржыландыруға, сыбайлас жемқорлық құқық бұзушылықтарға тартылған тұлғалармен ынтымақтасу тәуекелін болдырмау; </a:t>
            </a:r>
          </a:p>
          <a:p>
            <a:pPr marL="642938" lvl="0" indent="-285750" algn="just">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комплаенс саласындағы саясаттардың талаптарын бұзатын контрагенттермен ынтымақтастықтан бас тарту;</a:t>
            </a:r>
          </a:p>
          <a:p>
            <a:pPr marL="642938" lvl="0" indent="-285750">
              <a:spcAft>
                <a:spcPts val="600"/>
              </a:spcAft>
              <a:buFont typeface="Wingdings" panose="05000000000000000000" pitchFamily="2" charset="2"/>
              <a:buChar char="§"/>
            </a:pPr>
            <a:r>
              <a:rPr lang="kk-KZ" sz="1600">
                <a:latin typeface="Century Gothic" panose="020B0502020202020204" pitchFamily="34" charset="0"/>
                <a:ea typeface="Segoe UI" panose="020B0502040204020203" pitchFamily="34" charset="0"/>
                <a:cs typeface="Segoe UI" panose="020B0502040204020203" pitchFamily="34" charset="0"/>
              </a:rPr>
              <a:t>деректер базасын және ақпаратты, сондай-ақ КТЖ нәтижелерін есепке алуды жүргізу.</a:t>
            </a:r>
          </a:p>
          <a:p>
            <a:pPr marL="357188" lvl="0">
              <a:spcAft>
                <a:spcPts val="600"/>
              </a:spcAft>
            </a:pPr>
            <a:r>
              <a:rPr lang="kk-KZ" sz="1600" b="1" u="sng">
                <a:latin typeface="Century Gothic" panose="020B0502020202020204" pitchFamily="34" charset="0"/>
                <a:ea typeface="Segoe UI" panose="020B0502040204020203" pitchFamily="34" charset="0"/>
                <a:cs typeface="Segoe UI" panose="020B0502040204020203" pitchFamily="34" charset="0"/>
              </a:rPr>
              <a:t>Комплаенс-тексеру қашан жүргізіледі:</a:t>
            </a:r>
            <a:r>
              <a:rPr lang="kk-KZ" sz="1600" b="1">
                <a:latin typeface="Century Gothic" panose="020B0502020202020204" pitchFamily="34" charset="0"/>
                <a:ea typeface="Segoe UI" panose="020B0502040204020203" pitchFamily="34" charset="0"/>
                <a:cs typeface="Segoe UI" panose="020B0502040204020203" pitchFamily="34" charset="0"/>
              </a:rPr>
              <a:t>  </a:t>
            </a:r>
          </a:p>
          <a:p>
            <a:pPr marL="357188"/>
            <a:r>
              <a:rPr lang="kk-KZ" sz="1600">
                <a:latin typeface="Century Gothic" panose="020B0502020202020204" pitchFamily="34" charset="0"/>
                <a:ea typeface="Segoe UI" panose="020B0502040204020203" pitchFamily="34" charset="0"/>
                <a:cs typeface="Segoe UI" panose="020B0502040204020203" pitchFamily="34" charset="0"/>
              </a:rPr>
              <a:t>- ТЖҚ сатып алу және өткізу шартын жасасқанға дейін; </a:t>
            </a:r>
          </a:p>
          <a:p>
            <a:pPr marL="357188"/>
            <a:r>
              <a:rPr lang="kk-KZ" sz="1600">
                <a:latin typeface="Century Gothic" panose="020B0502020202020204" pitchFamily="34" charset="0"/>
                <a:ea typeface="Segoe UI" panose="020B0502040204020203" pitchFamily="34" charset="0"/>
                <a:cs typeface="Segoe UI" panose="020B0502040204020203" pitchFamily="34" charset="0"/>
              </a:rPr>
              <a:t>- құпиялылық туралы келісімге (NDA) қол қойылғанға дейін;</a:t>
            </a:r>
          </a:p>
          <a:p>
            <a:pPr marL="357188" algn="just"/>
            <a:r>
              <a:rPr lang="kk-KZ" sz="1600">
                <a:latin typeface="Century Gothic" panose="020B0502020202020204" pitchFamily="34" charset="0"/>
                <a:ea typeface="Segoe UI" panose="020B0502040204020203" pitchFamily="34" charset="0"/>
                <a:cs typeface="Segoe UI" panose="020B0502040204020203" pitchFamily="34" charset="0"/>
              </a:rPr>
              <a:t>- M&amp;A мәмілелерін (JVA, SPA) (Біріктіру және қосып алу (бірлескен кәсіпорындар, акцияларды / қатысу үлестерін сатып алу-сату шарты) жасасқанға дейін;</a:t>
            </a:r>
          </a:p>
          <a:p>
            <a:pPr marL="357188" algn="just"/>
            <a:r>
              <a:rPr lang="kk-KZ" sz="1600">
                <a:latin typeface="Century Gothic" panose="020B0502020202020204" pitchFamily="34" charset="0"/>
                <a:ea typeface="Segoe UI" panose="020B0502040204020203" pitchFamily="34" charset="0"/>
                <a:cs typeface="Segoe UI" panose="020B0502040204020203" pitchFamily="34" charset="0"/>
              </a:rPr>
              <a:t>- қосымша келісім жасасу туралы шешім қабылданғанға дейін; </a:t>
            </a:r>
          </a:p>
          <a:p>
            <a:pPr marL="357188" algn="just"/>
            <a:r>
              <a:rPr lang="kk-KZ" sz="1600" b="1">
                <a:latin typeface="Century Gothic" panose="020B0502020202020204" pitchFamily="34" charset="0"/>
                <a:ea typeface="Segoe UI" panose="020B0502040204020203" pitchFamily="34" charset="0"/>
                <a:cs typeface="Segoe UI" panose="020B0502040204020203" pitchFamily="34" charset="0"/>
              </a:rPr>
              <a:t>- басқарушы лауазымдарға қабылданатын қызметкерлермен шарт жасасу туралы шешім қабылданғанға дейін;</a:t>
            </a:r>
          </a:p>
          <a:p>
            <a:pPr marL="357188"/>
            <a:r>
              <a:rPr lang="kk-KZ" sz="1600" b="1">
                <a:latin typeface="Century Gothic" panose="020B0502020202020204" pitchFamily="34" charset="0"/>
                <a:ea typeface="Segoe UI" panose="020B0502040204020203" pitchFamily="34" charset="0"/>
                <a:cs typeface="Segoe UI" panose="020B0502040204020203" pitchFamily="34" charset="0"/>
              </a:rPr>
              <a:t>- бір көзден сатып алу тәсілін қолданғанға дейін.</a:t>
            </a:r>
          </a:p>
        </p:txBody>
      </p:sp>
    </p:spTree>
    <p:extLst>
      <p:ext uri="{BB962C8B-B14F-4D97-AF65-F5344CB8AC3E}">
        <p14:creationId xmlns:p14="http://schemas.microsoft.com/office/powerpoint/2010/main" val="2221924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122">
            <a:extLst>
              <a:ext uri="{FF2B5EF4-FFF2-40B4-BE49-F238E27FC236}">
                <a16:creationId xmlns:a16="http://schemas.microsoft.com/office/drawing/2014/main" id="{71524AFC-F194-4D29-8D57-E566C71DD273}"/>
              </a:ext>
            </a:extLst>
          </p:cNvPr>
          <p:cNvGrpSpPr/>
          <p:nvPr/>
        </p:nvGrpSpPr>
        <p:grpSpPr>
          <a:xfrm rot="18848582">
            <a:off x="8282942" y="4990547"/>
            <a:ext cx="332538" cy="333606"/>
            <a:chOff x="-5662612" y="6351"/>
            <a:chExt cx="1484312" cy="1489075"/>
          </a:xfrm>
          <a:solidFill>
            <a:schemeClr val="bg1"/>
          </a:solidFill>
        </p:grpSpPr>
        <p:sp>
          <p:nvSpPr>
            <p:cNvPr id="75"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7"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8"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92" name="Group 122">
            <a:extLst>
              <a:ext uri="{FF2B5EF4-FFF2-40B4-BE49-F238E27FC236}">
                <a16:creationId xmlns:a16="http://schemas.microsoft.com/office/drawing/2014/main" id="{71524AFC-F194-4D29-8D57-E566C71DD273}"/>
              </a:ext>
            </a:extLst>
          </p:cNvPr>
          <p:cNvGrpSpPr/>
          <p:nvPr/>
        </p:nvGrpSpPr>
        <p:grpSpPr>
          <a:xfrm rot="18848582">
            <a:off x="8435342" y="5142947"/>
            <a:ext cx="332538" cy="333606"/>
            <a:chOff x="-5662612" y="6351"/>
            <a:chExt cx="1484312" cy="1489075"/>
          </a:xfrm>
          <a:solidFill>
            <a:schemeClr val="bg1"/>
          </a:solidFill>
        </p:grpSpPr>
        <p:sp>
          <p:nvSpPr>
            <p:cNvPr id="93"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4"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9"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103" name="Group 122">
            <a:extLst>
              <a:ext uri="{FF2B5EF4-FFF2-40B4-BE49-F238E27FC236}">
                <a16:creationId xmlns:a16="http://schemas.microsoft.com/office/drawing/2014/main" id="{71524AFC-F194-4D29-8D57-E566C71DD273}"/>
              </a:ext>
            </a:extLst>
          </p:cNvPr>
          <p:cNvGrpSpPr/>
          <p:nvPr/>
        </p:nvGrpSpPr>
        <p:grpSpPr>
          <a:xfrm rot="18848582">
            <a:off x="8318434" y="3546768"/>
            <a:ext cx="332538" cy="333606"/>
            <a:chOff x="-5662612" y="6351"/>
            <a:chExt cx="1484312" cy="1489075"/>
          </a:xfrm>
          <a:solidFill>
            <a:schemeClr val="bg1"/>
          </a:solidFill>
        </p:grpSpPr>
        <p:sp>
          <p:nvSpPr>
            <p:cNvPr id="104"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5"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6"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7"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cxnSp>
        <p:nvCxnSpPr>
          <p:cNvPr id="79" name="Straight Connector 72">
            <a:extLst>
              <a:ext uri="{FF2B5EF4-FFF2-40B4-BE49-F238E27FC236}">
                <a16:creationId xmlns:a16="http://schemas.microsoft.com/office/drawing/2014/main" id="{D888402C-30B0-4B74-9D12-8B895D3C3094}"/>
              </a:ext>
            </a:extLst>
          </p:cNvPr>
          <p:cNvCxnSpPr>
            <a:cxnSpLocks/>
          </p:cNvCxnSpPr>
          <p:nvPr/>
        </p:nvCxnSpPr>
        <p:spPr>
          <a:xfrm>
            <a:off x="351367" y="722944"/>
            <a:ext cx="11426503"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512339" y="208672"/>
            <a:ext cx="11135114"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Контрагенттерді бағалау критерийлері</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grpSp>
        <p:nvGrpSpPr>
          <p:cNvPr id="36" name="Group 60">
            <a:extLst>
              <a:ext uri="{FF2B5EF4-FFF2-40B4-BE49-F238E27FC236}">
                <a16:creationId xmlns:a16="http://schemas.microsoft.com/office/drawing/2014/main" id="{8CB59CFD-DF61-9B4D-9780-46B3491C84B7}"/>
              </a:ext>
            </a:extLst>
          </p:cNvPr>
          <p:cNvGrpSpPr/>
          <p:nvPr/>
        </p:nvGrpSpPr>
        <p:grpSpPr>
          <a:xfrm rot="16200000">
            <a:off x="3779318" y="-1354781"/>
            <a:ext cx="4672285" cy="9808545"/>
            <a:chOff x="4975570" y="1504452"/>
            <a:chExt cx="2855156" cy="3891787"/>
          </a:xfrm>
        </p:grpSpPr>
        <p:sp>
          <p:nvSpPr>
            <p:cNvPr id="37" name="Rounded Rectangle 15">
              <a:extLst>
                <a:ext uri="{FF2B5EF4-FFF2-40B4-BE49-F238E27FC236}">
                  <a16:creationId xmlns:a16="http://schemas.microsoft.com/office/drawing/2014/main" id="{DB40DBF9-28E8-D242-96CC-8DBDAEC130F3}"/>
                </a:ext>
              </a:extLst>
            </p:cNvPr>
            <p:cNvSpPr/>
            <p:nvPr/>
          </p:nvSpPr>
          <p:spPr bwMode="auto">
            <a:xfrm>
              <a:off x="4975570" y="1504452"/>
              <a:ext cx="2855156" cy="3891787"/>
            </a:xfrm>
            <a:prstGeom prst="roundRect">
              <a:avLst>
                <a:gd name="adj" fmla="val 3998"/>
              </a:avLst>
            </a:prstGeom>
            <a:gradFill flip="none" rotWithShape="1">
              <a:gsLst>
                <a:gs pos="0">
                  <a:schemeClr val="bg1">
                    <a:lumMod val="85000"/>
                    <a:shade val="30000"/>
                    <a:satMod val="115000"/>
                  </a:schemeClr>
                </a:gs>
                <a:gs pos="50000">
                  <a:schemeClr val="bg1">
                    <a:lumMod val="85000"/>
                    <a:shade val="67500"/>
                    <a:satMod val="115000"/>
                  </a:schemeClr>
                </a:gs>
                <a:gs pos="100000">
                  <a:schemeClr val="bg1">
                    <a:lumMod val="85000"/>
                    <a:shade val="100000"/>
                    <a:satMod val="115000"/>
                  </a:schemeClr>
                </a:gs>
              </a:gsLst>
              <a:lin ang="5400000" scaled="1"/>
              <a:tileRect/>
            </a:gra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38" name="Rectangle 16">
              <a:extLst>
                <a:ext uri="{FF2B5EF4-FFF2-40B4-BE49-F238E27FC236}">
                  <a16:creationId xmlns:a16="http://schemas.microsoft.com/office/drawing/2014/main" id="{FE460309-EDB9-2F45-9D53-CC3AFBC6D89A}"/>
                </a:ext>
              </a:extLst>
            </p:cNvPr>
            <p:cNvSpPr/>
            <p:nvPr/>
          </p:nvSpPr>
          <p:spPr bwMode="auto">
            <a:xfrm>
              <a:off x="5225140" y="1788610"/>
              <a:ext cx="2417028" cy="3275763"/>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39" name="Rectangle 17">
              <a:extLst>
                <a:ext uri="{FF2B5EF4-FFF2-40B4-BE49-F238E27FC236}">
                  <a16:creationId xmlns:a16="http://schemas.microsoft.com/office/drawing/2014/main" id="{E527D88C-8B7A-9946-8353-BFAEEA31BF3F}"/>
                </a:ext>
              </a:extLst>
            </p:cNvPr>
            <p:cNvSpPr/>
            <p:nvPr/>
          </p:nvSpPr>
          <p:spPr bwMode="auto">
            <a:xfrm rot="21161710">
              <a:off x="5226819" y="1745487"/>
              <a:ext cx="2417028" cy="3275763"/>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0" name="Rectangle 18">
              <a:extLst>
                <a:ext uri="{FF2B5EF4-FFF2-40B4-BE49-F238E27FC236}">
                  <a16:creationId xmlns:a16="http://schemas.microsoft.com/office/drawing/2014/main" id="{787516F9-59D5-744E-99B2-D6ACB986987C}"/>
                </a:ext>
              </a:extLst>
            </p:cNvPr>
            <p:cNvSpPr/>
            <p:nvPr/>
          </p:nvSpPr>
          <p:spPr bwMode="auto">
            <a:xfrm rot="438290" flipH="1">
              <a:off x="5107923" y="1757215"/>
              <a:ext cx="2417028" cy="3275763"/>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1" name="Rectangle 19">
              <a:extLst>
                <a:ext uri="{FF2B5EF4-FFF2-40B4-BE49-F238E27FC236}">
                  <a16:creationId xmlns:a16="http://schemas.microsoft.com/office/drawing/2014/main" id="{E3727441-E01C-B444-AA04-4D53FF0504D9}"/>
                </a:ext>
              </a:extLst>
            </p:cNvPr>
            <p:cNvSpPr/>
            <p:nvPr/>
          </p:nvSpPr>
          <p:spPr bwMode="auto">
            <a:xfrm>
              <a:off x="5107923" y="1685198"/>
              <a:ext cx="2417028" cy="3275763"/>
            </a:xfrm>
            <a:prstGeom prst="rect">
              <a:avLst/>
            </a:pr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grpSp>
      <p:grpSp>
        <p:nvGrpSpPr>
          <p:cNvPr id="42" name="Group 59">
            <a:extLst>
              <a:ext uri="{FF2B5EF4-FFF2-40B4-BE49-F238E27FC236}">
                <a16:creationId xmlns:a16="http://schemas.microsoft.com/office/drawing/2014/main" id="{690F8A17-E75F-B540-8B1F-CC4D81490DFE}"/>
              </a:ext>
            </a:extLst>
          </p:cNvPr>
          <p:cNvGrpSpPr/>
          <p:nvPr/>
        </p:nvGrpSpPr>
        <p:grpSpPr>
          <a:xfrm rot="16200000">
            <a:off x="606905" y="3387656"/>
            <a:ext cx="1189125" cy="1369982"/>
            <a:chOff x="5979523" y="1108195"/>
            <a:chExt cx="679268" cy="873362"/>
          </a:xfrm>
        </p:grpSpPr>
        <p:sp>
          <p:nvSpPr>
            <p:cNvPr id="43" name="Rectangle 21">
              <a:extLst>
                <a:ext uri="{FF2B5EF4-FFF2-40B4-BE49-F238E27FC236}">
                  <a16:creationId xmlns:a16="http://schemas.microsoft.com/office/drawing/2014/main" id="{0E0467D0-E442-DA49-BD91-AAAD7502E32A}"/>
                </a:ext>
              </a:extLst>
            </p:cNvPr>
            <p:cNvSpPr/>
            <p:nvPr/>
          </p:nvSpPr>
          <p:spPr bwMode="auto">
            <a:xfrm>
              <a:off x="5979523" y="1466122"/>
              <a:ext cx="679268" cy="493308"/>
            </a:xfrm>
            <a:prstGeom prst="rect">
              <a:avLst/>
            </a:prstGeom>
            <a:gradFill flip="none" rotWithShape="1">
              <a:gsLst>
                <a:gs pos="0">
                  <a:schemeClr val="bg1">
                    <a:shade val="30000"/>
                    <a:satMod val="115000"/>
                    <a:lumMod val="14000"/>
                  </a:schemeClr>
                </a:gs>
                <a:gs pos="67000">
                  <a:schemeClr val="bg1">
                    <a:lumMod val="50000"/>
                    <a:shade val="67500"/>
                    <a:satMod val="115000"/>
                  </a:schemeClr>
                </a:gs>
                <a:gs pos="100000">
                  <a:schemeClr val="bg1">
                    <a:shade val="100000"/>
                    <a:satMod val="115000"/>
                    <a:lumMod val="0"/>
                    <a:lumOff val="100000"/>
                  </a:schemeClr>
                </a:gs>
              </a:gsLst>
              <a:lin ang="16200000" scaled="1"/>
              <a:tileRect/>
            </a:gra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4" name="Freeform 22">
              <a:extLst>
                <a:ext uri="{FF2B5EF4-FFF2-40B4-BE49-F238E27FC236}">
                  <a16:creationId xmlns:a16="http://schemas.microsoft.com/office/drawing/2014/main" id="{3E1DDEAB-DB7F-AC45-B4AD-8AF936E03C09}"/>
                </a:ext>
              </a:extLst>
            </p:cNvPr>
            <p:cNvSpPr/>
            <p:nvPr/>
          </p:nvSpPr>
          <p:spPr>
            <a:xfrm>
              <a:off x="6040107" y="1108195"/>
              <a:ext cx="552660" cy="873362"/>
            </a:xfrm>
            <a:custGeom>
              <a:avLst/>
              <a:gdLst>
                <a:gd name="connsiteX0" fmla="*/ 0 w 552660"/>
                <a:gd name="connsiteY0" fmla="*/ 811350 h 872757"/>
                <a:gd name="connsiteX1" fmla="*/ 100484 w 552660"/>
                <a:gd name="connsiteY1" fmla="*/ 801302 h 872757"/>
                <a:gd name="connsiteX2" fmla="*/ 180871 w 552660"/>
                <a:gd name="connsiteY2" fmla="*/ 148159 h 872757"/>
                <a:gd name="connsiteX3" fmla="*/ 110532 w 552660"/>
                <a:gd name="connsiteY3" fmla="*/ 27579 h 872757"/>
                <a:gd name="connsiteX4" fmla="*/ 432080 w 552660"/>
                <a:gd name="connsiteY4" fmla="*/ 7482 h 872757"/>
                <a:gd name="connsiteX5" fmla="*/ 391886 w 552660"/>
                <a:gd name="connsiteY5" fmla="*/ 128062 h 872757"/>
                <a:gd name="connsiteX6" fmla="*/ 462225 w 552660"/>
                <a:gd name="connsiteY6" fmla="*/ 821399 h 872757"/>
                <a:gd name="connsiteX7" fmla="*/ 552660 w 552660"/>
                <a:gd name="connsiteY7" fmla="*/ 821399 h 872757"/>
                <a:gd name="connsiteX8" fmla="*/ 552660 w 552660"/>
                <a:gd name="connsiteY8" fmla="*/ 821399 h 872757"/>
                <a:gd name="connsiteX0" fmla="*/ 0 w 552660"/>
                <a:gd name="connsiteY0" fmla="*/ 825841 h 887248"/>
                <a:gd name="connsiteX1" fmla="*/ 100484 w 552660"/>
                <a:gd name="connsiteY1" fmla="*/ 815793 h 887248"/>
                <a:gd name="connsiteX2" fmla="*/ 180871 w 552660"/>
                <a:gd name="connsiteY2" fmla="*/ 162650 h 887248"/>
                <a:gd name="connsiteX3" fmla="*/ 110532 w 552660"/>
                <a:gd name="connsiteY3" fmla="*/ 42070 h 887248"/>
                <a:gd name="connsiteX4" fmla="*/ 432080 w 552660"/>
                <a:gd name="connsiteY4" fmla="*/ 21973 h 887248"/>
                <a:gd name="connsiteX5" fmla="*/ 391886 w 552660"/>
                <a:gd name="connsiteY5" fmla="*/ 142553 h 887248"/>
                <a:gd name="connsiteX6" fmla="*/ 462225 w 552660"/>
                <a:gd name="connsiteY6" fmla="*/ 835890 h 887248"/>
                <a:gd name="connsiteX7" fmla="*/ 552660 w 552660"/>
                <a:gd name="connsiteY7" fmla="*/ 835890 h 887248"/>
                <a:gd name="connsiteX8" fmla="*/ 552660 w 552660"/>
                <a:gd name="connsiteY8" fmla="*/ 835890 h 887248"/>
                <a:gd name="connsiteX0" fmla="*/ 0 w 552660"/>
                <a:gd name="connsiteY0" fmla="*/ 837879 h 899286"/>
                <a:gd name="connsiteX1" fmla="*/ 100484 w 552660"/>
                <a:gd name="connsiteY1" fmla="*/ 827831 h 899286"/>
                <a:gd name="connsiteX2" fmla="*/ 180871 w 552660"/>
                <a:gd name="connsiteY2" fmla="*/ 174688 h 899286"/>
                <a:gd name="connsiteX3" fmla="*/ 110532 w 552660"/>
                <a:gd name="connsiteY3" fmla="*/ 54108 h 899286"/>
                <a:gd name="connsiteX4" fmla="*/ 432080 w 552660"/>
                <a:gd name="connsiteY4" fmla="*/ 34011 h 899286"/>
                <a:gd name="connsiteX5" fmla="*/ 391886 w 552660"/>
                <a:gd name="connsiteY5" fmla="*/ 154591 h 899286"/>
                <a:gd name="connsiteX6" fmla="*/ 462225 w 552660"/>
                <a:gd name="connsiteY6" fmla="*/ 847928 h 899286"/>
                <a:gd name="connsiteX7" fmla="*/ 552660 w 552660"/>
                <a:gd name="connsiteY7" fmla="*/ 847928 h 899286"/>
                <a:gd name="connsiteX8" fmla="*/ 552660 w 552660"/>
                <a:gd name="connsiteY8" fmla="*/ 847928 h 899286"/>
                <a:gd name="connsiteX0" fmla="*/ 0 w 552660"/>
                <a:gd name="connsiteY0" fmla="*/ 851570 h 912977"/>
                <a:gd name="connsiteX1" fmla="*/ 100484 w 552660"/>
                <a:gd name="connsiteY1" fmla="*/ 841522 h 912977"/>
                <a:gd name="connsiteX2" fmla="*/ 180871 w 552660"/>
                <a:gd name="connsiteY2" fmla="*/ 188379 h 912977"/>
                <a:gd name="connsiteX3" fmla="*/ 110532 w 552660"/>
                <a:gd name="connsiteY3" fmla="*/ 67799 h 912977"/>
                <a:gd name="connsiteX4" fmla="*/ 432080 w 552660"/>
                <a:gd name="connsiteY4" fmla="*/ 47702 h 912977"/>
                <a:gd name="connsiteX5" fmla="*/ 391886 w 552660"/>
                <a:gd name="connsiteY5" fmla="*/ 168282 h 912977"/>
                <a:gd name="connsiteX6" fmla="*/ 462225 w 552660"/>
                <a:gd name="connsiteY6" fmla="*/ 861619 h 912977"/>
                <a:gd name="connsiteX7" fmla="*/ 552660 w 552660"/>
                <a:gd name="connsiteY7" fmla="*/ 861619 h 912977"/>
                <a:gd name="connsiteX8" fmla="*/ 552660 w 552660"/>
                <a:gd name="connsiteY8" fmla="*/ 861619 h 912977"/>
                <a:gd name="connsiteX0" fmla="*/ 0 w 552660"/>
                <a:gd name="connsiteY0" fmla="*/ 842472 h 903879"/>
                <a:gd name="connsiteX1" fmla="*/ 100484 w 552660"/>
                <a:gd name="connsiteY1" fmla="*/ 832424 h 903879"/>
                <a:gd name="connsiteX2" fmla="*/ 180871 w 552660"/>
                <a:gd name="connsiteY2" fmla="*/ 179281 h 903879"/>
                <a:gd name="connsiteX3" fmla="*/ 139560 w 552660"/>
                <a:gd name="connsiteY3" fmla="*/ 33301 h 903879"/>
                <a:gd name="connsiteX4" fmla="*/ 432080 w 552660"/>
                <a:gd name="connsiteY4" fmla="*/ 38604 h 903879"/>
                <a:gd name="connsiteX5" fmla="*/ 391886 w 552660"/>
                <a:gd name="connsiteY5" fmla="*/ 159184 h 903879"/>
                <a:gd name="connsiteX6" fmla="*/ 462225 w 552660"/>
                <a:gd name="connsiteY6" fmla="*/ 852521 h 903879"/>
                <a:gd name="connsiteX7" fmla="*/ 552660 w 552660"/>
                <a:gd name="connsiteY7" fmla="*/ 852521 h 903879"/>
                <a:gd name="connsiteX8" fmla="*/ 552660 w 552660"/>
                <a:gd name="connsiteY8" fmla="*/ 852521 h 903879"/>
                <a:gd name="connsiteX0" fmla="*/ 0 w 552660"/>
                <a:gd name="connsiteY0" fmla="*/ 865451 h 926858"/>
                <a:gd name="connsiteX1" fmla="*/ 100484 w 552660"/>
                <a:gd name="connsiteY1" fmla="*/ 855403 h 926858"/>
                <a:gd name="connsiteX2" fmla="*/ 180871 w 552660"/>
                <a:gd name="connsiteY2" fmla="*/ 202260 h 926858"/>
                <a:gd name="connsiteX3" fmla="*/ 139560 w 552660"/>
                <a:gd name="connsiteY3" fmla="*/ 56280 h 926858"/>
                <a:gd name="connsiteX4" fmla="*/ 432080 w 552660"/>
                <a:gd name="connsiteY4" fmla="*/ 61583 h 926858"/>
                <a:gd name="connsiteX5" fmla="*/ 391886 w 552660"/>
                <a:gd name="connsiteY5" fmla="*/ 182163 h 926858"/>
                <a:gd name="connsiteX6" fmla="*/ 462225 w 552660"/>
                <a:gd name="connsiteY6" fmla="*/ 875500 h 926858"/>
                <a:gd name="connsiteX7" fmla="*/ 552660 w 552660"/>
                <a:gd name="connsiteY7" fmla="*/ 875500 h 926858"/>
                <a:gd name="connsiteX8" fmla="*/ 552660 w 552660"/>
                <a:gd name="connsiteY8" fmla="*/ 875500 h 926858"/>
                <a:gd name="connsiteX0" fmla="*/ 0 w 552660"/>
                <a:gd name="connsiteY0" fmla="*/ 865451 h 926858"/>
                <a:gd name="connsiteX1" fmla="*/ 100484 w 552660"/>
                <a:gd name="connsiteY1" fmla="*/ 855403 h 926858"/>
                <a:gd name="connsiteX2" fmla="*/ 180871 w 552660"/>
                <a:gd name="connsiteY2" fmla="*/ 202260 h 926858"/>
                <a:gd name="connsiteX3" fmla="*/ 139560 w 552660"/>
                <a:gd name="connsiteY3" fmla="*/ 56280 h 926858"/>
                <a:gd name="connsiteX4" fmla="*/ 432080 w 552660"/>
                <a:gd name="connsiteY4" fmla="*/ 61583 h 926858"/>
                <a:gd name="connsiteX5" fmla="*/ 391886 w 552660"/>
                <a:gd name="connsiteY5" fmla="*/ 182163 h 926858"/>
                <a:gd name="connsiteX6" fmla="*/ 462225 w 552660"/>
                <a:gd name="connsiteY6" fmla="*/ 875500 h 926858"/>
                <a:gd name="connsiteX7" fmla="*/ 552660 w 552660"/>
                <a:gd name="connsiteY7" fmla="*/ 875500 h 926858"/>
                <a:gd name="connsiteX8" fmla="*/ 552660 w 552660"/>
                <a:gd name="connsiteY8" fmla="*/ 875500 h 926858"/>
                <a:gd name="connsiteX0" fmla="*/ 0 w 552660"/>
                <a:gd name="connsiteY0" fmla="*/ 865451 h 926858"/>
                <a:gd name="connsiteX1" fmla="*/ 100484 w 552660"/>
                <a:gd name="connsiteY1" fmla="*/ 855403 h 926858"/>
                <a:gd name="connsiteX2" fmla="*/ 180871 w 552660"/>
                <a:gd name="connsiteY2" fmla="*/ 202260 h 926858"/>
                <a:gd name="connsiteX3" fmla="*/ 139560 w 552660"/>
                <a:gd name="connsiteY3" fmla="*/ 56280 h 926858"/>
                <a:gd name="connsiteX4" fmla="*/ 432080 w 552660"/>
                <a:gd name="connsiteY4" fmla="*/ 61583 h 926858"/>
                <a:gd name="connsiteX5" fmla="*/ 391886 w 552660"/>
                <a:gd name="connsiteY5" fmla="*/ 182163 h 926858"/>
                <a:gd name="connsiteX6" fmla="*/ 462225 w 552660"/>
                <a:gd name="connsiteY6" fmla="*/ 875500 h 926858"/>
                <a:gd name="connsiteX7" fmla="*/ 552660 w 552660"/>
                <a:gd name="connsiteY7" fmla="*/ 875500 h 926858"/>
                <a:gd name="connsiteX8" fmla="*/ 552660 w 552660"/>
                <a:gd name="connsiteY8" fmla="*/ 875500 h 926858"/>
                <a:gd name="connsiteX0" fmla="*/ 0 w 552660"/>
                <a:gd name="connsiteY0" fmla="*/ 865451 h 926858"/>
                <a:gd name="connsiteX1" fmla="*/ 100484 w 552660"/>
                <a:gd name="connsiteY1" fmla="*/ 855403 h 926858"/>
                <a:gd name="connsiteX2" fmla="*/ 180871 w 552660"/>
                <a:gd name="connsiteY2" fmla="*/ 202260 h 926858"/>
                <a:gd name="connsiteX3" fmla="*/ 139560 w 552660"/>
                <a:gd name="connsiteY3" fmla="*/ 56280 h 926858"/>
                <a:gd name="connsiteX4" fmla="*/ 432080 w 552660"/>
                <a:gd name="connsiteY4" fmla="*/ 61583 h 926858"/>
                <a:gd name="connsiteX5" fmla="*/ 391886 w 552660"/>
                <a:gd name="connsiteY5" fmla="*/ 182163 h 926858"/>
                <a:gd name="connsiteX6" fmla="*/ 462225 w 552660"/>
                <a:gd name="connsiteY6" fmla="*/ 875500 h 926858"/>
                <a:gd name="connsiteX7" fmla="*/ 552660 w 552660"/>
                <a:gd name="connsiteY7" fmla="*/ 875500 h 926858"/>
                <a:gd name="connsiteX8" fmla="*/ 552660 w 552660"/>
                <a:gd name="connsiteY8" fmla="*/ 875500 h 926858"/>
                <a:gd name="connsiteX0" fmla="*/ 0 w 552660"/>
                <a:gd name="connsiteY0" fmla="*/ 865451 h 926858"/>
                <a:gd name="connsiteX1" fmla="*/ 100484 w 552660"/>
                <a:gd name="connsiteY1" fmla="*/ 855403 h 926858"/>
                <a:gd name="connsiteX2" fmla="*/ 180871 w 552660"/>
                <a:gd name="connsiteY2" fmla="*/ 202260 h 926858"/>
                <a:gd name="connsiteX3" fmla="*/ 139560 w 552660"/>
                <a:gd name="connsiteY3" fmla="*/ 56280 h 926858"/>
                <a:gd name="connsiteX4" fmla="*/ 432080 w 552660"/>
                <a:gd name="connsiteY4" fmla="*/ 61583 h 926858"/>
                <a:gd name="connsiteX5" fmla="*/ 391886 w 552660"/>
                <a:gd name="connsiteY5" fmla="*/ 182163 h 926858"/>
                <a:gd name="connsiteX6" fmla="*/ 462225 w 552660"/>
                <a:gd name="connsiteY6" fmla="*/ 875500 h 926858"/>
                <a:gd name="connsiteX7" fmla="*/ 552660 w 552660"/>
                <a:gd name="connsiteY7" fmla="*/ 875500 h 926858"/>
                <a:gd name="connsiteX8" fmla="*/ 552660 w 552660"/>
                <a:gd name="connsiteY8" fmla="*/ 875500 h 926858"/>
                <a:gd name="connsiteX0" fmla="*/ 0 w 552660"/>
                <a:gd name="connsiteY0" fmla="*/ 867374 h 928781"/>
                <a:gd name="connsiteX1" fmla="*/ 100484 w 552660"/>
                <a:gd name="connsiteY1" fmla="*/ 857326 h 928781"/>
                <a:gd name="connsiteX2" fmla="*/ 180871 w 552660"/>
                <a:gd name="connsiteY2" fmla="*/ 204183 h 928781"/>
                <a:gd name="connsiteX3" fmla="*/ 139560 w 552660"/>
                <a:gd name="connsiteY3" fmla="*/ 58203 h 928781"/>
                <a:gd name="connsiteX4" fmla="*/ 439337 w 552660"/>
                <a:gd name="connsiteY4" fmla="*/ 41735 h 928781"/>
                <a:gd name="connsiteX5" fmla="*/ 391886 w 552660"/>
                <a:gd name="connsiteY5" fmla="*/ 184086 h 928781"/>
                <a:gd name="connsiteX6" fmla="*/ 462225 w 552660"/>
                <a:gd name="connsiteY6" fmla="*/ 877423 h 928781"/>
                <a:gd name="connsiteX7" fmla="*/ 552660 w 552660"/>
                <a:gd name="connsiteY7" fmla="*/ 877423 h 928781"/>
                <a:gd name="connsiteX8" fmla="*/ 552660 w 552660"/>
                <a:gd name="connsiteY8" fmla="*/ 877423 h 928781"/>
                <a:gd name="connsiteX0" fmla="*/ 0 w 552660"/>
                <a:gd name="connsiteY0" fmla="*/ 850393 h 911800"/>
                <a:gd name="connsiteX1" fmla="*/ 100484 w 552660"/>
                <a:gd name="connsiteY1" fmla="*/ 840345 h 911800"/>
                <a:gd name="connsiteX2" fmla="*/ 180871 w 552660"/>
                <a:gd name="connsiteY2" fmla="*/ 187202 h 911800"/>
                <a:gd name="connsiteX3" fmla="*/ 154074 w 552660"/>
                <a:gd name="connsiteY3" fmla="*/ 15822 h 911800"/>
                <a:gd name="connsiteX4" fmla="*/ 439337 w 552660"/>
                <a:gd name="connsiteY4" fmla="*/ 24754 h 911800"/>
                <a:gd name="connsiteX5" fmla="*/ 391886 w 552660"/>
                <a:gd name="connsiteY5" fmla="*/ 167105 h 911800"/>
                <a:gd name="connsiteX6" fmla="*/ 462225 w 552660"/>
                <a:gd name="connsiteY6" fmla="*/ 860442 h 911800"/>
                <a:gd name="connsiteX7" fmla="*/ 552660 w 552660"/>
                <a:gd name="connsiteY7" fmla="*/ 860442 h 911800"/>
                <a:gd name="connsiteX8" fmla="*/ 552660 w 552660"/>
                <a:gd name="connsiteY8" fmla="*/ 860442 h 911800"/>
                <a:gd name="connsiteX0" fmla="*/ 0 w 552660"/>
                <a:gd name="connsiteY0" fmla="*/ 871051 h 932458"/>
                <a:gd name="connsiteX1" fmla="*/ 100484 w 552660"/>
                <a:gd name="connsiteY1" fmla="*/ 861003 h 932458"/>
                <a:gd name="connsiteX2" fmla="*/ 180871 w 552660"/>
                <a:gd name="connsiteY2" fmla="*/ 207860 h 932458"/>
                <a:gd name="connsiteX3" fmla="*/ 154074 w 552660"/>
                <a:gd name="connsiteY3" fmla="*/ 36480 h 932458"/>
                <a:gd name="connsiteX4" fmla="*/ 439337 w 552660"/>
                <a:gd name="connsiteY4" fmla="*/ 45412 h 932458"/>
                <a:gd name="connsiteX5" fmla="*/ 391886 w 552660"/>
                <a:gd name="connsiteY5" fmla="*/ 187763 h 932458"/>
                <a:gd name="connsiteX6" fmla="*/ 462225 w 552660"/>
                <a:gd name="connsiteY6" fmla="*/ 881100 h 932458"/>
                <a:gd name="connsiteX7" fmla="*/ 552660 w 552660"/>
                <a:gd name="connsiteY7" fmla="*/ 881100 h 932458"/>
                <a:gd name="connsiteX8" fmla="*/ 552660 w 552660"/>
                <a:gd name="connsiteY8" fmla="*/ 881100 h 932458"/>
                <a:gd name="connsiteX0" fmla="*/ 0 w 552660"/>
                <a:gd name="connsiteY0" fmla="*/ 890550 h 951957"/>
                <a:gd name="connsiteX1" fmla="*/ 100484 w 552660"/>
                <a:gd name="connsiteY1" fmla="*/ 880502 h 951957"/>
                <a:gd name="connsiteX2" fmla="*/ 180871 w 552660"/>
                <a:gd name="connsiteY2" fmla="*/ 227359 h 951957"/>
                <a:gd name="connsiteX3" fmla="*/ 154074 w 552660"/>
                <a:gd name="connsiteY3" fmla="*/ 55979 h 951957"/>
                <a:gd name="connsiteX4" fmla="*/ 439337 w 552660"/>
                <a:gd name="connsiteY4" fmla="*/ 64911 h 951957"/>
                <a:gd name="connsiteX5" fmla="*/ 391886 w 552660"/>
                <a:gd name="connsiteY5" fmla="*/ 207262 h 951957"/>
                <a:gd name="connsiteX6" fmla="*/ 462225 w 552660"/>
                <a:gd name="connsiteY6" fmla="*/ 900599 h 951957"/>
                <a:gd name="connsiteX7" fmla="*/ 552660 w 552660"/>
                <a:gd name="connsiteY7" fmla="*/ 900599 h 951957"/>
                <a:gd name="connsiteX8" fmla="*/ 552660 w 552660"/>
                <a:gd name="connsiteY8" fmla="*/ 900599 h 951957"/>
                <a:gd name="connsiteX0" fmla="*/ 0 w 552660"/>
                <a:gd name="connsiteY0" fmla="*/ 874188 h 935595"/>
                <a:gd name="connsiteX1" fmla="*/ 100484 w 552660"/>
                <a:gd name="connsiteY1" fmla="*/ 864140 h 935595"/>
                <a:gd name="connsiteX2" fmla="*/ 180871 w 552660"/>
                <a:gd name="connsiteY2" fmla="*/ 210997 h 935595"/>
                <a:gd name="connsiteX3" fmla="*/ 154074 w 552660"/>
                <a:gd name="connsiteY3" fmla="*/ 39617 h 935595"/>
                <a:gd name="connsiteX4" fmla="*/ 424823 w 552660"/>
                <a:gd name="connsiteY4" fmla="*/ 48549 h 935595"/>
                <a:gd name="connsiteX5" fmla="*/ 391886 w 552660"/>
                <a:gd name="connsiteY5" fmla="*/ 190900 h 935595"/>
                <a:gd name="connsiteX6" fmla="*/ 462225 w 552660"/>
                <a:gd name="connsiteY6" fmla="*/ 884237 h 935595"/>
                <a:gd name="connsiteX7" fmla="*/ 552660 w 552660"/>
                <a:gd name="connsiteY7" fmla="*/ 884237 h 935595"/>
                <a:gd name="connsiteX8" fmla="*/ 552660 w 552660"/>
                <a:gd name="connsiteY8" fmla="*/ 884237 h 935595"/>
                <a:gd name="connsiteX0" fmla="*/ 0 w 552660"/>
                <a:gd name="connsiteY0" fmla="*/ 881286 h 942693"/>
                <a:gd name="connsiteX1" fmla="*/ 100484 w 552660"/>
                <a:gd name="connsiteY1" fmla="*/ 871238 h 942693"/>
                <a:gd name="connsiteX2" fmla="*/ 180871 w 552660"/>
                <a:gd name="connsiteY2" fmla="*/ 218095 h 942693"/>
                <a:gd name="connsiteX3" fmla="*/ 154074 w 552660"/>
                <a:gd name="connsiteY3" fmla="*/ 46715 h 942693"/>
                <a:gd name="connsiteX4" fmla="*/ 424823 w 552660"/>
                <a:gd name="connsiteY4" fmla="*/ 55647 h 942693"/>
                <a:gd name="connsiteX5" fmla="*/ 391886 w 552660"/>
                <a:gd name="connsiteY5" fmla="*/ 197998 h 942693"/>
                <a:gd name="connsiteX6" fmla="*/ 462225 w 552660"/>
                <a:gd name="connsiteY6" fmla="*/ 891335 h 942693"/>
                <a:gd name="connsiteX7" fmla="*/ 552660 w 552660"/>
                <a:gd name="connsiteY7" fmla="*/ 891335 h 942693"/>
                <a:gd name="connsiteX8" fmla="*/ 552660 w 552660"/>
                <a:gd name="connsiteY8" fmla="*/ 891335 h 942693"/>
                <a:gd name="connsiteX0" fmla="*/ 0 w 552660"/>
                <a:gd name="connsiteY0" fmla="*/ 852330 h 913737"/>
                <a:gd name="connsiteX1" fmla="*/ 100484 w 552660"/>
                <a:gd name="connsiteY1" fmla="*/ 842282 h 913737"/>
                <a:gd name="connsiteX2" fmla="*/ 180871 w 552660"/>
                <a:gd name="connsiteY2" fmla="*/ 189139 h 913737"/>
                <a:gd name="connsiteX3" fmla="*/ 143188 w 552660"/>
                <a:gd name="connsiteY3" fmla="*/ 28645 h 913737"/>
                <a:gd name="connsiteX4" fmla="*/ 424823 w 552660"/>
                <a:gd name="connsiteY4" fmla="*/ 26691 h 913737"/>
                <a:gd name="connsiteX5" fmla="*/ 391886 w 552660"/>
                <a:gd name="connsiteY5" fmla="*/ 169042 h 913737"/>
                <a:gd name="connsiteX6" fmla="*/ 462225 w 552660"/>
                <a:gd name="connsiteY6" fmla="*/ 862379 h 913737"/>
                <a:gd name="connsiteX7" fmla="*/ 552660 w 552660"/>
                <a:gd name="connsiteY7" fmla="*/ 862379 h 913737"/>
                <a:gd name="connsiteX8" fmla="*/ 552660 w 552660"/>
                <a:gd name="connsiteY8" fmla="*/ 862379 h 913737"/>
                <a:gd name="connsiteX0" fmla="*/ 0 w 552660"/>
                <a:gd name="connsiteY0" fmla="*/ 862691 h 924098"/>
                <a:gd name="connsiteX1" fmla="*/ 100484 w 552660"/>
                <a:gd name="connsiteY1" fmla="*/ 852643 h 924098"/>
                <a:gd name="connsiteX2" fmla="*/ 180871 w 552660"/>
                <a:gd name="connsiteY2" fmla="*/ 199500 h 924098"/>
                <a:gd name="connsiteX3" fmla="*/ 143188 w 552660"/>
                <a:gd name="connsiteY3" fmla="*/ 39006 h 924098"/>
                <a:gd name="connsiteX4" fmla="*/ 424823 w 552660"/>
                <a:gd name="connsiteY4" fmla="*/ 37052 h 924098"/>
                <a:gd name="connsiteX5" fmla="*/ 391886 w 552660"/>
                <a:gd name="connsiteY5" fmla="*/ 179403 h 924098"/>
                <a:gd name="connsiteX6" fmla="*/ 462225 w 552660"/>
                <a:gd name="connsiteY6" fmla="*/ 872740 h 924098"/>
                <a:gd name="connsiteX7" fmla="*/ 552660 w 552660"/>
                <a:gd name="connsiteY7" fmla="*/ 872740 h 924098"/>
                <a:gd name="connsiteX8" fmla="*/ 552660 w 552660"/>
                <a:gd name="connsiteY8" fmla="*/ 872740 h 924098"/>
                <a:gd name="connsiteX0" fmla="*/ 0 w 552660"/>
                <a:gd name="connsiteY0" fmla="*/ 862691 h 924098"/>
                <a:gd name="connsiteX1" fmla="*/ 100484 w 552660"/>
                <a:gd name="connsiteY1" fmla="*/ 852643 h 924098"/>
                <a:gd name="connsiteX2" fmla="*/ 180871 w 552660"/>
                <a:gd name="connsiteY2" fmla="*/ 199500 h 924098"/>
                <a:gd name="connsiteX3" fmla="*/ 143188 w 552660"/>
                <a:gd name="connsiteY3" fmla="*/ 39006 h 924098"/>
                <a:gd name="connsiteX4" fmla="*/ 424823 w 552660"/>
                <a:gd name="connsiteY4" fmla="*/ 37052 h 924098"/>
                <a:gd name="connsiteX5" fmla="*/ 391886 w 552660"/>
                <a:gd name="connsiteY5" fmla="*/ 179403 h 924098"/>
                <a:gd name="connsiteX6" fmla="*/ 462225 w 552660"/>
                <a:gd name="connsiteY6" fmla="*/ 872740 h 924098"/>
                <a:gd name="connsiteX7" fmla="*/ 552660 w 552660"/>
                <a:gd name="connsiteY7" fmla="*/ 872740 h 924098"/>
                <a:gd name="connsiteX8" fmla="*/ 552660 w 552660"/>
                <a:gd name="connsiteY8" fmla="*/ 872740 h 924098"/>
                <a:gd name="connsiteX0" fmla="*/ 0 w 552660"/>
                <a:gd name="connsiteY0" fmla="*/ 862691 h 924098"/>
                <a:gd name="connsiteX1" fmla="*/ 100484 w 552660"/>
                <a:gd name="connsiteY1" fmla="*/ 852643 h 924098"/>
                <a:gd name="connsiteX2" fmla="*/ 180871 w 552660"/>
                <a:gd name="connsiteY2" fmla="*/ 199500 h 924098"/>
                <a:gd name="connsiteX3" fmla="*/ 143188 w 552660"/>
                <a:gd name="connsiteY3" fmla="*/ 39006 h 924098"/>
                <a:gd name="connsiteX4" fmla="*/ 424823 w 552660"/>
                <a:gd name="connsiteY4" fmla="*/ 37052 h 924098"/>
                <a:gd name="connsiteX5" fmla="*/ 391886 w 552660"/>
                <a:gd name="connsiteY5" fmla="*/ 179403 h 924098"/>
                <a:gd name="connsiteX6" fmla="*/ 462225 w 552660"/>
                <a:gd name="connsiteY6" fmla="*/ 872740 h 924098"/>
                <a:gd name="connsiteX7" fmla="*/ 552660 w 552660"/>
                <a:gd name="connsiteY7" fmla="*/ 872740 h 924098"/>
                <a:gd name="connsiteX8" fmla="*/ 552660 w 552660"/>
                <a:gd name="connsiteY8" fmla="*/ 872740 h 924098"/>
                <a:gd name="connsiteX0" fmla="*/ 0 w 552660"/>
                <a:gd name="connsiteY0" fmla="*/ 862691 h 924098"/>
                <a:gd name="connsiteX1" fmla="*/ 100484 w 552660"/>
                <a:gd name="connsiteY1" fmla="*/ 852643 h 924098"/>
                <a:gd name="connsiteX2" fmla="*/ 180871 w 552660"/>
                <a:gd name="connsiteY2" fmla="*/ 199500 h 924098"/>
                <a:gd name="connsiteX3" fmla="*/ 143188 w 552660"/>
                <a:gd name="connsiteY3" fmla="*/ 39006 h 924098"/>
                <a:gd name="connsiteX4" fmla="*/ 424823 w 552660"/>
                <a:gd name="connsiteY4" fmla="*/ 37052 h 924098"/>
                <a:gd name="connsiteX5" fmla="*/ 391886 w 552660"/>
                <a:gd name="connsiteY5" fmla="*/ 179403 h 924098"/>
                <a:gd name="connsiteX6" fmla="*/ 462225 w 552660"/>
                <a:gd name="connsiteY6" fmla="*/ 872740 h 924098"/>
                <a:gd name="connsiteX7" fmla="*/ 552660 w 552660"/>
                <a:gd name="connsiteY7" fmla="*/ 872740 h 924098"/>
                <a:gd name="connsiteX8" fmla="*/ 552660 w 552660"/>
                <a:gd name="connsiteY8" fmla="*/ 872740 h 924098"/>
                <a:gd name="connsiteX0" fmla="*/ 0 w 552660"/>
                <a:gd name="connsiteY0" fmla="*/ 862691 h 907121"/>
                <a:gd name="connsiteX1" fmla="*/ 100484 w 552660"/>
                <a:gd name="connsiteY1" fmla="*/ 852643 h 907121"/>
                <a:gd name="connsiteX2" fmla="*/ 180871 w 552660"/>
                <a:gd name="connsiteY2" fmla="*/ 199500 h 907121"/>
                <a:gd name="connsiteX3" fmla="*/ 143188 w 552660"/>
                <a:gd name="connsiteY3" fmla="*/ 39006 h 907121"/>
                <a:gd name="connsiteX4" fmla="*/ 424823 w 552660"/>
                <a:gd name="connsiteY4" fmla="*/ 37052 h 907121"/>
                <a:gd name="connsiteX5" fmla="*/ 391886 w 552660"/>
                <a:gd name="connsiteY5" fmla="*/ 179403 h 907121"/>
                <a:gd name="connsiteX6" fmla="*/ 462225 w 552660"/>
                <a:gd name="connsiteY6" fmla="*/ 872740 h 907121"/>
                <a:gd name="connsiteX7" fmla="*/ 552660 w 552660"/>
                <a:gd name="connsiteY7" fmla="*/ 872740 h 907121"/>
                <a:gd name="connsiteX8" fmla="*/ 552660 w 552660"/>
                <a:gd name="connsiteY8" fmla="*/ 872740 h 907121"/>
                <a:gd name="connsiteX0" fmla="*/ 0 w 552660"/>
                <a:gd name="connsiteY0" fmla="*/ 862691 h 890231"/>
                <a:gd name="connsiteX1" fmla="*/ 100484 w 552660"/>
                <a:gd name="connsiteY1" fmla="*/ 852643 h 890231"/>
                <a:gd name="connsiteX2" fmla="*/ 180871 w 552660"/>
                <a:gd name="connsiteY2" fmla="*/ 199500 h 890231"/>
                <a:gd name="connsiteX3" fmla="*/ 143188 w 552660"/>
                <a:gd name="connsiteY3" fmla="*/ 39006 h 890231"/>
                <a:gd name="connsiteX4" fmla="*/ 424823 w 552660"/>
                <a:gd name="connsiteY4" fmla="*/ 37052 h 890231"/>
                <a:gd name="connsiteX5" fmla="*/ 391886 w 552660"/>
                <a:gd name="connsiteY5" fmla="*/ 179403 h 890231"/>
                <a:gd name="connsiteX6" fmla="*/ 462225 w 552660"/>
                <a:gd name="connsiteY6" fmla="*/ 872740 h 890231"/>
                <a:gd name="connsiteX7" fmla="*/ 552660 w 552660"/>
                <a:gd name="connsiteY7" fmla="*/ 872740 h 890231"/>
                <a:gd name="connsiteX8" fmla="*/ 552660 w 552660"/>
                <a:gd name="connsiteY8" fmla="*/ 872740 h 890231"/>
                <a:gd name="connsiteX0" fmla="*/ 0 w 552660"/>
                <a:gd name="connsiteY0" fmla="*/ 862691 h 882165"/>
                <a:gd name="connsiteX1" fmla="*/ 100484 w 552660"/>
                <a:gd name="connsiteY1" fmla="*/ 852643 h 882165"/>
                <a:gd name="connsiteX2" fmla="*/ 180871 w 552660"/>
                <a:gd name="connsiteY2" fmla="*/ 199500 h 882165"/>
                <a:gd name="connsiteX3" fmla="*/ 143188 w 552660"/>
                <a:gd name="connsiteY3" fmla="*/ 39006 h 882165"/>
                <a:gd name="connsiteX4" fmla="*/ 424823 w 552660"/>
                <a:gd name="connsiteY4" fmla="*/ 37052 h 882165"/>
                <a:gd name="connsiteX5" fmla="*/ 391886 w 552660"/>
                <a:gd name="connsiteY5" fmla="*/ 179403 h 882165"/>
                <a:gd name="connsiteX6" fmla="*/ 458597 w 552660"/>
                <a:gd name="connsiteY6" fmla="*/ 861854 h 882165"/>
                <a:gd name="connsiteX7" fmla="*/ 552660 w 552660"/>
                <a:gd name="connsiteY7" fmla="*/ 872740 h 882165"/>
                <a:gd name="connsiteX8" fmla="*/ 552660 w 552660"/>
                <a:gd name="connsiteY8" fmla="*/ 872740 h 882165"/>
                <a:gd name="connsiteX0" fmla="*/ 0 w 552660"/>
                <a:gd name="connsiteY0" fmla="*/ 862691 h 873362"/>
                <a:gd name="connsiteX1" fmla="*/ 100484 w 552660"/>
                <a:gd name="connsiteY1" fmla="*/ 852643 h 873362"/>
                <a:gd name="connsiteX2" fmla="*/ 180871 w 552660"/>
                <a:gd name="connsiteY2" fmla="*/ 199500 h 873362"/>
                <a:gd name="connsiteX3" fmla="*/ 143188 w 552660"/>
                <a:gd name="connsiteY3" fmla="*/ 39006 h 873362"/>
                <a:gd name="connsiteX4" fmla="*/ 424823 w 552660"/>
                <a:gd name="connsiteY4" fmla="*/ 37052 h 873362"/>
                <a:gd name="connsiteX5" fmla="*/ 391886 w 552660"/>
                <a:gd name="connsiteY5" fmla="*/ 179403 h 873362"/>
                <a:gd name="connsiteX6" fmla="*/ 454969 w 552660"/>
                <a:gd name="connsiteY6" fmla="*/ 847339 h 873362"/>
                <a:gd name="connsiteX7" fmla="*/ 552660 w 552660"/>
                <a:gd name="connsiteY7" fmla="*/ 872740 h 873362"/>
                <a:gd name="connsiteX8" fmla="*/ 552660 w 552660"/>
                <a:gd name="connsiteY8" fmla="*/ 872740 h 873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660" h="873362">
                  <a:moveTo>
                    <a:pt x="0" y="862691"/>
                  </a:moveTo>
                  <a:cubicBezTo>
                    <a:pt x="38797" y="873019"/>
                    <a:pt x="55825" y="876089"/>
                    <a:pt x="100484" y="852643"/>
                  </a:cubicBezTo>
                  <a:cubicBezTo>
                    <a:pt x="130629" y="742111"/>
                    <a:pt x="174358" y="332687"/>
                    <a:pt x="180871" y="199500"/>
                  </a:cubicBezTo>
                  <a:cubicBezTo>
                    <a:pt x="165613" y="127999"/>
                    <a:pt x="124300" y="87853"/>
                    <a:pt x="143188" y="39006"/>
                  </a:cubicBezTo>
                  <a:cubicBezTo>
                    <a:pt x="162076" y="-9841"/>
                    <a:pt x="390630" y="-15376"/>
                    <a:pt x="424823" y="37052"/>
                  </a:cubicBezTo>
                  <a:cubicBezTo>
                    <a:pt x="459016" y="89480"/>
                    <a:pt x="394119" y="101807"/>
                    <a:pt x="391886" y="179403"/>
                  </a:cubicBezTo>
                  <a:cubicBezTo>
                    <a:pt x="396910" y="315056"/>
                    <a:pt x="428173" y="731783"/>
                    <a:pt x="454969" y="847339"/>
                  </a:cubicBezTo>
                  <a:cubicBezTo>
                    <a:pt x="496280" y="886695"/>
                    <a:pt x="536378" y="868507"/>
                    <a:pt x="552660" y="872740"/>
                  </a:cubicBezTo>
                  <a:lnTo>
                    <a:pt x="552660" y="872740"/>
                  </a:lnTo>
                </a:path>
              </a:pathLst>
            </a:custGeom>
            <a:ln w="38100">
              <a:solidFill>
                <a:schemeClr val="bg1">
                  <a:lumMod val="85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45" name="Объект 4">
            <a:extLst>
              <a:ext uri="{FF2B5EF4-FFF2-40B4-BE49-F238E27FC236}">
                <a16:creationId xmlns:a16="http://schemas.microsoft.com/office/drawing/2014/main" id="{020688F7-5977-6941-9AD5-830C80F900D0}"/>
              </a:ext>
            </a:extLst>
          </p:cNvPr>
          <p:cNvSpPr txBox="1">
            <a:spLocks/>
          </p:cNvSpPr>
          <p:nvPr/>
        </p:nvSpPr>
        <p:spPr>
          <a:xfrm>
            <a:off x="2112381" y="1024736"/>
            <a:ext cx="7527565" cy="4351338"/>
          </a:xfrm>
          <a:prstGeom prst="rect">
            <a:avLst/>
          </a:prstGeom>
        </p:spPr>
        <p:txBody>
          <a:bodyPr>
            <a:normAutofit fontScale="92500" lnSpcReduction="10000"/>
          </a:bodyPr>
          <a:lstStyle>
            <a:lvl1pPr marL="0" indent="0" algn="l" defTabSz="913526"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mn-cs"/>
              </a:defRPr>
            </a:lvl1pPr>
            <a:lvl2pPr marL="197607" indent="-195987" algn="l" defTabSz="913526" rtl="0" eaLnBrk="1" fontAlgn="base" hangingPunct="1">
              <a:spcBef>
                <a:spcPct val="0"/>
              </a:spcBef>
              <a:spcAft>
                <a:spcPct val="0"/>
              </a:spcAft>
              <a:buClrTx/>
              <a:buSzPct val="125000"/>
              <a:buFont typeface="Arial" charset="0"/>
              <a:buChar char="▪"/>
              <a:defRPr sz="1428" baseline="0">
                <a:solidFill>
                  <a:schemeClr val="tx1"/>
                </a:solidFill>
                <a:latin typeface="Calibri" panose="020F0502020204030204" pitchFamily="34" charset="0"/>
              </a:defRPr>
            </a:lvl2pPr>
            <a:lvl3pPr marL="466481" indent="-267255"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3pPr>
            <a:lvl4pPr marL="626835" indent="-158733" algn="l" defTabSz="913526" rtl="0" eaLnBrk="1" fontAlgn="base" hangingPunct="1">
              <a:spcBef>
                <a:spcPct val="0"/>
              </a:spcBef>
              <a:spcAft>
                <a:spcPct val="0"/>
              </a:spcAft>
              <a:buClrTx/>
              <a:buSzPct val="120000"/>
              <a:buFont typeface="Arial" charset="0"/>
              <a:buChar char="▫"/>
              <a:defRPr sz="1428" baseline="0">
                <a:solidFill>
                  <a:schemeClr val="tx1"/>
                </a:solidFill>
                <a:latin typeface="Calibri" panose="020F0502020204030204" pitchFamily="34" charset="0"/>
              </a:defRPr>
            </a:lvl4pPr>
            <a:lvl5pPr marL="765029" indent="-132818" algn="l" defTabSz="913526" rtl="0" eaLnBrk="1" fontAlgn="base" hangingPunct="1">
              <a:spcBef>
                <a:spcPct val="0"/>
              </a:spcBef>
              <a:spcAft>
                <a:spcPct val="0"/>
              </a:spcAft>
              <a:buClrTx/>
              <a:buSzPct val="89000"/>
              <a:buFont typeface="Arial" charset="0"/>
              <a:buChar char="-"/>
              <a:defRPr sz="1428" baseline="0">
                <a:solidFill>
                  <a:schemeClr val="tx1"/>
                </a:solidFill>
                <a:latin typeface="Calibri" panose="020F0502020204030204" pitchFamily="34" charset="0"/>
              </a:defRPr>
            </a:lvl5pPr>
            <a:lvl6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6pPr>
            <a:lvl7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7pPr>
            <a:lvl8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8pPr>
            <a:lvl9pPr marL="765029" indent="-132818" algn="l" defTabSz="913526" rtl="0" eaLnBrk="1" fontAlgn="base" hangingPunct="1">
              <a:spcBef>
                <a:spcPct val="0"/>
              </a:spcBef>
              <a:spcAft>
                <a:spcPct val="0"/>
              </a:spcAft>
              <a:buClr>
                <a:schemeClr val="tx2"/>
              </a:buClr>
              <a:buSzPct val="89000"/>
              <a:buFont typeface="Arial" charset="0"/>
              <a:buChar char="-"/>
              <a:defRPr sz="1632" baseline="0">
                <a:solidFill>
                  <a:schemeClr val="tx1"/>
                </a:solidFill>
                <a:latin typeface="+mn-lt"/>
              </a:defRPr>
            </a:lvl9pPr>
          </a:lstStyle>
          <a:p>
            <a:pPr algn="ctr">
              <a:spcAft>
                <a:spcPts val="600"/>
              </a:spcAft>
            </a:pPr>
            <a:endParaRPr lang="ru-RU" sz="2800" b="1" kern="0" dirty="0">
              <a:latin typeface="Century Gothic" panose="020B0502020202020204" pitchFamily="34" charset="0"/>
            </a:endParaRPr>
          </a:p>
          <a:p>
            <a:pPr marL="457200" lvl="1" indent="0" algn="just">
              <a:spcBef>
                <a:spcPts val="900"/>
              </a:spcBef>
              <a:buNone/>
            </a:pPr>
            <a:r>
              <a:rPr lang="kk-KZ" sz="1600" b="1">
                <a:latin typeface="Century Gothic" panose="020B0502020202020204" pitchFamily="34" charset="0"/>
              </a:rPr>
              <a:t>Тіркелген күні және заңды мекенжайы (тіркеу деректері)</a:t>
            </a:r>
          </a:p>
          <a:p>
            <a:pPr marL="457200" lvl="1" indent="0" algn="just">
              <a:spcBef>
                <a:spcPts val="900"/>
              </a:spcBef>
              <a:buNone/>
            </a:pPr>
            <a:r>
              <a:rPr lang="kk-KZ" sz="1600" b="1">
                <a:latin typeface="Century Gothic" panose="020B0502020202020204" pitchFamily="34" charset="0"/>
              </a:rPr>
              <a:t>Қызметі туралы мәліметтер, қажетті сертификаттардың болуы</a:t>
            </a:r>
          </a:p>
          <a:p>
            <a:pPr marL="457200" lvl="1" indent="0" algn="just">
              <a:spcBef>
                <a:spcPts val="900"/>
              </a:spcBef>
              <a:buNone/>
            </a:pPr>
            <a:r>
              <a:rPr lang="kk-KZ" sz="1600" b="1">
                <a:latin typeface="Century Gothic" panose="020B0502020202020204" pitchFamily="34" charset="0"/>
              </a:rPr>
              <a:t>Контрагенттің коммерциялық қызметке және нормативтік-құқықтық реттеуге байланысты сот талқылауларына қатысуы</a:t>
            </a:r>
          </a:p>
          <a:p>
            <a:pPr marL="457200" lvl="1" indent="0" algn="just">
              <a:spcBef>
                <a:spcPts val="900"/>
              </a:spcBef>
              <a:buNone/>
            </a:pPr>
            <a:r>
              <a:rPr lang="kk-KZ" sz="1600" b="1">
                <a:latin typeface="Century Gothic" panose="020B0502020202020204" pitchFamily="34" charset="0"/>
              </a:rPr>
              <a:t>Ықтимал мүдделер қақтығысы</a:t>
            </a:r>
          </a:p>
          <a:p>
            <a:pPr marL="457200" lvl="1" indent="0" algn="just">
              <a:spcBef>
                <a:spcPts val="900"/>
              </a:spcBef>
              <a:buNone/>
            </a:pPr>
            <a:r>
              <a:rPr lang="kk-KZ" sz="1600" b="1">
                <a:latin typeface="Century Gothic" panose="020B0502020202020204" pitchFamily="34" charset="0"/>
              </a:rPr>
              <a:t>Саяси және сауда санкцияларының болуы </a:t>
            </a:r>
          </a:p>
          <a:p>
            <a:pPr marL="457200" lvl="1" indent="0" algn="just">
              <a:spcBef>
                <a:spcPts val="900"/>
              </a:spcBef>
              <a:buNone/>
            </a:pPr>
            <a:r>
              <a:rPr lang="kk-KZ" sz="1600" b="1">
                <a:latin typeface="Century Gothic" panose="020B0502020202020204" pitchFamily="34" charset="0"/>
              </a:rPr>
              <a:t>Жағымсыз мәліметтердің болуы</a:t>
            </a:r>
          </a:p>
          <a:p>
            <a:pPr marL="457200" lvl="1" indent="0" algn="just">
              <a:spcBef>
                <a:spcPts val="900"/>
              </a:spcBef>
              <a:buNone/>
            </a:pPr>
            <a:r>
              <a:rPr lang="kk-KZ" sz="1600" b="1">
                <a:latin typeface="Century Gothic" panose="020B0502020202020204" pitchFamily="34" charset="0"/>
              </a:rPr>
              <a:t>Заңсыз немесе әдепсіз бизнес жүргізу туралы мәліметтер</a:t>
            </a:r>
          </a:p>
          <a:p>
            <a:pPr marL="457200" lvl="1" indent="0" algn="just">
              <a:spcBef>
                <a:spcPts val="900"/>
              </a:spcBef>
              <a:buNone/>
            </a:pPr>
            <a:r>
              <a:rPr lang="kk-KZ" sz="1600" b="1">
                <a:latin typeface="Century Gothic" panose="020B0502020202020204" pitchFamily="34" charset="0"/>
              </a:rPr>
              <a:t>Контрагенттің/оның негізгі тұлғаларының ұлттық және халықаралық санкциялық тізімдерге, ақшаны жылыстатуға, терроризмді қаржыландыруға және саяси тұлғалармен байланысқа күдікті тұлғалардың «қара тізімдеріне» енгізілуі</a:t>
            </a:r>
          </a:p>
          <a:p>
            <a:pPr marL="457200" lvl="1" indent="0" algn="just">
              <a:spcBef>
                <a:spcPts val="900"/>
              </a:spcBef>
              <a:buNone/>
            </a:pPr>
            <a:endParaRPr lang="ru-RU" sz="1600" b="1" dirty="0">
              <a:latin typeface="Century Gothic" panose="020B0502020202020204" pitchFamily="34" charset="0"/>
            </a:endParaRPr>
          </a:p>
          <a:p>
            <a:pPr marL="457200" lvl="1" indent="0" algn="just">
              <a:spcBef>
                <a:spcPts val="900"/>
              </a:spcBef>
              <a:buFont typeface="Arial" charset="0"/>
              <a:buNone/>
            </a:pPr>
            <a:endParaRPr lang="ru-RU" sz="1400" b="1" kern="1200" dirty="0">
              <a:latin typeface="Century Gothic" panose="020B0502020202020204" pitchFamily="34" charset="0"/>
            </a:endParaRPr>
          </a:p>
          <a:p>
            <a:endParaRPr lang="ru-RU" sz="3200" b="1" kern="0" dirty="0">
              <a:latin typeface="Century Gothic" panose="020B0502020202020204" pitchFamily="34" charset="0"/>
            </a:endParaRPr>
          </a:p>
        </p:txBody>
      </p:sp>
      <p:sp>
        <p:nvSpPr>
          <p:cNvPr id="46" name="Rectangle 6">
            <a:extLst>
              <a:ext uri="{FF2B5EF4-FFF2-40B4-BE49-F238E27FC236}">
                <a16:creationId xmlns:a16="http://schemas.microsoft.com/office/drawing/2014/main" id="{CA3C4F48-502A-0641-BDB3-BBE1F98ACFAC}"/>
              </a:ext>
            </a:extLst>
          </p:cNvPr>
          <p:cNvSpPr/>
          <p:nvPr/>
        </p:nvSpPr>
        <p:spPr bwMode="auto">
          <a:xfrm rot="10800000">
            <a:off x="2302270" y="1668266"/>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7" name="Rectangle 4">
            <a:extLst>
              <a:ext uri="{FF2B5EF4-FFF2-40B4-BE49-F238E27FC236}">
                <a16:creationId xmlns:a16="http://schemas.microsoft.com/office/drawing/2014/main" id="{26E0CC10-5735-F442-A2AC-8F750D3D6BE3}"/>
              </a:ext>
            </a:extLst>
          </p:cNvPr>
          <p:cNvSpPr/>
          <p:nvPr/>
        </p:nvSpPr>
        <p:spPr>
          <a:xfrm>
            <a:off x="2302270" y="1615494"/>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48" name="Rectangle 6">
            <a:extLst>
              <a:ext uri="{FF2B5EF4-FFF2-40B4-BE49-F238E27FC236}">
                <a16:creationId xmlns:a16="http://schemas.microsoft.com/office/drawing/2014/main" id="{CA3C4F48-502A-0641-BDB3-BBE1F98ACFAC}"/>
              </a:ext>
            </a:extLst>
          </p:cNvPr>
          <p:cNvSpPr/>
          <p:nvPr/>
        </p:nvSpPr>
        <p:spPr bwMode="auto">
          <a:xfrm rot="10800000">
            <a:off x="2302269" y="2086144"/>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49" name="Rectangle 4">
            <a:extLst>
              <a:ext uri="{FF2B5EF4-FFF2-40B4-BE49-F238E27FC236}">
                <a16:creationId xmlns:a16="http://schemas.microsoft.com/office/drawing/2014/main" id="{26E0CC10-5735-F442-A2AC-8F750D3D6BE3}"/>
              </a:ext>
            </a:extLst>
          </p:cNvPr>
          <p:cNvSpPr/>
          <p:nvPr/>
        </p:nvSpPr>
        <p:spPr>
          <a:xfrm>
            <a:off x="2331793" y="1937955"/>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50" name="Rectangle 6">
            <a:extLst>
              <a:ext uri="{FF2B5EF4-FFF2-40B4-BE49-F238E27FC236}">
                <a16:creationId xmlns:a16="http://schemas.microsoft.com/office/drawing/2014/main" id="{CA3C4F48-502A-0641-BDB3-BBE1F98ACFAC}"/>
              </a:ext>
            </a:extLst>
          </p:cNvPr>
          <p:cNvSpPr/>
          <p:nvPr/>
        </p:nvSpPr>
        <p:spPr bwMode="auto">
          <a:xfrm rot="10800000">
            <a:off x="2301604" y="2454632"/>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52" name="Rectangle 6">
            <a:extLst>
              <a:ext uri="{FF2B5EF4-FFF2-40B4-BE49-F238E27FC236}">
                <a16:creationId xmlns:a16="http://schemas.microsoft.com/office/drawing/2014/main" id="{CA3C4F48-502A-0641-BDB3-BBE1F98ACFAC}"/>
              </a:ext>
            </a:extLst>
          </p:cNvPr>
          <p:cNvSpPr/>
          <p:nvPr/>
        </p:nvSpPr>
        <p:spPr bwMode="auto">
          <a:xfrm rot="10800000">
            <a:off x="2301603" y="2872509"/>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53" name="Rectangle 6">
            <a:extLst>
              <a:ext uri="{FF2B5EF4-FFF2-40B4-BE49-F238E27FC236}">
                <a16:creationId xmlns:a16="http://schemas.microsoft.com/office/drawing/2014/main" id="{CA3C4F48-502A-0641-BDB3-BBE1F98ACFAC}"/>
              </a:ext>
            </a:extLst>
          </p:cNvPr>
          <p:cNvSpPr/>
          <p:nvPr/>
        </p:nvSpPr>
        <p:spPr bwMode="auto">
          <a:xfrm rot="10800000">
            <a:off x="2301602" y="3246541"/>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54" name="Rectangle 6">
            <a:extLst>
              <a:ext uri="{FF2B5EF4-FFF2-40B4-BE49-F238E27FC236}">
                <a16:creationId xmlns:a16="http://schemas.microsoft.com/office/drawing/2014/main" id="{CA3C4F48-502A-0641-BDB3-BBE1F98ACFAC}"/>
              </a:ext>
            </a:extLst>
          </p:cNvPr>
          <p:cNvSpPr/>
          <p:nvPr/>
        </p:nvSpPr>
        <p:spPr bwMode="auto">
          <a:xfrm rot="10800000">
            <a:off x="2301601" y="3554704"/>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55" name="Rectangle 4">
            <a:extLst>
              <a:ext uri="{FF2B5EF4-FFF2-40B4-BE49-F238E27FC236}">
                <a16:creationId xmlns:a16="http://schemas.microsoft.com/office/drawing/2014/main" id="{26E0CC10-5735-F442-A2AC-8F750D3D6BE3}"/>
              </a:ext>
            </a:extLst>
          </p:cNvPr>
          <p:cNvSpPr/>
          <p:nvPr/>
        </p:nvSpPr>
        <p:spPr>
          <a:xfrm>
            <a:off x="2375702" y="2305208"/>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56" name="Rectangle 4">
            <a:extLst>
              <a:ext uri="{FF2B5EF4-FFF2-40B4-BE49-F238E27FC236}">
                <a16:creationId xmlns:a16="http://schemas.microsoft.com/office/drawing/2014/main" id="{26E0CC10-5735-F442-A2AC-8F750D3D6BE3}"/>
              </a:ext>
            </a:extLst>
          </p:cNvPr>
          <p:cNvSpPr/>
          <p:nvPr/>
        </p:nvSpPr>
        <p:spPr>
          <a:xfrm>
            <a:off x="2340814" y="2725246"/>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57" name="Rectangle 4">
            <a:extLst>
              <a:ext uri="{FF2B5EF4-FFF2-40B4-BE49-F238E27FC236}">
                <a16:creationId xmlns:a16="http://schemas.microsoft.com/office/drawing/2014/main" id="{26E0CC10-5735-F442-A2AC-8F750D3D6BE3}"/>
              </a:ext>
            </a:extLst>
          </p:cNvPr>
          <p:cNvSpPr/>
          <p:nvPr/>
        </p:nvSpPr>
        <p:spPr>
          <a:xfrm>
            <a:off x="2359006" y="3067577"/>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58" name="Rectangle 4">
            <a:extLst>
              <a:ext uri="{FF2B5EF4-FFF2-40B4-BE49-F238E27FC236}">
                <a16:creationId xmlns:a16="http://schemas.microsoft.com/office/drawing/2014/main" id="{26E0CC10-5735-F442-A2AC-8F750D3D6BE3}"/>
              </a:ext>
            </a:extLst>
          </p:cNvPr>
          <p:cNvSpPr/>
          <p:nvPr/>
        </p:nvSpPr>
        <p:spPr>
          <a:xfrm>
            <a:off x="2341624" y="3438073"/>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59" name="Rectangle 6">
            <a:extLst>
              <a:ext uri="{FF2B5EF4-FFF2-40B4-BE49-F238E27FC236}">
                <a16:creationId xmlns:a16="http://schemas.microsoft.com/office/drawing/2014/main" id="{CA3C4F48-502A-0641-BDB3-BBE1F98ACFAC}"/>
              </a:ext>
            </a:extLst>
          </p:cNvPr>
          <p:cNvSpPr/>
          <p:nvPr/>
        </p:nvSpPr>
        <p:spPr bwMode="auto">
          <a:xfrm rot="10800000">
            <a:off x="2313166" y="3923193"/>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60" name="Rectangle 4">
            <a:extLst>
              <a:ext uri="{FF2B5EF4-FFF2-40B4-BE49-F238E27FC236}">
                <a16:creationId xmlns:a16="http://schemas.microsoft.com/office/drawing/2014/main" id="{26E0CC10-5735-F442-A2AC-8F750D3D6BE3}"/>
              </a:ext>
            </a:extLst>
          </p:cNvPr>
          <p:cNvSpPr/>
          <p:nvPr/>
        </p:nvSpPr>
        <p:spPr>
          <a:xfrm>
            <a:off x="2339620" y="3746236"/>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
        <p:nvSpPr>
          <p:cNvPr id="61" name="Rectangle 6">
            <a:extLst>
              <a:ext uri="{FF2B5EF4-FFF2-40B4-BE49-F238E27FC236}">
                <a16:creationId xmlns:a16="http://schemas.microsoft.com/office/drawing/2014/main" id="{CA3C4F48-502A-0641-BDB3-BBE1F98ACFAC}"/>
              </a:ext>
            </a:extLst>
          </p:cNvPr>
          <p:cNvSpPr/>
          <p:nvPr/>
        </p:nvSpPr>
        <p:spPr bwMode="auto">
          <a:xfrm rot="10800000">
            <a:off x="2324731" y="4276465"/>
            <a:ext cx="281667" cy="191531"/>
          </a:xfrm>
          <a:prstGeom prst="rect">
            <a:avLst/>
          </a:prstGeom>
          <a:solidFill>
            <a:schemeClr val="bg1">
              <a:lumMod val="95000"/>
            </a:schemeClr>
          </a:solidFill>
          <a:ln w="38100">
            <a:solidFill>
              <a:schemeClr val="bg1">
                <a:lumMod val="75000"/>
              </a:schemeClr>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a:endParaRPr lang="en-US"/>
          </a:p>
        </p:txBody>
      </p:sp>
      <p:sp>
        <p:nvSpPr>
          <p:cNvPr id="62" name="Rectangle 4">
            <a:extLst>
              <a:ext uri="{FF2B5EF4-FFF2-40B4-BE49-F238E27FC236}">
                <a16:creationId xmlns:a16="http://schemas.microsoft.com/office/drawing/2014/main" id="{26E0CC10-5735-F442-A2AC-8F750D3D6BE3}"/>
              </a:ext>
            </a:extLst>
          </p:cNvPr>
          <p:cNvSpPr/>
          <p:nvPr/>
        </p:nvSpPr>
        <p:spPr>
          <a:xfrm>
            <a:off x="2321025" y="4177962"/>
            <a:ext cx="286757" cy="363418"/>
          </a:xfrm>
          <a:custGeom>
            <a:avLst/>
            <a:gdLst>
              <a:gd name="connsiteX0" fmla="*/ 0 w 762000"/>
              <a:gd name="connsiteY0" fmla="*/ 0 h 609600"/>
              <a:gd name="connsiteX1" fmla="*/ 762000 w 762000"/>
              <a:gd name="connsiteY1" fmla="*/ 0 h 609600"/>
              <a:gd name="connsiteX2" fmla="*/ 762000 w 762000"/>
              <a:gd name="connsiteY2" fmla="*/ 609600 h 609600"/>
              <a:gd name="connsiteX3" fmla="*/ 0 w 762000"/>
              <a:gd name="connsiteY3" fmla="*/ 609600 h 609600"/>
              <a:gd name="connsiteX4" fmla="*/ 0 w 762000"/>
              <a:gd name="connsiteY4" fmla="*/ 0 h 609600"/>
              <a:gd name="connsiteX0" fmla="*/ 0 w 762000"/>
              <a:gd name="connsiteY0" fmla="*/ 0 h 1376714"/>
              <a:gd name="connsiteX1" fmla="*/ 762000 w 762000"/>
              <a:gd name="connsiteY1" fmla="*/ 0 h 1376714"/>
              <a:gd name="connsiteX2" fmla="*/ 762000 w 762000"/>
              <a:gd name="connsiteY2" fmla="*/ 609600 h 1376714"/>
              <a:gd name="connsiteX3" fmla="*/ 0 w 762000"/>
              <a:gd name="connsiteY3" fmla="*/ 1376714 h 1376714"/>
              <a:gd name="connsiteX4" fmla="*/ 0 w 762000"/>
              <a:gd name="connsiteY4" fmla="*/ 0 h 1376714"/>
              <a:gd name="connsiteX0" fmla="*/ 0 w 789617"/>
              <a:gd name="connsiteY0" fmla="*/ 932810 h 1376714"/>
              <a:gd name="connsiteX1" fmla="*/ 789617 w 789617"/>
              <a:gd name="connsiteY1" fmla="*/ 0 h 1376714"/>
              <a:gd name="connsiteX2" fmla="*/ 789617 w 789617"/>
              <a:gd name="connsiteY2" fmla="*/ 609600 h 1376714"/>
              <a:gd name="connsiteX3" fmla="*/ 27617 w 789617"/>
              <a:gd name="connsiteY3" fmla="*/ 1376714 h 1376714"/>
              <a:gd name="connsiteX4" fmla="*/ 0 w 789617"/>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0 w 811096"/>
              <a:gd name="connsiteY4" fmla="*/ 932810 h 1376714"/>
              <a:gd name="connsiteX0" fmla="*/ 0 w 811096"/>
              <a:gd name="connsiteY0" fmla="*/ 932810 h 1376714"/>
              <a:gd name="connsiteX1" fmla="*/ 789617 w 811096"/>
              <a:gd name="connsiteY1" fmla="*/ 0 h 1376714"/>
              <a:gd name="connsiteX2" fmla="*/ 811096 w 811096"/>
              <a:gd name="connsiteY2" fmla="*/ 548231 h 1376714"/>
              <a:gd name="connsiteX3" fmla="*/ 27617 w 811096"/>
              <a:gd name="connsiteY3" fmla="*/ 1376714 h 1376714"/>
              <a:gd name="connsiteX4" fmla="*/ 3580 w 811096"/>
              <a:gd name="connsiteY4" fmla="*/ 1022297 h 1376714"/>
              <a:gd name="connsiteX5" fmla="*/ 0 w 811096"/>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0 w 997760"/>
              <a:gd name="connsiteY4" fmla="*/ 623397 h 1376714"/>
              <a:gd name="connsiteX5" fmla="*/ 186664 w 997760"/>
              <a:gd name="connsiteY5" fmla="*/ 932810 h 1376714"/>
              <a:gd name="connsiteX0" fmla="*/ 186664 w 997760"/>
              <a:gd name="connsiteY0" fmla="*/ 932810 h 1376714"/>
              <a:gd name="connsiteX1" fmla="*/ 976281 w 997760"/>
              <a:gd name="connsiteY1" fmla="*/ 0 h 1376714"/>
              <a:gd name="connsiteX2" fmla="*/ 997760 w 997760"/>
              <a:gd name="connsiteY2" fmla="*/ 548231 h 1376714"/>
              <a:gd name="connsiteX3" fmla="*/ 214281 w 997760"/>
              <a:gd name="connsiteY3" fmla="*/ 1376714 h 1376714"/>
              <a:gd name="connsiteX4" fmla="*/ 116601 w 997760"/>
              <a:gd name="connsiteY4" fmla="*/ 1049913 h 1376714"/>
              <a:gd name="connsiteX5" fmla="*/ 0 w 997760"/>
              <a:gd name="connsiteY5" fmla="*/ 623397 h 1376714"/>
              <a:gd name="connsiteX6" fmla="*/ 186664 w 997760"/>
              <a:gd name="connsiteY6" fmla="*/ 932810 h 1376714"/>
              <a:gd name="connsiteX0" fmla="*/ 576358 w 1387454"/>
              <a:gd name="connsiteY0" fmla="*/ 932810 h 1376714"/>
              <a:gd name="connsiteX1" fmla="*/ 1365975 w 1387454"/>
              <a:gd name="connsiteY1" fmla="*/ 0 h 1376714"/>
              <a:gd name="connsiteX2" fmla="*/ 1387454 w 1387454"/>
              <a:gd name="connsiteY2" fmla="*/ 548231 h 1376714"/>
              <a:gd name="connsiteX3" fmla="*/ 603975 w 1387454"/>
              <a:gd name="connsiteY3" fmla="*/ 1376714 h 1376714"/>
              <a:gd name="connsiteX4" fmla="*/ 0 w 1387454"/>
              <a:gd name="connsiteY4" fmla="*/ 859669 h 1376714"/>
              <a:gd name="connsiteX5" fmla="*/ 389694 w 1387454"/>
              <a:gd name="connsiteY5" fmla="*/ 623397 h 1376714"/>
              <a:gd name="connsiteX6" fmla="*/ 576358 w 1387454"/>
              <a:gd name="connsiteY6" fmla="*/ 932810 h 1376714"/>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59669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1476"/>
              <a:gd name="connsiteX1" fmla="*/ 1365975 w 1387454"/>
              <a:gd name="connsiteY1" fmla="*/ 0 h 1381476"/>
              <a:gd name="connsiteX2" fmla="*/ 1387454 w 1387454"/>
              <a:gd name="connsiteY2" fmla="*/ 548231 h 1381476"/>
              <a:gd name="connsiteX3" fmla="*/ 620644 w 1387454"/>
              <a:gd name="connsiteY3" fmla="*/ 1381476 h 1381476"/>
              <a:gd name="connsiteX4" fmla="*/ 0 w 1387454"/>
              <a:gd name="connsiteY4" fmla="*/ 873957 h 1381476"/>
              <a:gd name="connsiteX5" fmla="*/ 389694 w 1387454"/>
              <a:gd name="connsiteY5" fmla="*/ 623397 h 1381476"/>
              <a:gd name="connsiteX6" fmla="*/ 576358 w 1387454"/>
              <a:gd name="connsiteY6" fmla="*/ 932810 h 1381476"/>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9694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387454"/>
              <a:gd name="connsiteY0" fmla="*/ 932810 h 1383857"/>
              <a:gd name="connsiteX1" fmla="*/ 1365975 w 1387454"/>
              <a:gd name="connsiteY1" fmla="*/ 0 h 1383857"/>
              <a:gd name="connsiteX2" fmla="*/ 1387454 w 1387454"/>
              <a:gd name="connsiteY2" fmla="*/ 548231 h 1383857"/>
              <a:gd name="connsiteX3" fmla="*/ 611119 w 1387454"/>
              <a:gd name="connsiteY3" fmla="*/ 1383857 h 1383857"/>
              <a:gd name="connsiteX4" fmla="*/ 0 w 1387454"/>
              <a:gd name="connsiteY4" fmla="*/ 873957 h 1383857"/>
              <a:gd name="connsiteX5" fmla="*/ 382550 w 1387454"/>
              <a:gd name="connsiteY5" fmla="*/ 623397 h 1383857"/>
              <a:gd name="connsiteX6" fmla="*/ 576358 w 1387454"/>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 name="connsiteX0" fmla="*/ 576358 w 1404122"/>
              <a:gd name="connsiteY0" fmla="*/ 932810 h 1383857"/>
              <a:gd name="connsiteX1" fmla="*/ 1365975 w 1404122"/>
              <a:gd name="connsiteY1" fmla="*/ 0 h 1383857"/>
              <a:gd name="connsiteX2" fmla="*/ 1404122 w 1404122"/>
              <a:gd name="connsiteY2" fmla="*/ 522038 h 1383857"/>
              <a:gd name="connsiteX3" fmla="*/ 611119 w 1404122"/>
              <a:gd name="connsiteY3" fmla="*/ 1383857 h 1383857"/>
              <a:gd name="connsiteX4" fmla="*/ 0 w 1404122"/>
              <a:gd name="connsiteY4" fmla="*/ 873957 h 1383857"/>
              <a:gd name="connsiteX5" fmla="*/ 382550 w 1404122"/>
              <a:gd name="connsiteY5" fmla="*/ 623397 h 1383857"/>
              <a:gd name="connsiteX6" fmla="*/ 576358 w 1404122"/>
              <a:gd name="connsiteY6" fmla="*/ 932810 h 138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4122" h="1383857">
                <a:moveTo>
                  <a:pt x="576358" y="932810"/>
                </a:moveTo>
                <a:cubicBezTo>
                  <a:pt x="839564" y="621873"/>
                  <a:pt x="974181" y="201399"/>
                  <a:pt x="1365975" y="0"/>
                </a:cubicBezTo>
                <a:cubicBezTo>
                  <a:pt x="1285029" y="180362"/>
                  <a:pt x="1344575" y="417875"/>
                  <a:pt x="1404122" y="522038"/>
                </a:cubicBezTo>
                <a:cubicBezTo>
                  <a:pt x="1068351" y="683105"/>
                  <a:pt x="789728" y="1068009"/>
                  <a:pt x="611119" y="1383857"/>
                </a:cubicBezTo>
                <a:cubicBezTo>
                  <a:pt x="437576" y="1190872"/>
                  <a:pt x="242600" y="976455"/>
                  <a:pt x="0" y="873957"/>
                </a:cubicBezTo>
                <a:lnTo>
                  <a:pt x="382550" y="623397"/>
                </a:lnTo>
                <a:lnTo>
                  <a:pt x="576358" y="932810"/>
                </a:lnTo>
                <a:close/>
              </a:path>
            </a:pathLst>
          </a:custGeom>
          <a:solidFill>
            <a:srgbClr val="55B93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itchFamily="34" charset="0"/>
              <a:cs typeface="Arial" pitchFamily="34" charset="0"/>
            </a:endParaRPr>
          </a:p>
        </p:txBody>
      </p:sp>
    </p:spTree>
    <p:extLst>
      <p:ext uri="{BB962C8B-B14F-4D97-AF65-F5344CB8AC3E}">
        <p14:creationId xmlns:p14="http://schemas.microsoft.com/office/powerpoint/2010/main" val="146249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122">
            <a:extLst>
              <a:ext uri="{FF2B5EF4-FFF2-40B4-BE49-F238E27FC236}">
                <a16:creationId xmlns:a16="http://schemas.microsoft.com/office/drawing/2014/main" id="{71524AFC-F194-4D29-8D57-E566C71DD273}"/>
              </a:ext>
            </a:extLst>
          </p:cNvPr>
          <p:cNvGrpSpPr/>
          <p:nvPr/>
        </p:nvGrpSpPr>
        <p:grpSpPr>
          <a:xfrm rot="18848582">
            <a:off x="8282942" y="4990547"/>
            <a:ext cx="332538" cy="333606"/>
            <a:chOff x="-5662612" y="6351"/>
            <a:chExt cx="1484312" cy="1489075"/>
          </a:xfrm>
          <a:solidFill>
            <a:schemeClr val="bg1"/>
          </a:solidFill>
        </p:grpSpPr>
        <p:sp>
          <p:nvSpPr>
            <p:cNvPr id="75"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7"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78"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8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92" name="Group 122">
            <a:extLst>
              <a:ext uri="{FF2B5EF4-FFF2-40B4-BE49-F238E27FC236}">
                <a16:creationId xmlns:a16="http://schemas.microsoft.com/office/drawing/2014/main" id="{71524AFC-F194-4D29-8D57-E566C71DD273}"/>
              </a:ext>
            </a:extLst>
          </p:cNvPr>
          <p:cNvGrpSpPr/>
          <p:nvPr/>
        </p:nvGrpSpPr>
        <p:grpSpPr>
          <a:xfrm rot="18848582">
            <a:off x="8435342" y="5142947"/>
            <a:ext cx="332538" cy="333606"/>
            <a:chOff x="-5662612" y="6351"/>
            <a:chExt cx="1484312" cy="1489075"/>
          </a:xfrm>
          <a:solidFill>
            <a:schemeClr val="bg1"/>
          </a:solidFill>
        </p:grpSpPr>
        <p:sp>
          <p:nvSpPr>
            <p:cNvPr id="93"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4"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99"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0"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nvGrpSpPr>
          <p:cNvPr id="103" name="Group 122">
            <a:extLst>
              <a:ext uri="{FF2B5EF4-FFF2-40B4-BE49-F238E27FC236}">
                <a16:creationId xmlns:a16="http://schemas.microsoft.com/office/drawing/2014/main" id="{71524AFC-F194-4D29-8D57-E566C71DD273}"/>
              </a:ext>
            </a:extLst>
          </p:cNvPr>
          <p:cNvGrpSpPr/>
          <p:nvPr/>
        </p:nvGrpSpPr>
        <p:grpSpPr>
          <a:xfrm rot="18848582">
            <a:off x="8318434" y="3546768"/>
            <a:ext cx="332538" cy="333606"/>
            <a:chOff x="-5662612" y="6351"/>
            <a:chExt cx="1484312" cy="1489075"/>
          </a:xfrm>
          <a:solidFill>
            <a:schemeClr val="bg1"/>
          </a:solidFill>
        </p:grpSpPr>
        <p:sp>
          <p:nvSpPr>
            <p:cNvPr id="104" name="Oval 13">
              <a:extLst>
                <a:ext uri="{FF2B5EF4-FFF2-40B4-BE49-F238E27FC236}">
                  <a16:creationId xmlns:a16="http://schemas.microsoft.com/office/drawing/2014/main" id="{902B32A8-88E6-4FCC-B5CC-7DB58EAD86D0}"/>
                </a:ext>
              </a:extLst>
            </p:cNvPr>
            <p:cNvSpPr>
              <a:spLocks noChangeArrowheads="1"/>
            </p:cNvSpPr>
            <p:nvPr/>
          </p:nvSpPr>
          <p:spPr bwMode="auto">
            <a:xfrm>
              <a:off x="-5299075" y="987426"/>
              <a:ext cx="139700" cy="1412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5" name="Freeform 14">
              <a:extLst>
                <a:ext uri="{FF2B5EF4-FFF2-40B4-BE49-F238E27FC236}">
                  <a16:creationId xmlns:a16="http://schemas.microsoft.com/office/drawing/2014/main" id="{5010B4BE-19DD-41AE-80E4-3536E213E2DD}"/>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6" name="Freeform 15">
              <a:extLst>
                <a:ext uri="{FF2B5EF4-FFF2-40B4-BE49-F238E27FC236}">
                  <a16:creationId xmlns:a16="http://schemas.microsoft.com/office/drawing/2014/main" id="{3B51F91C-35EB-47E2-B993-9DE94064F67A}"/>
                </a:ext>
              </a:extLst>
            </p:cNvPr>
            <p:cNvSpPr>
              <a:spLocks/>
            </p:cNvSpPr>
            <p:nvPr/>
          </p:nvSpPr>
          <p:spPr bwMode="auto">
            <a:xfrm>
              <a:off x="-5176838" y="390526"/>
              <a:ext cx="614362" cy="614363"/>
            </a:xfrm>
            <a:custGeom>
              <a:avLst/>
              <a:gdLst>
                <a:gd name="T0" fmla="*/ 14 w 387"/>
                <a:gd name="T1" fmla="*/ 347 h 387"/>
                <a:gd name="T2" fmla="*/ 43 w 387"/>
                <a:gd name="T3" fmla="*/ 374 h 387"/>
                <a:gd name="T4" fmla="*/ 347 w 387"/>
                <a:gd name="T5" fmla="*/ 70 h 387"/>
                <a:gd name="T6" fmla="*/ 347 w 387"/>
                <a:gd name="T7" fmla="*/ 387 h 387"/>
                <a:gd name="T8" fmla="*/ 387 w 387"/>
                <a:gd name="T9" fmla="*/ 387 h 387"/>
                <a:gd name="T10" fmla="*/ 387 w 387"/>
                <a:gd name="T11" fmla="*/ 0 h 387"/>
                <a:gd name="T12" fmla="*/ 0 w 387"/>
                <a:gd name="T13" fmla="*/ 0 h 387"/>
                <a:gd name="T14" fmla="*/ 0 w 387"/>
                <a:gd name="T15" fmla="*/ 40 h 387"/>
                <a:gd name="T16" fmla="*/ 318 w 387"/>
                <a:gd name="T17" fmla="*/ 40 h 387"/>
                <a:gd name="T18" fmla="*/ 14 w 387"/>
                <a:gd name="T19" fmla="*/ 34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87">
                  <a:moveTo>
                    <a:pt x="14" y="347"/>
                  </a:moveTo>
                  <a:lnTo>
                    <a:pt x="43" y="374"/>
                  </a:lnTo>
                  <a:lnTo>
                    <a:pt x="347" y="70"/>
                  </a:lnTo>
                  <a:lnTo>
                    <a:pt x="347" y="387"/>
                  </a:lnTo>
                  <a:lnTo>
                    <a:pt x="387" y="387"/>
                  </a:lnTo>
                  <a:lnTo>
                    <a:pt x="387" y="0"/>
                  </a:lnTo>
                  <a:lnTo>
                    <a:pt x="0" y="0"/>
                  </a:lnTo>
                  <a:lnTo>
                    <a:pt x="0" y="40"/>
                  </a:lnTo>
                  <a:lnTo>
                    <a:pt x="318" y="40"/>
                  </a:lnTo>
                  <a:lnTo>
                    <a:pt x="14" y="347"/>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107" name="Freeform 16">
              <a:extLst>
                <a:ext uri="{FF2B5EF4-FFF2-40B4-BE49-F238E27FC236}">
                  <a16:creationId xmlns:a16="http://schemas.microsoft.com/office/drawing/2014/main" id="{46160C4D-C5F2-4F58-97D5-1B17E1C4B77A}"/>
                </a:ext>
              </a:extLst>
            </p:cNvPr>
            <p:cNvSpPr>
              <a:spLocks noEditPoints="1"/>
            </p:cNvSpPr>
            <p:nvPr/>
          </p:nvSpPr>
          <p:spPr bwMode="auto">
            <a:xfrm>
              <a:off x="-5662612" y="6351"/>
              <a:ext cx="1484312" cy="1489075"/>
            </a:xfrm>
            <a:custGeom>
              <a:avLst/>
              <a:gdLst>
                <a:gd name="T0" fmla="*/ 0 w 348"/>
                <a:gd name="T1" fmla="*/ 288 h 349"/>
                <a:gd name="T2" fmla="*/ 0 w 348"/>
                <a:gd name="T3" fmla="*/ 60 h 349"/>
                <a:gd name="T4" fmla="*/ 60 w 348"/>
                <a:gd name="T5" fmla="*/ 0 h 349"/>
                <a:gd name="T6" fmla="*/ 288 w 348"/>
                <a:gd name="T7" fmla="*/ 0 h 349"/>
                <a:gd name="T8" fmla="*/ 348 w 348"/>
                <a:gd name="T9" fmla="*/ 60 h 349"/>
                <a:gd name="T10" fmla="*/ 348 w 348"/>
                <a:gd name="T11" fmla="*/ 288 h 349"/>
                <a:gd name="T12" fmla="*/ 288 w 348"/>
                <a:gd name="T13" fmla="*/ 349 h 349"/>
                <a:gd name="T14" fmla="*/ 60 w 348"/>
                <a:gd name="T15" fmla="*/ 349 h 349"/>
                <a:gd name="T16" fmla="*/ 0 w 348"/>
                <a:gd name="T17" fmla="*/ 288 h 349"/>
                <a:gd name="T18" fmla="*/ 60 w 348"/>
                <a:gd name="T19" fmla="*/ 334 h 349"/>
                <a:gd name="T20" fmla="*/ 288 w 348"/>
                <a:gd name="T21" fmla="*/ 334 h 349"/>
                <a:gd name="T22" fmla="*/ 333 w 348"/>
                <a:gd name="T23" fmla="*/ 288 h 349"/>
                <a:gd name="T24" fmla="*/ 333 w 348"/>
                <a:gd name="T25" fmla="*/ 60 h 349"/>
                <a:gd name="T26" fmla="*/ 288 w 348"/>
                <a:gd name="T27" fmla="*/ 15 h 349"/>
                <a:gd name="T28" fmla="*/ 60 w 348"/>
                <a:gd name="T29" fmla="*/ 15 h 349"/>
                <a:gd name="T30" fmla="*/ 15 w 348"/>
                <a:gd name="T31" fmla="*/ 60 h 349"/>
                <a:gd name="T32" fmla="*/ 15 w 348"/>
                <a:gd name="T33" fmla="*/ 288 h 349"/>
                <a:gd name="T34" fmla="*/ 60 w 348"/>
                <a:gd name="T35" fmla="*/ 3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8" h="349">
                  <a:moveTo>
                    <a:pt x="0" y="288"/>
                  </a:moveTo>
                  <a:cubicBezTo>
                    <a:pt x="0" y="60"/>
                    <a:pt x="0" y="60"/>
                    <a:pt x="0" y="60"/>
                  </a:cubicBezTo>
                  <a:cubicBezTo>
                    <a:pt x="0" y="27"/>
                    <a:pt x="27" y="0"/>
                    <a:pt x="60" y="0"/>
                  </a:cubicBezTo>
                  <a:cubicBezTo>
                    <a:pt x="288" y="0"/>
                    <a:pt x="288" y="0"/>
                    <a:pt x="288" y="0"/>
                  </a:cubicBezTo>
                  <a:cubicBezTo>
                    <a:pt x="321" y="0"/>
                    <a:pt x="348" y="27"/>
                    <a:pt x="348" y="60"/>
                  </a:cubicBezTo>
                  <a:cubicBezTo>
                    <a:pt x="348" y="288"/>
                    <a:pt x="348" y="288"/>
                    <a:pt x="348" y="288"/>
                  </a:cubicBezTo>
                  <a:cubicBezTo>
                    <a:pt x="348" y="321"/>
                    <a:pt x="321" y="349"/>
                    <a:pt x="288" y="349"/>
                  </a:cubicBezTo>
                  <a:cubicBezTo>
                    <a:pt x="60" y="349"/>
                    <a:pt x="60" y="349"/>
                    <a:pt x="60" y="349"/>
                  </a:cubicBezTo>
                  <a:cubicBezTo>
                    <a:pt x="27" y="349"/>
                    <a:pt x="0" y="322"/>
                    <a:pt x="0" y="288"/>
                  </a:cubicBezTo>
                  <a:close/>
                  <a:moveTo>
                    <a:pt x="60" y="334"/>
                  </a:moveTo>
                  <a:cubicBezTo>
                    <a:pt x="288" y="334"/>
                    <a:pt x="288" y="334"/>
                    <a:pt x="288" y="334"/>
                  </a:cubicBezTo>
                  <a:cubicBezTo>
                    <a:pt x="313" y="334"/>
                    <a:pt x="333" y="313"/>
                    <a:pt x="333" y="288"/>
                  </a:cubicBezTo>
                  <a:cubicBezTo>
                    <a:pt x="333" y="60"/>
                    <a:pt x="333" y="60"/>
                    <a:pt x="333" y="60"/>
                  </a:cubicBezTo>
                  <a:cubicBezTo>
                    <a:pt x="333" y="35"/>
                    <a:pt x="313" y="15"/>
                    <a:pt x="288" y="15"/>
                  </a:cubicBezTo>
                  <a:cubicBezTo>
                    <a:pt x="60" y="15"/>
                    <a:pt x="60" y="15"/>
                    <a:pt x="60" y="15"/>
                  </a:cubicBezTo>
                  <a:cubicBezTo>
                    <a:pt x="35" y="15"/>
                    <a:pt x="15" y="35"/>
                    <a:pt x="15" y="60"/>
                  </a:cubicBezTo>
                  <a:cubicBezTo>
                    <a:pt x="15" y="288"/>
                    <a:pt x="15" y="288"/>
                    <a:pt x="15" y="288"/>
                  </a:cubicBezTo>
                  <a:cubicBezTo>
                    <a:pt x="15" y="313"/>
                    <a:pt x="35" y="334"/>
                    <a:pt x="60" y="3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cxnSp>
        <p:nvCxnSpPr>
          <p:cNvPr id="79" name="Straight Connector 72">
            <a:extLst>
              <a:ext uri="{FF2B5EF4-FFF2-40B4-BE49-F238E27FC236}">
                <a16:creationId xmlns:a16="http://schemas.microsoft.com/office/drawing/2014/main" id="{D888402C-30B0-4B74-9D12-8B895D3C3094}"/>
              </a:ext>
            </a:extLst>
          </p:cNvPr>
          <p:cNvCxnSpPr>
            <a:cxnSpLocks/>
          </p:cNvCxnSpPr>
          <p:nvPr/>
        </p:nvCxnSpPr>
        <p:spPr>
          <a:xfrm>
            <a:off x="353228" y="768744"/>
            <a:ext cx="11623424"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7" name="Прямоугольник 6"/>
          <p:cNvSpPr/>
          <p:nvPr/>
        </p:nvSpPr>
        <p:spPr>
          <a:xfrm>
            <a:off x="475050" y="273140"/>
            <a:ext cx="11135114"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Қызметкерлерді басқарушы лауазымдарға тексеру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2" name="Прямоугольник 1"/>
          <p:cNvSpPr/>
          <p:nvPr/>
        </p:nvSpPr>
        <p:spPr>
          <a:xfrm>
            <a:off x="228599" y="1074509"/>
            <a:ext cx="11349992" cy="5062924"/>
          </a:xfrm>
          <a:prstGeom prst="rect">
            <a:avLst/>
          </a:prstGeom>
        </p:spPr>
        <p:txBody>
          <a:bodyPr wrap="square">
            <a:spAutoFit/>
          </a:bodyPr>
          <a:lstStyle/>
          <a:p>
            <a:pPr marL="357188" indent="360363" algn="just">
              <a:spcBef>
                <a:spcPts val="600"/>
              </a:spcBef>
            </a:pPr>
            <a:r>
              <a:rPr lang="kk-KZ" sz="1600" b="1">
                <a:latin typeface="Century Gothic" panose="020B0502020202020204" pitchFamily="34" charset="0"/>
                <a:ea typeface="Segoe UI" panose="020B0502040204020203" pitchFamily="34" charset="0"/>
                <a:cs typeface="Segoe UI" panose="020B0502040204020203" pitchFamily="34" charset="0"/>
              </a:rPr>
              <a:t>Тексерудің нормативтік негіздемесі:</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1.   </a:t>
            </a:r>
            <a:r>
              <a:rPr lang="kk-KZ" sz="1600">
                <a:latin typeface="Century Gothic" panose="020B0502020202020204" pitchFamily="34" charset="0"/>
                <a:ea typeface="Segoe UI" panose="020B0502040204020203" pitchFamily="34" charset="0"/>
                <a:cs typeface="Segoe UI" panose="020B0502040204020203" pitchFamily="34" charset="0"/>
              </a:rPr>
              <a:t>ҚР Президентінің тапсырмаларын орындау үшін «Самұрық-Қазына» АҚ-ты реформалау жоспары; </a:t>
            </a:r>
            <a:endParaRPr lang="ru-RU" sz="1600" dirty="0">
              <a:latin typeface="Century Gothic" panose="020B0502020202020204" pitchFamily="34" charset="0"/>
              <a:ea typeface="Segoe UI" panose="020B0502040204020203" pitchFamily="34" charset="0"/>
              <a:cs typeface="Segoe UI" panose="020B0502040204020203" pitchFamily="34" charset="0"/>
            </a:endParaRP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2.  </a:t>
            </a:r>
            <a:r>
              <a:rPr lang="kk-KZ" sz="1600">
                <a:latin typeface="Century Gothic" panose="020B0502020202020204" pitchFamily="34" charset="0"/>
                <a:ea typeface="Segoe UI" panose="020B0502040204020203" pitchFamily="34" charset="0"/>
                <a:cs typeface="Segoe UI" panose="020B0502040204020203" pitchFamily="34" charset="0"/>
              </a:rPr>
              <a:t>«Самұрық-Қазына» АҚ тобының адами ресурстарды басқару жөніндегі корпоративтік стандарты (2022 жылғы 07 ақпандағы соңғы өзгерістерді ескере отырып, № 09/22 хаттама); </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3.  </a:t>
            </a:r>
            <a:r>
              <a:rPr lang="kk-KZ" sz="1600">
                <a:latin typeface="Century Gothic" panose="020B0502020202020204" pitchFamily="34" charset="0"/>
                <a:ea typeface="Segoe UI" panose="020B0502040204020203" pitchFamily="34" charset="0"/>
                <a:cs typeface="Segoe UI" panose="020B0502040204020203" pitchFamily="34" charset="0"/>
              </a:rPr>
              <a:t>«Қазақстан темір жолы» ұлттық компаниясы» акционерлік қоғамында және оның еншілес ұйымдарында кейбір лауазымдарға жұмысқа қабылдау және ауыстыру қағидалары; </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4.  </a:t>
            </a:r>
            <a:r>
              <a:rPr lang="kk-KZ" sz="1600">
                <a:latin typeface="Century Gothic" panose="020B0502020202020204" pitchFamily="34" charset="0"/>
                <a:ea typeface="Segoe UI" panose="020B0502040204020203" pitchFamily="34" charset="0"/>
                <a:cs typeface="Segoe UI" panose="020B0502040204020203" pitchFamily="34" charset="0"/>
              </a:rPr>
              <a:t>«ҚТЖ» ҰК» АҚ және оның еншілес ұйымдарының Сыбайлас жемқорлыққа қарсы іс-қимыл саясаты.  </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Қызметкерлерді басқарушы лауазымдарға комплаенс-тексеру мынадай тәуекелдерді сәйкестендіру мақсатында жүргізіледі:</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1.  </a:t>
            </a:r>
            <a:r>
              <a:rPr lang="kk-KZ" sz="1600">
                <a:latin typeface="Century Gothic" panose="020B0502020202020204" pitchFamily="34" charset="0"/>
                <a:ea typeface="Segoe UI" panose="020B0502040204020203" pitchFamily="34" charset="0"/>
                <a:cs typeface="Segoe UI" panose="020B0502040204020203" pitchFamily="34" charset="0"/>
              </a:rPr>
              <a:t>Жағымсыз ақпараттың болуы, оның ішінде, бірақ онымен шектелмей, ықтимал үміткердің сот талқылауларына қатысуы, үміткерге қатысты сыбайлас жемқорлық құқық бұзушылықтарды жасауға, ақшаны жылыстатуға және терроризмді қаржыландыруға ықтимал қатыстылығымен байланысты қылмыстық-құқықтық және әкімшілік-құқықтық сипаттағы қозғалған істердің болуы не халықаралық санкцияларға ілінуі.</a:t>
            </a:r>
            <a:r>
              <a:rPr lang="kk-KZ" sz="1600" b="1">
                <a:latin typeface="Century Gothic" panose="020B0502020202020204" pitchFamily="34" charset="0"/>
                <a:ea typeface="Segoe UI" panose="020B0502040204020203" pitchFamily="34" charset="0"/>
                <a:cs typeface="Segoe UI" panose="020B0502040204020203" pitchFamily="34" charset="0"/>
              </a:rPr>
              <a:t>  </a:t>
            </a:r>
          </a:p>
          <a:p>
            <a:pPr marL="357188" indent="360363" algn="just">
              <a:spcBef>
                <a:spcPts val="0"/>
              </a:spcBef>
              <a:spcAft>
                <a:spcPts val="600"/>
              </a:spcAft>
            </a:pPr>
            <a:r>
              <a:rPr lang="kk-KZ" sz="1600" b="1">
                <a:latin typeface="Century Gothic" panose="020B0502020202020204" pitchFamily="34" charset="0"/>
                <a:ea typeface="Segoe UI" panose="020B0502040204020203" pitchFamily="34" charset="0"/>
                <a:cs typeface="Segoe UI" panose="020B0502040204020203" pitchFamily="34" charset="0"/>
              </a:rPr>
              <a:t>2. </a:t>
            </a:r>
            <a:r>
              <a:rPr lang="kk-KZ" sz="1600">
                <a:latin typeface="Century Gothic" panose="020B0502020202020204" pitchFamily="34" charset="0"/>
                <a:ea typeface="Segoe UI" panose="020B0502040204020203" pitchFamily="34" charset="0"/>
                <a:cs typeface="Segoe UI" panose="020B0502040204020203" pitchFamily="34" charset="0"/>
              </a:rPr>
              <a:t> Үлестестіктің және мүдделер қақтығысының, саяси маңызды тұлғалармен (PEP) жақын туыстық байланыстың және үміткер мен басшының бірлескен жұмысының (екі және одан да көп алдыңғы жұмыс орнында тікелей және/немесе жанама бағыныстылықты қоса алғанда) болуы</a:t>
            </a:r>
            <a:r>
              <a:rPr lang="kk-KZ" sz="1600" b="1">
                <a:latin typeface="Century Gothic" panose="020B0502020202020204" pitchFamily="34" charset="0"/>
                <a:ea typeface="Segoe UI" panose="020B0502040204020203" pitchFamily="34" charset="0"/>
                <a:cs typeface="Segoe UI" panose="020B0502040204020203" pitchFamily="34" charset="0"/>
              </a:rPr>
              <a:t>. </a:t>
            </a:r>
          </a:p>
          <a:p>
            <a:pPr marL="357188" indent="360363" algn="just">
              <a:spcBef>
                <a:spcPts val="0"/>
              </a:spcBef>
              <a:spcAft>
                <a:spcPts val="600"/>
              </a:spcAft>
            </a:pPr>
            <a:r>
              <a:rPr lang="ru-RU" sz="1600" dirty="0">
                <a:latin typeface="Century Gothic" panose="020B0502020202020204" pitchFamily="34" charset="0"/>
                <a:ea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1295638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381004" y="712347"/>
            <a:ext cx="11579729"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507136" y="117714"/>
            <a:ext cx="11245362" cy="461665"/>
          </a:xfrm>
          <a:prstGeom prst="rect">
            <a:avLst/>
          </a:prstGeom>
          <a:noFill/>
        </p:spPr>
        <p:txBody>
          <a:bodyPr wrap="square" rtlCol="0">
            <a:spAutoFit/>
          </a:bodyPr>
          <a:lstStyle/>
          <a:p>
            <a:r>
              <a:rPr lang="kk-KZ" sz="2400" b="1" spc="300">
                <a:solidFill>
                  <a:srgbClr val="F7A700"/>
                </a:solidFill>
                <a:latin typeface="Century Gothic" panose="020B0502020202020204" pitchFamily="34" charset="0"/>
                <a:cs typeface="Segoe UI" panose="020B0502040204020203" pitchFamily="34" charset="0"/>
              </a:rPr>
              <a:t>Мүдделер қақтығысы</a:t>
            </a:r>
          </a:p>
        </p:txBody>
      </p:sp>
      <p:sp>
        <p:nvSpPr>
          <p:cNvPr id="2" name="TextBox 1"/>
          <p:cNvSpPr txBox="1"/>
          <p:nvPr/>
        </p:nvSpPr>
        <p:spPr>
          <a:xfrm>
            <a:off x="497459" y="1019919"/>
            <a:ext cx="6548234" cy="1400383"/>
          </a:xfrm>
          <a:prstGeom prst="rect">
            <a:avLst/>
          </a:prstGeom>
          <a:noFill/>
        </p:spPr>
        <p:txBody>
          <a:bodyPr wrap="square" rtlCol="0">
            <a:spAutoFit/>
          </a:bodyPr>
          <a:lstStyle/>
          <a:p>
            <a:pPr algn="just">
              <a:spcAft>
                <a:spcPts val="600"/>
              </a:spcAft>
            </a:pPr>
            <a:r>
              <a:rPr lang="kk-KZ" sz="16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Бұл қызметкердің жеке мүдделері компания мүдделерімен қайшы келетін жағдай.</a:t>
            </a:r>
          </a:p>
          <a:p>
            <a:pPr algn="just">
              <a:spcAft>
                <a:spcPts val="600"/>
              </a:spcAft>
            </a:pPr>
            <a:r>
              <a:rPr lang="kk-KZ" sz="1600">
                <a:solidFill>
                  <a:srgbClr val="243D7C"/>
                </a:solidFill>
                <a:latin typeface="Century Gothic" panose="020B0502020202020204" pitchFamily="34" charset="0"/>
                <a:ea typeface="Calibri" panose="020F0502020204030204" pitchFamily="34" charset="0"/>
                <a:cs typeface="Times New Roman" panose="02020603050405020304" pitchFamily="18" charset="0"/>
              </a:rPr>
              <a:t>Мүдделер қақтығысының </a:t>
            </a:r>
            <a:r>
              <a:rPr lang="kk-KZ" sz="16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өзі сыбайлас жемқорлықтың нысаны болып табылмайды</a:t>
            </a:r>
            <a:r>
              <a:rPr lang="kk-KZ" sz="1600">
                <a:solidFill>
                  <a:srgbClr val="243D7C"/>
                </a:solidFill>
                <a:latin typeface="Century Gothic" panose="020B0502020202020204" pitchFamily="34" charset="0"/>
                <a:ea typeface="Calibri" panose="020F0502020204030204" pitchFamily="34" charset="0"/>
                <a:cs typeface="Times New Roman" panose="02020603050405020304" pitchFamily="18" charset="0"/>
              </a:rPr>
              <a:t>, бірақ бұл </a:t>
            </a:r>
            <a:r>
              <a:rPr lang="kk-KZ" sz="16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сыбайлас жемқорлық пен алаяқтыққа әкелуі мүмкін жағдай.</a:t>
            </a:r>
            <a:r>
              <a:rPr lang="kk-KZ" sz="1600">
                <a:solidFill>
                  <a:srgbClr val="243D7C"/>
                </a:solidFill>
                <a:latin typeface="Century Gothic" panose="020B0502020202020204" pitchFamily="34" charset="0"/>
                <a:ea typeface="Calibri" panose="020F0502020204030204" pitchFamily="34" charset="0"/>
                <a:cs typeface="Times New Roman" panose="02020603050405020304" pitchFamily="18" charset="0"/>
              </a:rPr>
              <a:t>  </a:t>
            </a:r>
            <a:endParaRPr lang="ru-RU" sz="1800" dirty="0">
              <a:solidFill>
                <a:srgbClr val="243D7C"/>
              </a:solidFill>
              <a:latin typeface="Century Gothic" panose="020B0502020202020204" pitchFamily="34" charset="0"/>
              <a:ea typeface="Calibri" panose="020F0502020204030204" pitchFamily="34" charset="0"/>
              <a:cs typeface="Times New Roman" panose="02020603050405020304" pitchFamily="18" charset="0"/>
            </a:endParaRPr>
          </a:p>
        </p:txBody>
      </p:sp>
      <p:grpSp>
        <p:nvGrpSpPr>
          <p:cNvPr id="15" name="Group 53"/>
          <p:cNvGrpSpPr/>
          <p:nvPr/>
        </p:nvGrpSpPr>
        <p:grpSpPr>
          <a:xfrm>
            <a:off x="8005357" y="1266520"/>
            <a:ext cx="3996055" cy="3363132"/>
            <a:chOff x="12233737" y="1739070"/>
            <a:chExt cx="5044565" cy="4525900"/>
          </a:xfrm>
        </p:grpSpPr>
        <p:sp>
          <p:nvSpPr>
            <p:cNvPr id="16" name="Freeform 19"/>
            <p:cNvSpPr>
              <a:spLocks/>
            </p:cNvSpPr>
            <p:nvPr/>
          </p:nvSpPr>
          <p:spPr bwMode="auto">
            <a:xfrm>
              <a:off x="14683269" y="1739070"/>
              <a:ext cx="131806" cy="385147"/>
            </a:xfrm>
            <a:custGeom>
              <a:avLst/>
              <a:gdLst>
                <a:gd name="T0" fmla="*/ 0 w 38"/>
                <a:gd name="T1" fmla="*/ 14 h 112"/>
                <a:gd name="T2" fmla="*/ 15 w 38"/>
                <a:gd name="T3" fmla="*/ 0 h 112"/>
                <a:gd name="T4" fmla="*/ 23 w 38"/>
                <a:gd name="T5" fmla="*/ 0 h 112"/>
                <a:gd name="T6" fmla="*/ 38 w 38"/>
                <a:gd name="T7" fmla="*/ 14 h 112"/>
                <a:gd name="T8" fmla="*/ 38 w 38"/>
                <a:gd name="T9" fmla="*/ 112 h 112"/>
                <a:gd name="T10" fmla="*/ 19 w 38"/>
                <a:gd name="T11" fmla="*/ 108 h 112"/>
                <a:gd name="T12" fmla="*/ 0 w 38"/>
                <a:gd name="T13" fmla="*/ 112 h 112"/>
                <a:gd name="T14" fmla="*/ 0 w 38"/>
                <a:gd name="T15" fmla="*/ 14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112">
                  <a:moveTo>
                    <a:pt x="0" y="14"/>
                  </a:moveTo>
                  <a:cubicBezTo>
                    <a:pt x="0" y="7"/>
                    <a:pt x="7" y="0"/>
                    <a:pt x="15" y="0"/>
                  </a:cubicBezTo>
                  <a:cubicBezTo>
                    <a:pt x="23" y="0"/>
                    <a:pt x="23" y="0"/>
                    <a:pt x="23" y="0"/>
                  </a:cubicBezTo>
                  <a:cubicBezTo>
                    <a:pt x="31" y="0"/>
                    <a:pt x="38" y="7"/>
                    <a:pt x="38" y="14"/>
                  </a:cubicBezTo>
                  <a:cubicBezTo>
                    <a:pt x="38" y="112"/>
                    <a:pt x="38" y="112"/>
                    <a:pt x="38" y="112"/>
                  </a:cubicBezTo>
                  <a:cubicBezTo>
                    <a:pt x="32" y="109"/>
                    <a:pt x="26" y="108"/>
                    <a:pt x="19" y="108"/>
                  </a:cubicBezTo>
                  <a:cubicBezTo>
                    <a:pt x="12" y="108"/>
                    <a:pt x="6" y="109"/>
                    <a:pt x="0" y="112"/>
                  </a:cubicBezTo>
                  <a:lnTo>
                    <a:pt x="0" y="14"/>
                  </a:lnTo>
                  <a:close/>
                </a:path>
              </a:pathLst>
            </a:custGeom>
            <a:noFill/>
            <a:ln w="12700"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17" name="Freeform 20"/>
            <p:cNvSpPr>
              <a:spLocks/>
            </p:cNvSpPr>
            <p:nvPr/>
          </p:nvSpPr>
          <p:spPr bwMode="auto">
            <a:xfrm>
              <a:off x="13950634" y="2408370"/>
              <a:ext cx="1597075" cy="3856600"/>
            </a:xfrm>
            <a:custGeom>
              <a:avLst/>
              <a:gdLst>
                <a:gd name="T0" fmla="*/ 315 w 464"/>
                <a:gd name="T1" fmla="*/ 891 h 1119"/>
                <a:gd name="T2" fmla="*/ 253 w 464"/>
                <a:gd name="T3" fmla="*/ 972 h 1119"/>
                <a:gd name="T4" fmla="*/ 251 w 464"/>
                <a:gd name="T5" fmla="*/ 975 h 1119"/>
                <a:gd name="T6" fmla="*/ 251 w 464"/>
                <a:gd name="T7" fmla="*/ 1044 h 1119"/>
                <a:gd name="T8" fmla="*/ 253 w 464"/>
                <a:gd name="T9" fmla="*/ 1046 h 1119"/>
                <a:gd name="T10" fmla="*/ 422 w 464"/>
                <a:gd name="T11" fmla="*/ 1046 h 1119"/>
                <a:gd name="T12" fmla="*/ 449 w 464"/>
                <a:gd name="T13" fmla="*/ 1072 h 1119"/>
                <a:gd name="T14" fmla="*/ 458 w 464"/>
                <a:gd name="T15" fmla="*/ 1072 h 1119"/>
                <a:gd name="T16" fmla="*/ 464 w 464"/>
                <a:gd name="T17" fmla="*/ 1078 h 1119"/>
                <a:gd name="T18" fmla="*/ 464 w 464"/>
                <a:gd name="T19" fmla="*/ 1113 h 1119"/>
                <a:gd name="T20" fmla="*/ 458 w 464"/>
                <a:gd name="T21" fmla="*/ 1119 h 1119"/>
                <a:gd name="T22" fmla="*/ 6 w 464"/>
                <a:gd name="T23" fmla="*/ 1119 h 1119"/>
                <a:gd name="T24" fmla="*/ 0 w 464"/>
                <a:gd name="T25" fmla="*/ 1113 h 1119"/>
                <a:gd name="T26" fmla="*/ 0 w 464"/>
                <a:gd name="T27" fmla="*/ 1078 h 1119"/>
                <a:gd name="T28" fmla="*/ 6 w 464"/>
                <a:gd name="T29" fmla="*/ 1072 h 1119"/>
                <a:gd name="T30" fmla="*/ 15 w 464"/>
                <a:gd name="T31" fmla="*/ 1072 h 1119"/>
                <a:gd name="T32" fmla="*/ 42 w 464"/>
                <a:gd name="T33" fmla="*/ 1046 h 1119"/>
                <a:gd name="T34" fmla="*/ 211 w 464"/>
                <a:gd name="T35" fmla="*/ 1046 h 1119"/>
                <a:gd name="T36" fmla="*/ 213 w 464"/>
                <a:gd name="T37" fmla="*/ 1044 h 1119"/>
                <a:gd name="T38" fmla="*/ 213 w 464"/>
                <a:gd name="T39" fmla="*/ 975 h 1119"/>
                <a:gd name="T40" fmla="*/ 213 w 464"/>
                <a:gd name="T41" fmla="*/ 974 h 1119"/>
                <a:gd name="T42" fmla="*/ 211 w 464"/>
                <a:gd name="T43" fmla="*/ 972 h 1119"/>
                <a:gd name="T44" fmla="*/ 149 w 464"/>
                <a:gd name="T45" fmla="*/ 891 h 1119"/>
                <a:gd name="T46" fmla="*/ 211 w 464"/>
                <a:gd name="T47" fmla="*/ 811 h 1119"/>
                <a:gd name="T48" fmla="*/ 213 w 464"/>
                <a:gd name="T49" fmla="*/ 808 h 1119"/>
                <a:gd name="T50" fmla="*/ 213 w 464"/>
                <a:gd name="T51" fmla="*/ 0 h 1119"/>
                <a:gd name="T52" fmla="*/ 232 w 464"/>
                <a:gd name="T53" fmla="*/ 4 h 1119"/>
                <a:gd name="T54" fmla="*/ 251 w 464"/>
                <a:gd name="T55" fmla="*/ 0 h 1119"/>
                <a:gd name="T56" fmla="*/ 251 w 464"/>
                <a:gd name="T57" fmla="*/ 808 h 1119"/>
                <a:gd name="T58" fmla="*/ 253 w 464"/>
                <a:gd name="T59" fmla="*/ 811 h 1119"/>
                <a:gd name="T60" fmla="*/ 315 w 464"/>
                <a:gd name="T61" fmla="*/ 891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4" h="1119">
                  <a:moveTo>
                    <a:pt x="315" y="891"/>
                  </a:moveTo>
                  <a:cubicBezTo>
                    <a:pt x="315" y="929"/>
                    <a:pt x="289" y="963"/>
                    <a:pt x="253" y="972"/>
                  </a:cubicBezTo>
                  <a:cubicBezTo>
                    <a:pt x="252" y="973"/>
                    <a:pt x="251" y="973"/>
                    <a:pt x="251" y="975"/>
                  </a:cubicBezTo>
                  <a:cubicBezTo>
                    <a:pt x="251" y="1044"/>
                    <a:pt x="251" y="1044"/>
                    <a:pt x="251" y="1044"/>
                  </a:cubicBezTo>
                  <a:cubicBezTo>
                    <a:pt x="251" y="1045"/>
                    <a:pt x="252" y="1046"/>
                    <a:pt x="253" y="1046"/>
                  </a:cubicBezTo>
                  <a:cubicBezTo>
                    <a:pt x="422" y="1046"/>
                    <a:pt x="422" y="1046"/>
                    <a:pt x="422" y="1046"/>
                  </a:cubicBezTo>
                  <a:cubicBezTo>
                    <a:pt x="423" y="1060"/>
                    <a:pt x="435" y="1072"/>
                    <a:pt x="449" y="1072"/>
                  </a:cubicBezTo>
                  <a:cubicBezTo>
                    <a:pt x="458" y="1072"/>
                    <a:pt x="458" y="1072"/>
                    <a:pt x="458" y="1072"/>
                  </a:cubicBezTo>
                  <a:cubicBezTo>
                    <a:pt x="461" y="1072"/>
                    <a:pt x="464" y="1075"/>
                    <a:pt x="464" y="1078"/>
                  </a:cubicBezTo>
                  <a:cubicBezTo>
                    <a:pt x="464" y="1113"/>
                    <a:pt x="464" y="1113"/>
                    <a:pt x="464" y="1113"/>
                  </a:cubicBezTo>
                  <a:cubicBezTo>
                    <a:pt x="464" y="1116"/>
                    <a:pt x="461" y="1119"/>
                    <a:pt x="458" y="1119"/>
                  </a:cubicBezTo>
                  <a:cubicBezTo>
                    <a:pt x="6" y="1119"/>
                    <a:pt x="6" y="1119"/>
                    <a:pt x="6" y="1119"/>
                  </a:cubicBezTo>
                  <a:cubicBezTo>
                    <a:pt x="3" y="1119"/>
                    <a:pt x="0" y="1116"/>
                    <a:pt x="0" y="1113"/>
                  </a:cubicBezTo>
                  <a:cubicBezTo>
                    <a:pt x="0" y="1078"/>
                    <a:pt x="0" y="1078"/>
                    <a:pt x="0" y="1078"/>
                  </a:cubicBezTo>
                  <a:cubicBezTo>
                    <a:pt x="0" y="1075"/>
                    <a:pt x="3" y="1072"/>
                    <a:pt x="6" y="1072"/>
                  </a:cubicBezTo>
                  <a:cubicBezTo>
                    <a:pt x="15" y="1072"/>
                    <a:pt x="15" y="1072"/>
                    <a:pt x="15" y="1072"/>
                  </a:cubicBezTo>
                  <a:cubicBezTo>
                    <a:pt x="29" y="1072"/>
                    <a:pt x="41" y="1060"/>
                    <a:pt x="42" y="1046"/>
                  </a:cubicBezTo>
                  <a:cubicBezTo>
                    <a:pt x="211" y="1046"/>
                    <a:pt x="211" y="1046"/>
                    <a:pt x="211" y="1046"/>
                  </a:cubicBezTo>
                  <a:cubicBezTo>
                    <a:pt x="212" y="1046"/>
                    <a:pt x="213" y="1045"/>
                    <a:pt x="213" y="1044"/>
                  </a:cubicBezTo>
                  <a:cubicBezTo>
                    <a:pt x="213" y="975"/>
                    <a:pt x="213" y="975"/>
                    <a:pt x="213" y="975"/>
                  </a:cubicBezTo>
                  <a:cubicBezTo>
                    <a:pt x="213" y="974"/>
                    <a:pt x="213" y="974"/>
                    <a:pt x="213" y="974"/>
                  </a:cubicBezTo>
                  <a:cubicBezTo>
                    <a:pt x="213" y="973"/>
                    <a:pt x="212" y="973"/>
                    <a:pt x="211" y="972"/>
                  </a:cubicBezTo>
                  <a:cubicBezTo>
                    <a:pt x="175" y="963"/>
                    <a:pt x="149" y="929"/>
                    <a:pt x="149" y="891"/>
                  </a:cubicBezTo>
                  <a:cubicBezTo>
                    <a:pt x="149" y="854"/>
                    <a:pt x="175" y="820"/>
                    <a:pt x="211" y="811"/>
                  </a:cubicBezTo>
                  <a:cubicBezTo>
                    <a:pt x="212" y="810"/>
                    <a:pt x="213" y="810"/>
                    <a:pt x="213" y="808"/>
                  </a:cubicBezTo>
                  <a:cubicBezTo>
                    <a:pt x="213" y="0"/>
                    <a:pt x="213" y="0"/>
                    <a:pt x="213" y="0"/>
                  </a:cubicBezTo>
                  <a:cubicBezTo>
                    <a:pt x="219" y="2"/>
                    <a:pt x="225" y="4"/>
                    <a:pt x="232" y="4"/>
                  </a:cubicBezTo>
                  <a:cubicBezTo>
                    <a:pt x="239" y="4"/>
                    <a:pt x="245" y="2"/>
                    <a:pt x="251" y="0"/>
                  </a:cubicBezTo>
                  <a:cubicBezTo>
                    <a:pt x="251" y="808"/>
                    <a:pt x="251" y="808"/>
                    <a:pt x="251" y="808"/>
                  </a:cubicBezTo>
                  <a:cubicBezTo>
                    <a:pt x="251" y="809"/>
                    <a:pt x="252" y="810"/>
                    <a:pt x="253" y="811"/>
                  </a:cubicBezTo>
                  <a:cubicBezTo>
                    <a:pt x="289" y="820"/>
                    <a:pt x="315" y="854"/>
                    <a:pt x="315" y="891"/>
                  </a:cubicBezTo>
                  <a:close/>
                </a:path>
              </a:pathLst>
            </a:custGeom>
            <a:noFill/>
            <a:ln w="12700"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19" name="Freeform 21"/>
            <p:cNvSpPr>
              <a:spLocks/>
            </p:cNvSpPr>
            <p:nvPr/>
          </p:nvSpPr>
          <p:spPr bwMode="auto">
            <a:xfrm>
              <a:off x="13142682" y="1994123"/>
              <a:ext cx="3212979" cy="551187"/>
            </a:xfrm>
            <a:custGeom>
              <a:avLst/>
              <a:gdLst>
                <a:gd name="T0" fmla="*/ 1877 w 1877"/>
                <a:gd name="T1" fmla="*/ 18 h 322"/>
                <a:gd name="T2" fmla="*/ 945 w 1877"/>
                <a:gd name="T3" fmla="*/ 195 h 322"/>
                <a:gd name="T4" fmla="*/ 2 w 1877"/>
                <a:gd name="T5" fmla="*/ 322 h 322"/>
                <a:gd name="T6" fmla="*/ 0 w 1877"/>
                <a:gd name="T7" fmla="*/ 304 h 322"/>
                <a:gd name="T8" fmla="*/ 933 w 1877"/>
                <a:gd name="T9" fmla="*/ 127 h 322"/>
                <a:gd name="T10" fmla="*/ 1875 w 1877"/>
                <a:gd name="T11" fmla="*/ 0 h 322"/>
                <a:gd name="T12" fmla="*/ 1877 w 1877"/>
                <a:gd name="T13" fmla="*/ 18 h 322"/>
              </a:gdLst>
              <a:ahLst/>
              <a:cxnLst>
                <a:cxn ang="0">
                  <a:pos x="T0" y="T1"/>
                </a:cxn>
                <a:cxn ang="0">
                  <a:pos x="T2" y="T3"/>
                </a:cxn>
                <a:cxn ang="0">
                  <a:pos x="T4" y="T5"/>
                </a:cxn>
                <a:cxn ang="0">
                  <a:pos x="T6" y="T7"/>
                </a:cxn>
                <a:cxn ang="0">
                  <a:pos x="T8" y="T9"/>
                </a:cxn>
                <a:cxn ang="0">
                  <a:pos x="T10" y="T11"/>
                </a:cxn>
                <a:cxn ang="0">
                  <a:pos x="T12" y="T13"/>
                </a:cxn>
              </a:cxnLst>
              <a:rect l="0" t="0" r="r" b="b"/>
              <a:pathLst>
                <a:path w="1877" h="322">
                  <a:moveTo>
                    <a:pt x="1877" y="18"/>
                  </a:moveTo>
                  <a:lnTo>
                    <a:pt x="945" y="195"/>
                  </a:lnTo>
                  <a:lnTo>
                    <a:pt x="2" y="322"/>
                  </a:lnTo>
                  <a:lnTo>
                    <a:pt x="0" y="304"/>
                  </a:lnTo>
                  <a:lnTo>
                    <a:pt x="933" y="127"/>
                  </a:lnTo>
                  <a:lnTo>
                    <a:pt x="1875" y="0"/>
                  </a:lnTo>
                  <a:lnTo>
                    <a:pt x="1877" y="18"/>
                  </a:lnTo>
                  <a:close/>
                </a:path>
              </a:pathLst>
            </a:custGeom>
            <a:noFill/>
            <a:ln w="12700"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0" name="Freeform 22"/>
            <p:cNvSpPr>
              <a:spLocks/>
            </p:cNvSpPr>
            <p:nvPr/>
          </p:nvSpPr>
          <p:spPr bwMode="auto">
            <a:xfrm>
              <a:off x="14594257" y="2110523"/>
              <a:ext cx="309830" cy="308117"/>
            </a:xfrm>
            <a:custGeom>
              <a:avLst/>
              <a:gdLst>
                <a:gd name="T0" fmla="*/ 89 w 90"/>
                <a:gd name="T1" fmla="*/ 54 h 89"/>
                <a:gd name="T2" fmla="*/ 45 w 90"/>
                <a:gd name="T3" fmla="*/ 89 h 89"/>
                <a:gd name="T4" fmla="*/ 0 w 90"/>
                <a:gd name="T5" fmla="*/ 44 h 89"/>
                <a:gd name="T6" fmla="*/ 45 w 90"/>
                <a:gd name="T7" fmla="*/ 0 h 89"/>
                <a:gd name="T8" fmla="*/ 76 w 90"/>
                <a:gd name="T9" fmla="*/ 13 h 89"/>
                <a:gd name="T10" fmla="*/ 90 w 90"/>
                <a:gd name="T11" fmla="*/ 44 h 89"/>
                <a:gd name="T12" fmla="*/ 89 w 90"/>
                <a:gd name="T13" fmla="*/ 54 h 89"/>
              </a:gdLst>
              <a:ahLst/>
              <a:cxnLst>
                <a:cxn ang="0">
                  <a:pos x="T0" y="T1"/>
                </a:cxn>
                <a:cxn ang="0">
                  <a:pos x="T2" y="T3"/>
                </a:cxn>
                <a:cxn ang="0">
                  <a:pos x="T4" y="T5"/>
                </a:cxn>
                <a:cxn ang="0">
                  <a:pos x="T6" y="T7"/>
                </a:cxn>
                <a:cxn ang="0">
                  <a:pos x="T8" y="T9"/>
                </a:cxn>
                <a:cxn ang="0">
                  <a:pos x="T10" y="T11"/>
                </a:cxn>
                <a:cxn ang="0">
                  <a:pos x="T12" y="T13"/>
                </a:cxn>
              </a:cxnLst>
              <a:rect l="0" t="0" r="r" b="b"/>
              <a:pathLst>
                <a:path w="90" h="89">
                  <a:moveTo>
                    <a:pt x="89" y="54"/>
                  </a:moveTo>
                  <a:cubicBezTo>
                    <a:pt x="85" y="74"/>
                    <a:pt x="66" y="89"/>
                    <a:pt x="45" y="89"/>
                  </a:cubicBezTo>
                  <a:cubicBezTo>
                    <a:pt x="20" y="89"/>
                    <a:pt x="0" y="69"/>
                    <a:pt x="0" y="44"/>
                  </a:cubicBezTo>
                  <a:cubicBezTo>
                    <a:pt x="0" y="20"/>
                    <a:pt x="20" y="0"/>
                    <a:pt x="45" y="0"/>
                  </a:cubicBezTo>
                  <a:cubicBezTo>
                    <a:pt x="57" y="0"/>
                    <a:pt x="68" y="5"/>
                    <a:pt x="76" y="13"/>
                  </a:cubicBezTo>
                  <a:cubicBezTo>
                    <a:pt x="85" y="22"/>
                    <a:pt x="90" y="33"/>
                    <a:pt x="90" y="44"/>
                  </a:cubicBezTo>
                  <a:cubicBezTo>
                    <a:pt x="90" y="48"/>
                    <a:pt x="89" y="51"/>
                    <a:pt x="89" y="54"/>
                  </a:cubicBezTo>
                  <a:close/>
                </a:path>
              </a:pathLst>
            </a:custGeom>
            <a:solidFill>
              <a:srgbClr val="FFFFFF"/>
            </a:solidFill>
            <a:ln w="12700" cap="flat">
              <a:solidFill>
                <a:schemeClr val="bg1">
                  <a:lumMod val="50000"/>
                </a:schemeClr>
              </a:solidFill>
              <a:prstDash val="solid"/>
              <a:round/>
              <a:headEnd/>
              <a:tailEnd/>
            </a:ln>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1" name="Line 23"/>
            <p:cNvSpPr>
              <a:spLocks noChangeShapeType="1"/>
            </p:cNvSpPr>
            <p:nvPr/>
          </p:nvSpPr>
          <p:spPr bwMode="auto">
            <a:xfrm>
              <a:off x="13991717" y="5378276"/>
              <a:ext cx="0" cy="0"/>
            </a:xfrm>
            <a:prstGeom prst="line">
              <a:avLst/>
            </a:prstGeom>
            <a:noFill/>
            <a:ln w="12700"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2" name="Line 24"/>
            <p:cNvSpPr>
              <a:spLocks noChangeShapeType="1"/>
            </p:cNvSpPr>
            <p:nvPr/>
          </p:nvSpPr>
          <p:spPr bwMode="auto">
            <a:xfrm>
              <a:off x="12254278" y="5378276"/>
              <a:ext cx="0" cy="0"/>
            </a:xfrm>
            <a:prstGeom prst="line">
              <a:avLst/>
            </a:prstGeom>
            <a:noFill/>
            <a:ln w="12700"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3" name="Line 25"/>
            <p:cNvSpPr>
              <a:spLocks noChangeShapeType="1"/>
            </p:cNvSpPr>
            <p:nvPr/>
          </p:nvSpPr>
          <p:spPr bwMode="auto">
            <a:xfrm>
              <a:off x="17244066" y="4390590"/>
              <a:ext cx="0" cy="0"/>
            </a:xfrm>
            <a:prstGeom prst="line">
              <a:avLst/>
            </a:prstGeom>
            <a:noFill/>
            <a:ln w="12700"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4" name="Line 26"/>
            <p:cNvSpPr>
              <a:spLocks noChangeShapeType="1"/>
            </p:cNvSpPr>
            <p:nvPr/>
          </p:nvSpPr>
          <p:spPr bwMode="auto">
            <a:xfrm>
              <a:off x="15506627" y="4390590"/>
              <a:ext cx="0" cy="0"/>
            </a:xfrm>
            <a:prstGeom prst="line">
              <a:avLst/>
            </a:prstGeom>
            <a:noFill/>
            <a:ln w="12700"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5" name="Freeform 27"/>
            <p:cNvSpPr>
              <a:spLocks/>
            </p:cNvSpPr>
            <p:nvPr/>
          </p:nvSpPr>
          <p:spPr bwMode="auto">
            <a:xfrm>
              <a:off x="12285090" y="2535040"/>
              <a:ext cx="1739151" cy="2610438"/>
            </a:xfrm>
            <a:custGeom>
              <a:avLst/>
              <a:gdLst>
                <a:gd name="T0" fmla="*/ 0 w 505"/>
                <a:gd name="T1" fmla="*/ 757 h 757"/>
                <a:gd name="T2" fmla="*/ 252 w 505"/>
                <a:gd name="T3" fmla="*/ 0 h 757"/>
                <a:gd name="T4" fmla="*/ 505 w 505"/>
                <a:gd name="T5" fmla="*/ 757 h 757"/>
              </a:gdLst>
              <a:ahLst/>
              <a:cxnLst>
                <a:cxn ang="0">
                  <a:pos x="T0" y="T1"/>
                </a:cxn>
                <a:cxn ang="0">
                  <a:pos x="T2" y="T3"/>
                </a:cxn>
                <a:cxn ang="0">
                  <a:pos x="T4" y="T5"/>
                </a:cxn>
              </a:cxnLst>
              <a:rect l="0" t="0" r="r" b="b"/>
              <a:pathLst>
                <a:path w="505" h="757">
                  <a:moveTo>
                    <a:pt x="0" y="757"/>
                  </a:moveTo>
                  <a:cubicBezTo>
                    <a:pt x="252" y="0"/>
                    <a:pt x="252" y="0"/>
                    <a:pt x="252" y="0"/>
                  </a:cubicBezTo>
                  <a:cubicBezTo>
                    <a:pt x="505" y="757"/>
                    <a:pt x="505" y="757"/>
                    <a:pt x="505" y="757"/>
                  </a:cubicBezTo>
                </a:path>
              </a:pathLst>
            </a:custGeom>
            <a:noFill/>
            <a:ln w="12700"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6" name="Freeform 28"/>
            <p:cNvSpPr>
              <a:spLocks/>
            </p:cNvSpPr>
            <p:nvPr/>
          </p:nvSpPr>
          <p:spPr bwMode="auto">
            <a:xfrm>
              <a:off x="13098177" y="2476840"/>
              <a:ext cx="112976" cy="106129"/>
            </a:xfrm>
            <a:custGeom>
              <a:avLst/>
              <a:gdLst>
                <a:gd name="T0" fmla="*/ 21 w 33"/>
                <a:gd name="T1" fmla="*/ 29 h 31"/>
                <a:gd name="T2" fmla="*/ 2 w 33"/>
                <a:gd name="T3" fmla="*/ 19 h 31"/>
                <a:gd name="T4" fmla="*/ 12 w 33"/>
                <a:gd name="T5" fmla="*/ 1 h 31"/>
                <a:gd name="T6" fmla="*/ 16 w 33"/>
                <a:gd name="T7" fmla="*/ 0 h 31"/>
                <a:gd name="T8" fmla="*/ 31 w 33"/>
                <a:gd name="T9" fmla="*/ 11 h 31"/>
                <a:gd name="T10" fmla="*/ 21 w 33"/>
                <a:gd name="T11" fmla="*/ 29 h 31"/>
              </a:gdLst>
              <a:ahLst/>
              <a:cxnLst>
                <a:cxn ang="0">
                  <a:pos x="T0" y="T1"/>
                </a:cxn>
                <a:cxn ang="0">
                  <a:pos x="T2" y="T3"/>
                </a:cxn>
                <a:cxn ang="0">
                  <a:pos x="T4" y="T5"/>
                </a:cxn>
                <a:cxn ang="0">
                  <a:pos x="T6" y="T7"/>
                </a:cxn>
                <a:cxn ang="0">
                  <a:pos x="T8" y="T9"/>
                </a:cxn>
                <a:cxn ang="0">
                  <a:pos x="T10" y="T11"/>
                </a:cxn>
              </a:cxnLst>
              <a:rect l="0" t="0" r="r" b="b"/>
              <a:pathLst>
                <a:path w="33" h="31">
                  <a:moveTo>
                    <a:pt x="21" y="29"/>
                  </a:moveTo>
                  <a:cubicBezTo>
                    <a:pt x="13" y="31"/>
                    <a:pt x="5" y="27"/>
                    <a:pt x="2" y="19"/>
                  </a:cubicBezTo>
                  <a:cubicBezTo>
                    <a:pt x="0" y="11"/>
                    <a:pt x="4" y="3"/>
                    <a:pt x="12" y="1"/>
                  </a:cubicBezTo>
                  <a:cubicBezTo>
                    <a:pt x="13" y="0"/>
                    <a:pt x="15" y="0"/>
                    <a:pt x="16" y="0"/>
                  </a:cubicBezTo>
                  <a:cubicBezTo>
                    <a:pt x="23" y="0"/>
                    <a:pt x="29" y="4"/>
                    <a:pt x="31" y="11"/>
                  </a:cubicBezTo>
                  <a:cubicBezTo>
                    <a:pt x="33" y="19"/>
                    <a:pt x="29" y="27"/>
                    <a:pt x="21" y="29"/>
                  </a:cubicBezTo>
                  <a:close/>
                </a:path>
              </a:pathLst>
            </a:custGeom>
            <a:solidFill>
              <a:srgbClr val="FFFFFF"/>
            </a:solidFill>
            <a:ln w="12700" cap="flat">
              <a:solidFill>
                <a:schemeClr val="bg1">
                  <a:lumMod val="50000"/>
                </a:schemeClr>
              </a:solidFill>
              <a:prstDash val="solid"/>
              <a:round/>
              <a:headEnd/>
              <a:tailEnd/>
            </a:ln>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7" name="Freeform 29"/>
            <p:cNvSpPr>
              <a:spLocks/>
            </p:cNvSpPr>
            <p:nvPr/>
          </p:nvSpPr>
          <p:spPr bwMode="auto">
            <a:xfrm>
              <a:off x="15486086" y="2018088"/>
              <a:ext cx="1740863" cy="2608725"/>
            </a:xfrm>
            <a:custGeom>
              <a:avLst/>
              <a:gdLst>
                <a:gd name="T0" fmla="*/ 0 w 506"/>
                <a:gd name="T1" fmla="*/ 757 h 757"/>
                <a:gd name="T2" fmla="*/ 253 w 506"/>
                <a:gd name="T3" fmla="*/ 0 h 757"/>
                <a:gd name="T4" fmla="*/ 506 w 506"/>
                <a:gd name="T5" fmla="*/ 757 h 757"/>
              </a:gdLst>
              <a:ahLst/>
              <a:cxnLst>
                <a:cxn ang="0">
                  <a:pos x="T0" y="T1"/>
                </a:cxn>
                <a:cxn ang="0">
                  <a:pos x="T2" y="T3"/>
                </a:cxn>
                <a:cxn ang="0">
                  <a:pos x="T4" y="T5"/>
                </a:cxn>
              </a:cxnLst>
              <a:rect l="0" t="0" r="r" b="b"/>
              <a:pathLst>
                <a:path w="506" h="757">
                  <a:moveTo>
                    <a:pt x="0" y="757"/>
                  </a:moveTo>
                  <a:cubicBezTo>
                    <a:pt x="253" y="0"/>
                    <a:pt x="253" y="0"/>
                    <a:pt x="253" y="0"/>
                  </a:cubicBezTo>
                  <a:cubicBezTo>
                    <a:pt x="506" y="757"/>
                    <a:pt x="506" y="757"/>
                    <a:pt x="506" y="757"/>
                  </a:cubicBezTo>
                </a:path>
              </a:pathLst>
            </a:custGeom>
            <a:noFill/>
            <a:ln w="12700" cap="flat">
              <a:solidFill>
                <a:schemeClr val="bg1">
                  <a:lumMod val="5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8" name="Freeform 30"/>
            <p:cNvSpPr>
              <a:spLocks/>
            </p:cNvSpPr>
            <p:nvPr/>
          </p:nvSpPr>
          <p:spPr bwMode="auto">
            <a:xfrm>
              <a:off x="16300885" y="1959888"/>
              <a:ext cx="112976" cy="106129"/>
            </a:xfrm>
            <a:custGeom>
              <a:avLst/>
              <a:gdLst>
                <a:gd name="T0" fmla="*/ 2 w 33"/>
                <a:gd name="T1" fmla="*/ 19 h 31"/>
                <a:gd name="T2" fmla="*/ 12 w 33"/>
                <a:gd name="T3" fmla="*/ 1 h 31"/>
                <a:gd name="T4" fmla="*/ 16 w 33"/>
                <a:gd name="T5" fmla="*/ 0 h 31"/>
                <a:gd name="T6" fmla="*/ 30 w 33"/>
                <a:gd name="T7" fmla="*/ 11 h 31"/>
                <a:gd name="T8" fmla="*/ 20 w 33"/>
                <a:gd name="T9" fmla="*/ 29 h 31"/>
                <a:gd name="T10" fmla="*/ 2 w 33"/>
                <a:gd name="T11" fmla="*/ 19 h 31"/>
              </a:gdLst>
              <a:ahLst/>
              <a:cxnLst>
                <a:cxn ang="0">
                  <a:pos x="T0" y="T1"/>
                </a:cxn>
                <a:cxn ang="0">
                  <a:pos x="T2" y="T3"/>
                </a:cxn>
                <a:cxn ang="0">
                  <a:pos x="T4" y="T5"/>
                </a:cxn>
                <a:cxn ang="0">
                  <a:pos x="T6" y="T7"/>
                </a:cxn>
                <a:cxn ang="0">
                  <a:pos x="T8" y="T9"/>
                </a:cxn>
                <a:cxn ang="0">
                  <a:pos x="T10" y="T11"/>
                </a:cxn>
              </a:cxnLst>
              <a:rect l="0" t="0" r="r" b="b"/>
              <a:pathLst>
                <a:path w="33" h="31">
                  <a:moveTo>
                    <a:pt x="2" y="19"/>
                  </a:moveTo>
                  <a:cubicBezTo>
                    <a:pt x="0" y="12"/>
                    <a:pt x="4" y="3"/>
                    <a:pt x="12" y="1"/>
                  </a:cubicBezTo>
                  <a:cubicBezTo>
                    <a:pt x="13" y="0"/>
                    <a:pt x="14" y="0"/>
                    <a:pt x="16" y="0"/>
                  </a:cubicBezTo>
                  <a:cubicBezTo>
                    <a:pt x="22" y="0"/>
                    <a:pt x="28" y="4"/>
                    <a:pt x="30" y="11"/>
                  </a:cubicBezTo>
                  <a:cubicBezTo>
                    <a:pt x="33" y="19"/>
                    <a:pt x="28" y="27"/>
                    <a:pt x="20" y="29"/>
                  </a:cubicBezTo>
                  <a:cubicBezTo>
                    <a:pt x="12" y="31"/>
                    <a:pt x="4" y="27"/>
                    <a:pt x="2" y="19"/>
                  </a:cubicBezTo>
                  <a:close/>
                </a:path>
              </a:pathLst>
            </a:custGeom>
            <a:solidFill>
              <a:srgbClr val="FFFFFF"/>
            </a:solidFill>
            <a:ln w="12700" cap="flat">
              <a:solidFill>
                <a:schemeClr val="bg1">
                  <a:lumMod val="50000"/>
                </a:schemeClr>
              </a:solidFill>
              <a:prstDash val="solid"/>
              <a:round/>
              <a:headEnd/>
              <a:tailEnd/>
            </a:ln>
          </p:spPr>
          <p:txBody>
            <a:bodyPr vert="horz" wrap="square" lIns="80189" tIns="40094" rIns="80189" bIns="40094" numCol="1" anchor="t" anchorCtr="0" compatLnSpc="1">
              <a:prstTxWarp prst="textNoShape">
                <a:avLst/>
              </a:prstTxWarp>
            </a:bodyPr>
            <a:lstStyle/>
            <a:p>
              <a:pPr defTabSz="1069212"/>
              <a:endParaRPr lang="ru-RU" sz="2105" dirty="0">
                <a:solidFill>
                  <a:prstClr val="white"/>
                </a:solidFill>
                <a:latin typeface="Open Sans Light"/>
              </a:endParaRPr>
            </a:p>
          </p:txBody>
        </p:sp>
        <p:sp>
          <p:nvSpPr>
            <p:cNvPr id="29" name="Oval 31"/>
            <p:cNvSpPr>
              <a:spLocks noChangeArrowheads="1"/>
            </p:cNvSpPr>
            <p:nvPr/>
          </p:nvSpPr>
          <p:spPr bwMode="auto">
            <a:xfrm>
              <a:off x="12233737" y="4221125"/>
              <a:ext cx="1841857" cy="1843568"/>
            </a:xfrm>
            <a:prstGeom prst="ellipse">
              <a:avLst/>
            </a:prstGeom>
            <a:solidFill>
              <a:schemeClr val="tx2">
                <a:lumMod val="90000"/>
                <a:lumOff val="10000"/>
              </a:schemeClr>
            </a:solidFill>
            <a:ln>
              <a:solidFill>
                <a:schemeClr val="bg1">
                  <a:lumMod val="50000"/>
                </a:schemeClr>
              </a:solidFill>
            </a:ln>
          </p:spPr>
          <p:txBody>
            <a:bodyPr vert="horz" wrap="none" lIns="80189" tIns="40094" rIns="80189" bIns="40094" numCol="1" anchor="ctr" anchorCtr="0" compatLnSpc="1">
              <a:prstTxWarp prst="textNoShape">
                <a:avLst/>
              </a:prstTxWarp>
            </a:bodyPr>
            <a:lstStyle/>
            <a:p>
              <a:pPr algn="ctr" defTabSz="623722">
                <a:lnSpc>
                  <a:spcPct val="90000"/>
                </a:lnSpc>
                <a:spcBef>
                  <a:spcPts val="526"/>
                </a:spcBef>
              </a:pP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Жеке</a:t>
              </a:r>
              <a:br>
                <a:rPr lang="ru-RU" sz="1228"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мүдде</a:t>
              </a:r>
            </a:p>
          </p:txBody>
        </p:sp>
        <p:sp>
          <p:nvSpPr>
            <p:cNvPr id="30" name="Oval 32"/>
            <p:cNvSpPr>
              <a:spLocks noChangeArrowheads="1"/>
            </p:cNvSpPr>
            <p:nvPr/>
          </p:nvSpPr>
          <p:spPr bwMode="auto">
            <a:xfrm>
              <a:off x="15438157" y="3704173"/>
              <a:ext cx="1840145" cy="1843568"/>
            </a:xfrm>
            <a:prstGeom prst="ellipse">
              <a:avLst/>
            </a:prstGeom>
            <a:solidFill>
              <a:schemeClr val="accent3"/>
            </a:solidFill>
            <a:ln>
              <a:solidFill>
                <a:schemeClr val="bg1">
                  <a:lumMod val="50000"/>
                </a:schemeClr>
              </a:solidFill>
            </a:ln>
          </p:spPr>
          <p:txBody>
            <a:bodyPr vert="horz" wrap="none" lIns="80189" tIns="40094" rIns="80189" bIns="40094" numCol="1" anchor="ctr" anchorCtr="0" compatLnSpc="1">
              <a:prstTxWarp prst="textNoShape">
                <a:avLst/>
              </a:prstTxWarp>
            </a:bodyPr>
            <a:lstStyle/>
            <a:p>
              <a:pPr algn="ctr" defTabSz="623722">
                <a:lnSpc>
                  <a:spcPct val="90000"/>
                </a:lnSpc>
                <a:spcBef>
                  <a:spcPts val="526"/>
                </a:spcBef>
              </a:pP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Компания</a:t>
              </a:r>
              <a:br>
                <a:rPr lang="en-US" sz="1228"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мүдделері</a:t>
              </a:r>
            </a:p>
            <a:p>
              <a:pPr algn="ctr" defTabSz="623722">
                <a:lnSpc>
                  <a:spcPct val="90000"/>
                </a:lnSpc>
                <a:spcBef>
                  <a:spcPts val="526"/>
                </a:spcBef>
              </a:pP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Міндеттерді</a:t>
              </a:r>
              <a:br>
                <a:rPr lang="en-US" sz="1228"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тиісінше</a:t>
              </a:r>
              <a:br>
                <a:rPr lang="en-US" sz="1228"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kk-KZ" sz="1228" b="1">
                  <a:solidFill>
                    <a:prstClr val="white"/>
                  </a:solidFill>
                  <a:latin typeface="Open Sans" panose="020B0606030504020204" pitchFamily="34" charset="0"/>
                  <a:ea typeface="Open Sans" panose="020B0606030504020204" pitchFamily="34" charset="0"/>
                  <a:cs typeface="Open Sans" panose="020B0606030504020204" pitchFamily="34" charset="0"/>
                </a:rPr>
                <a:t>орындау</a:t>
              </a:r>
            </a:p>
          </p:txBody>
        </p:sp>
      </p:grpSp>
      <p:sp>
        <p:nvSpPr>
          <p:cNvPr id="31" name="Rounded Rectangle 2"/>
          <p:cNvSpPr/>
          <p:nvPr/>
        </p:nvSpPr>
        <p:spPr bwMode="gray">
          <a:xfrm>
            <a:off x="530144" y="4339985"/>
            <a:ext cx="6423249" cy="1694618"/>
          </a:xfrm>
          <a:prstGeom prst="roundRect">
            <a:avLst>
              <a:gd name="adj" fmla="val 26733"/>
            </a:avLst>
          </a:prstGeom>
          <a:noFill/>
          <a:ln w="19050" algn="ctr">
            <a:solidFill>
              <a:srgbClr val="DA291C"/>
            </a:solidFill>
            <a:miter lim="800000"/>
            <a:headEnd/>
            <a:tailEnd/>
          </a:ln>
        </p:spPr>
        <p:txBody>
          <a:bodyPr wrap="square" lIns="77961" tIns="77961" rIns="77961" bIns="77961" rtlCol="0" anchor="ctr"/>
          <a:lstStyle/>
          <a:p>
            <a:pPr algn="ctr" defTabSz="1069212">
              <a:lnSpc>
                <a:spcPct val="106000"/>
              </a:lnSpc>
            </a:pPr>
            <a:endParaRPr lang="ru-RU" sz="1403" b="1" dirty="0">
              <a:solidFill>
                <a:prstClr val="whit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Oval 46"/>
          <p:cNvSpPr/>
          <p:nvPr/>
        </p:nvSpPr>
        <p:spPr bwMode="gray">
          <a:xfrm>
            <a:off x="190501" y="4057278"/>
            <a:ext cx="1002394" cy="945781"/>
          </a:xfrm>
          <a:prstGeom prst="ellipse">
            <a:avLst/>
          </a:prstGeom>
          <a:solidFill>
            <a:schemeClr val="bg1"/>
          </a:solidFill>
          <a:ln w="19050" algn="ctr">
            <a:solidFill>
              <a:srgbClr val="DA291C"/>
            </a:solidFill>
            <a:prstDash val="lgDash"/>
            <a:miter lim="800000"/>
            <a:headEnd/>
            <a:tailEnd/>
          </a:ln>
        </p:spPr>
        <p:txBody>
          <a:bodyPr wrap="square" lIns="77961" tIns="77961" rIns="77961" bIns="77961" rtlCol="0" anchor="ctr"/>
          <a:lstStyle/>
          <a:p>
            <a:pPr algn="ctr" defTabSz="1069212">
              <a:lnSpc>
                <a:spcPct val="106000"/>
              </a:lnSpc>
            </a:pPr>
            <a:endParaRPr lang="ru-RU" sz="1403" b="1" dirty="0">
              <a:solidFill>
                <a:prstClr val="white"/>
              </a:solidFill>
              <a:latin typeface="Open Sans Light"/>
            </a:endParaRPr>
          </a:p>
        </p:txBody>
      </p:sp>
      <p:sp>
        <p:nvSpPr>
          <p:cNvPr id="32" name="Freeform 518"/>
          <p:cNvSpPr>
            <a:spLocks noChangeAspect="1" noEditPoints="1"/>
          </p:cNvSpPr>
          <p:nvPr/>
        </p:nvSpPr>
        <p:spPr bwMode="auto">
          <a:xfrm>
            <a:off x="320286" y="4180560"/>
            <a:ext cx="742824" cy="742824"/>
          </a:xfrm>
          <a:custGeom>
            <a:avLst/>
            <a:gdLst>
              <a:gd name="T0" fmla="*/ 266 w 512"/>
              <a:gd name="T1" fmla="*/ 384 h 512"/>
              <a:gd name="T2" fmla="*/ 256 w 512"/>
              <a:gd name="T3" fmla="*/ 394 h 512"/>
              <a:gd name="T4" fmla="*/ 245 w 512"/>
              <a:gd name="T5" fmla="*/ 384 h 512"/>
              <a:gd name="T6" fmla="*/ 256 w 512"/>
              <a:gd name="T7" fmla="*/ 373 h 512"/>
              <a:gd name="T8" fmla="*/ 266 w 512"/>
              <a:gd name="T9" fmla="*/ 384 h 512"/>
              <a:gd name="T10" fmla="*/ 244 w 512"/>
              <a:gd name="T11" fmla="*/ 309 h 512"/>
              <a:gd name="T12" fmla="*/ 267 w 512"/>
              <a:gd name="T13" fmla="*/ 309 h 512"/>
              <a:gd name="T14" fmla="*/ 276 w 512"/>
              <a:gd name="T15" fmla="*/ 117 h 512"/>
              <a:gd name="T16" fmla="*/ 235 w 512"/>
              <a:gd name="T17" fmla="*/ 117 h 512"/>
              <a:gd name="T18" fmla="*/ 244 w 512"/>
              <a:gd name="T19" fmla="*/ 309 h 512"/>
              <a:gd name="T20" fmla="*/ 512 w 512"/>
              <a:gd name="T21" fmla="*/ 256 h 512"/>
              <a:gd name="T22" fmla="*/ 256 w 512"/>
              <a:gd name="T23" fmla="*/ 512 h 512"/>
              <a:gd name="T24" fmla="*/ 0 w 512"/>
              <a:gd name="T25" fmla="*/ 256 h 512"/>
              <a:gd name="T26" fmla="*/ 256 w 512"/>
              <a:gd name="T27" fmla="*/ 0 h 512"/>
              <a:gd name="T28" fmla="*/ 512 w 512"/>
              <a:gd name="T29" fmla="*/ 256 h 512"/>
              <a:gd name="T30" fmla="*/ 288 w 512"/>
              <a:gd name="T31" fmla="*/ 384 h 512"/>
              <a:gd name="T32" fmla="*/ 256 w 512"/>
              <a:gd name="T33" fmla="*/ 352 h 512"/>
              <a:gd name="T34" fmla="*/ 224 w 512"/>
              <a:gd name="T35" fmla="*/ 384 h 512"/>
              <a:gd name="T36" fmla="*/ 256 w 512"/>
              <a:gd name="T37" fmla="*/ 416 h 512"/>
              <a:gd name="T38" fmla="*/ 288 w 512"/>
              <a:gd name="T39" fmla="*/ 384 h 512"/>
              <a:gd name="T40" fmla="*/ 298 w 512"/>
              <a:gd name="T41" fmla="*/ 107 h 512"/>
              <a:gd name="T42" fmla="*/ 288 w 512"/>
              <a:gd name="T43" fmla="*/ 96 h 512"/>
              <a:gd name="T44" fmla="*/ 288 w 512"/>
              <a:gd name="T45" fmla="*/ 96 h 512"/>
              <a:gd name="T46" fmla="*/ 224 w 512"/>
              <a:gd name="T47" fmla="*/ 96 h 512"/>
              <a:gd name="T48" fmla="*/ 223 w 512"/>
              <a:gd name="T49" fmla="*/ 96 h 512"/>
              <a:gd name="T50" fmla="*/ 213 w 512"/>
              <a:gd name="T51" fmla="*/ 107 h 512"/>
              <a:gd name="T52" fmla="*/ 224 w 512"/>
              <a:gd name="T53" fmla="*/ 320 h 512"/>
              <a:gd name="T54" fmla="*/ 234 w 512"/>
              <a:gd name="T55" fmla="*/ 330 h 512"/>
              <a:gd name="T56" fmla="*/ 234 w 512"/>
              <a:gd name="T57" fmla="*/ 330 h 512"/>
              <a:gd name="T58" fmla="*/ 235 w 512"/>
              <a:gd name="T59" fmla="*/ 330 h 512"/>
              <a:gd name="T60" fmla="*/ 276 w 512"/>
              <a:gd name="T61" fmla="*/ 330 h 512"/>
              <a:gd name="T62" fmla="*/ 277 w 512"/>
              <a:gd name="T63" fmla="*/ 330 h 512"/>
              <a:gd name="T64" fmla="*/ 277 w 512"/>
              <a:gd name="T65" fmla="*/ 330 h 512"/>
              <a:gd name="T66" fmla="*/ 288 w 512"/>
              <a:gd name="T67" fmla="*/ 320 h 512"/>
              <a:gd name="T68" fmla="*/ 298 w 512"/>
              <a:gd name="T69" fmla="*/ 1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2" h="512">
                <a:moveTo>
                  <a:pt x="266" y="384"/>
                </a:moveTo>
                <a:cubicBezTo>
                  <a:pt x="266" y="390"/>
                  <a:pt x="262" y="394"/>
                  <a:pt x="256" y="394"/>
                </a:cubicBezTo>
                <a:cubicBezTo>
                  <a:pt x="250" y="394"/>
                  <a:pt x="245" y="390"/>
                  <a:pt x="245" y="384"/>
                </a:cubicBezTo>
                <a:cubicBezTo>
                  <a:pt x="245" y="378"/>
                  <a:pt x="250" y="373"/>
                  <a:pt x="256" y="373"/>
                </a:cubicBezTo>
                <a:cubicBezTo>
                  <a:pt x="262" y="373"/>
                  <a:pt x="266" y="378"/>
                  <a:pt x="266" y="384"/>
                </a:cubicBezTo>
                <a:close/>
                <a:moveTo>
                  <a:pt x="244" y="309"/>
                </a:moveTo>
                <a:cubicBezTo>
                  <a:pt x="267" y="309"/>
                  <a:pt x="267" y="309"/>
                  <a:pt x="267" y="309"/>
                </a:cubicBezTo>
                <a:cubicBezTo>
                  <a:pt x="276" y="117"/>
                  <a:pt x="276" y="117"/>
                  <a:pt x="276" y="117"/>
                </a:cubicBezTo>
                <a:cubicBezTo>
                  <a:pt x="235" y="117"/>
                  <a:pt x="235" y="117"/>
                  <a:pt x="235" y="117"/>
                </a:cubicBezTo>
                <a:lnTo>
                  <a:pt x="244" y="309"/>
                </a:ln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8" y="384"/>
                </a:moveTo>
                <a:cubicBezTo>
                  <a:pt x="288" y="366"/>
                  <a:pt x="273" y="352"/>
                  <a:pt x="256" y="352"/>
                </a:cubicBezTo>
                <a:cubicBezTo>
                  <a:pt x="238" y="352"/>
                  <a:pt x="224" y="366"/>
                  <a:pt x="224" y="384"/>
                </a:cubicBezTo>
                <a:cubicBezTo>
                  <a:pt x="224" y="401"/>
                  <a:pt x="238" y="416"/>
                  <a:pt x="256" y="416"/>
                </a:cubicBezTo>
                <a:cubicBezTo>
                  <a:pt x="273" y="416"/>
                  <a:pt x="288" y="401"/>
                  <a:pt x="288" y="384"/>
                </a:cubicBezTo>
                <a:close/>
                <a:moveTo>
                  <a:pt x="298" y="107"/>
                </a:moveTo>
                <a:cubicBezTo>
                  <a:pt x="299" y="101"/>
                  <a:pt x="294" y="96"/>
                  <a:pt x="288" y="96"/>
                </a:cubicBezTo>
                <a:cubicBezTo>
                  <a:pt x="288" y="96"/>
                  <a:pt x="288" y="96"/>
                  <a:pt x="288" y="96"/>
                </a:cubicBezTo>
                <a:cubicBezTo>
                  <a:pt x="224" y="96"/>
                  <a:pt x="224" y="96"/>
                  <a:pt x="224" y="96"/>
                </a:cubicBezTo>
                <a:cubicBezTo>
                  <a:pt x="224" y="96"/>
                  <a:pt x="223" y="96"/>
                  <a:pt x="223" y="96"/>
                </a:cubicBezTo>
                <a:cubicBezTo>
                  <a:pt x="217" y="96"/>
                  <a:pt x="213" y="101"/>
                  <a:pt x="213" y="107"/>
                </a:cubicBezTo>
                <a:cubicBezTo>
                  <a:pt x="224" y="320"/>
                  <a:pt x="224" y="320"/>
                  <a:pt x="224" y="320"/>
                </a:cubicBezTo>
                <a:cubicBezTo>
                  <a:pt x="224" y="326"/>
                  <a:pt x="229" y="330"/>
                  <a:pt x="234" y="330"/>
                </a:cubicBezTo>
                <a:cubicBezTo>
                  <a:pt x="234" y="330"/>
                  <a:pt x="234" y="330"/>
                  <a:pt x="234" y="330"/>
                </a:cubicBezTo>
                <a:cubicBezTo>
                  <a:pt x="235" y="330"/>
                  <a:pt x="235" y="330"/>
                  <a:pt x="235" y="330"/>
                </a:cubicBezTo>
                <a:cubicBezTo>
                  <a:pt x="276" y="330"/>
                  <a:pt x="276" y="330"/>
                  <a:pt x="276" y="330"/>
                </a:cubicBezTo>
                <a:cubicBezTo>
                  <a:pt x="277" y="330"/>
                  <a:pt x="277" y="330"/>
                  <a:pt x="277" y="330"/>
                </a:cubicBezTo>
                <a:cubicBezTo>
                  <a:pt x="277" y="330"/>
                  <a:pt x="277" y="330"/>
                  <a:pt x="277" y="330"/>
                </a:cubicBezTo>
                <a:cubicBezTo>
                  <a:pt x="283" y="330"/>
                  <a:pt x="287" y="326"/>
                  <a:pt x="288" y="320"/>
                </a:cubicBezTo>
                <a:lnTo>
                  <a:pt x="298" y="107"/>
                </a:lnTo>
                <a:close/>
              </a:path>
            </a:pathLst>
          </a:custGeom>
          <a:solidFill>
            <a:srgbClr val="C00000"/>
          </a:solidFill>
          <a:ln>
            <a:noFill/>
          </a:ln>
        </p:spPr>
        <p:txBody>
          <a:bodyPr vert="horz" wrap="square" lIns="80189" tIns="40094" rIns="80189" bIns="40094" numCol="1" anchor="t" anchorCtr="0" compatLnSpc="1">
            <a:prstTxWarp prst="textNoShape">
              <a:avLst/>
            </a:prstTxWarp>
          </a:bodyPr>
          <a:lstStyle/>
          <a:p>
            <a:pPr defTabSz="1069212"/>
            <a:endParaRPr lang="en-GB" sz="2105" dirty="0">
              <a:solidFill>
                <a:prstClr val="black"/>
              </a:solidFill>
              <a:latin typeface="Open Sans Light"/>
            </a:endParaRPr>
          </a:p>
        </p:txBody>
      </p:sp>
      <p:sp>
        <p:nvSpPr>
          <p:cNvPr id="3" name="TextBox 2"/>
          <p:cNvSpPr txBox="1"/>
          <p:nvPr/>
        </p:nvSpPr>
        <p:spPr>
          <a:xfrm>
            <a:off x="1264384" y="4365873"/>
            <a:ext cx="5255190" cy="1569660"/>
          </a:xfrm>
          <a:prstGeom prst="rect">
            <a:avLst/>
          </a:prstGeom>
          <a:noFill/>
        </p:spPr>
        <p:txBody>
          <a:bodyPr wrap="square" rtlCol="0">
            <a:spAutoFit/>
          </a:bodyPr>
          <a:lstStyle/>
          <a:p>
            <a:pPr algn="just"/>
            <a:r>
              <a:rPr lang="kk-KZ" sz="1600">
                <a:solidFill>
                  <a:srgbClr val="243D7C"/>
                </a:solidFill>
                <a:latin typeface="Century Gothic" panose="020B0502020202020204" pitchFamily="34" charset="0"/>
                <a:ea typeface="Calibri" panose="020F0502020204030204" pitchFamily="34" charset="0"/>
                <a:cs typeface="Times New Roman" panose="02020603050405020304" pitchFamily="18" charset="0"/>
              </a:rPr>
              <a:t>Мүдделер қақтығысы туралы декларацияны қызметкерлер мен лауазымды адамдар толтырады: </a:t>
            </a:r>
          </a:p>
          <a:p>
            <a:pPr marL="285750" indent="-285750" algn="just">
              <a:buFontTx/>
              <a:buChar char="-"/>
            </a:pPr>
            <a:r>
              <a:rPr lang="kk-KZ" sz="16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жұмысқа қабылдау және жаңа лауазымға ауыстыру кезінде; </a:t>
            </a:r>
          </a:p>
          <a:p>
            <a:pPr marL="285750" indent="-285750" algn="just">
              <a:buFontTx/>
              <a:buChar char="-"/>
            </a:pPr>
            <a:r>
              <a:rPr lang="kk-KZ" sz="16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жыл сайын, толтырылған декларацияның мерзімі өткен кезде. </a:t>
            </a:r>
          </a:p>
        </p:txBody>
      </p:sp>
      <p:sp>
        <p:nvSpPr>
          <p:cNvPr id="34" name="Round Same Side Corner Rectangle 6">
            <a:extLst>
              <a:ext uri="{FF2B5EF4-FFF2-40B4-BE49-F238E27FC236}">
                <a16:creationId xmlns:a16="http://schemas.microsoft.com/office/drawing/2014/main" id="{3A6B4E12-BA45-9241-A78B-4C7213F0EF09}"/>
              </a:ext>
            </a:extLst>
          </p:cNvPr>
          <p:cNvSpPr/>
          <p:nvPr/>
        </p:nvSpPr>
        <p:spPr>
          <a:xfrm rot="5400000">
            <a:off x="3509284" y="142809"/>
            <a:ext cx="1698064" cy="6377444"/>
          </a:xfrm>
          <a:prstGeom prst="round2SameRect">
            <a:avLst/>
          </a:prstGeom>
          <a:solidFill>
            <a:srgbClr val="C00000"/>
          </a:solidFill>
          <a:ln>
            <a:noFill/>
          </a:ln>
          <a:effectLst/>
          <a:scene3d>
            <a:camera prst="orthographicFront"/>
            <a:lightRig rig="threePt" dir="t"/>
          </a:scene3d>
          <a:sp3d>
            <a:bevelT/>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IN" sz="2400" b="1" kern="0" dirty="0">
              <a:solidFill>
                <a:sysClr val="window" lastClr="FFFFFF"/>
              </a:solidFill>
              <a:cs typeface="Arial"/>
            </a:endParaRPr>
          </a:p>
        </p:txBody>
      </p:sp>
      <p:sp>
        <p:nvSpPr>
          <p:cNvPr id="4" name="TextBox 3"/>
          <p:cNvSpPr txBox="1"/>
          <p:nvPr/>
        </p:nvSpPr>
        <p:spPr>
          <a:xfrm>
            <a:off x="1568589" y="2546701"/>
            <a:ext cx="6268565" cy="1569660"/>
          </a:xfrm>
          <a:prstGeom prst="rect">
            <a:avLst/>
          </a:prstGeom>
          <a:noFill/>
        </p:spPr>
        <p:txBody>
          <a:bodyPr wrap="square" rtlCol="0">
            <a:spAutoFit/>
          </a:bodyPr>
          <a:lstStyle/>
          <a:p>
            <a:r>
              <a:rPr lang="kk-KZ" sz="1600" b="1">
                <a:solidFill>
                  <a:srgbClr val="F7FAFF"/>
                </a:solidFill>
                <a:latin typeface="Century Gothic" panose="020B0502020202020204" pitchFamily="34" charset="0"/>
                <a:ea typeface="Calibri" panose="020F0502020204030204" pitchFamily="34" charset="0"/>
                <a:cs typeface="Times New Roman" panose="02020603050405020304" pitchFamily="18" charset="0"/>
              </a:rPr>
              <a:t>Х Жақын туысын жұмысқа орналастыру</a:t>
            </a:r>
          </a:p>
          <a:p>
            <a:r>
              <a:rPr lang="kk-KZ" sz="1600" b="1">
                <a:solidFill>
                  <a:srgbClr val="F7FAFF"/>
                </a:solidFill>
                <a:latin typeface="Century Gothic" panose="020B0502020202020204" pitchFamily="34" charset="0"/>
                <a:ea typeface="Calibri" panose="020F0502020204030204" pitchFamily="34" charset="0"/>
                <a:cs typeface="Times New Roman" panose="02020603050405020304" pitchFamily="18" charset="0"/>
              </a:rPr>
              <a:t>Х Жақын туысының жұмысын бағалау</a:t>
            </a:r>
          </a:p>
          <a:p>
            <a:r>
              <a:rPr lang="kk-KZ" sz="1600" b="1">
                <a:solidFill>
                  <a:srgbClr val="F7FAFF"/>
                </a:solidFill>
                <a:latin typeface="Century Gothic" panose="020B0502020202020204" pitchFamily="34" charset="0"/>
                <a:ea typeface="Calibri" panose="020F0502020204030204" pitchFamily="34" charset="0"/>
                <a:cs typeface="Times New Roman" panose="02020603050405020304" pitchFamily="18" charset="0"/>
              </a:rPr>
              <a:t>Х Өнім беруші компания компания басшысына / тендерлік комиссия мүшесіне тиесілі</a:t>
            </a:r>
          </a:p>
          <a:p>
            <a:r>
              <a:rPr lang="kk-KZ" sz="1600" b="1">
                <a:solidFill>
                  <a:srgbClr val="F7FAFF"/>
                </a:solidFill>
                <a:latin typeface="Century Gothic" panose="020B0502020202020204" pitchFamily="34" charset="0"/>
                <a:ea typeface="Calibri" panose="020F0502020204030204" pitchFamily="34" charset="0"/>
                <a:cs typeface="Times New Roman" panose="02020603050405020304" pitchFamily="18" charset="0"/>
              </a:rPr>
              <a:t>Х Өнім беруші / сатып алушы берген қымбат сыйлыққа байланысты оның алдында жеке міндеттемелердің болуы</a:t>
            </a:r>
          </a:p>
        </p:txBody>
      </p:sp>
    </p:spTree>
    <p:extLst>
      <p:ext uri="{BB962C8B-B14F-4D97-AF65-F5344CB8AC3E}">
        <p14:creationId xmlns:p14="http://schemas.microsoft.com/office/powerpoint/2010/main" val="30701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425664" y="222278"/>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Мүдделер қақтығысын реттеу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425664" y="730293"/>
            <a:ext cx="11461536"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986082"/>
            <a:ext cx="11082335" cy="5293757"/>
          </a:xfrm>
          <a:prstGeom prst="rect">
            <a:avLst/>
          </a:prstGeom>
        </p:spPr>
        <p:txBody>
          <a:bodyPr wrap="square">
            <a:spAutoFit/>
          </a:bodyPr>
          <a:lstStyle/>
          <a:p>
            <a:pPr algn="just">
              <a:spcAft>
                <a:spcPts val="600"/>
              </a:spcAft>
              <a:tabLst>
                <a:tab pos="810260" algn="l"/>
              </a:tabLst>
            </a:pPr>
            <a:r>
              <a:rPr lang="kk-KZ" sz="17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Қызметкерлер мен лауазымды адамдар мүдделер қақтығысы туралы декларацияда көрсетілетін мүдделер қақтығысы туралы мәліметтердің толық ұсынылуын қамтамасыз етуге </a:t>
            </a:r>
            <a:r>
              <a:rPr lang="kk-KZ" sz="1700" b="1">
                <a:solidFill>
                  <a:srgbClr val="FF0000"/>
                </a:solidFill>
                <a:latin typeface="Century Gothic" panose="020B0502020202020204" pitchFamily="34" charset="0"/>
                <a:ea typeface="Calibri" panose="020F0502020204030204" pitchFamily="34" charset="0"/>
                <a:cs typeface="Times New Roman" panose="02020603050405020304" pitchFamily="18" charset="0"/>
              </a:rPr>
              <a:t>міндетті</a:t>
            </a:r>
            <a:r>
              <a:rPr lang="kk-KZ" sz="1700">
                <a:solidFill>
                  <a:srgbClr val="243D7C"/>
                </a:solidFill>
                <a:latin typeface="Century Gothic" panose="020B0502020202020204" pitchFamily="34" charset="0"/>
                <a:ea typeface="Calibri" panose="020F0502020204030204" pitchFamily="34" charset="0"/>
                <a:cs typeface="Times New Roman" panose="02020603050405020304" pitchFamily="18" charset="0"/>
              </a:rPr>
              <a:t> және декларацияны толтыру мерзімдерін сақтау үшін жауапты болады.     </a:t>
            </a:r>
          </a:p>
          <a:p>
            <a:pPr algn="just">
              <a:spcAft>
                <a:spcPts val="0"/>
              </a:spcAft>
              <a:tabLst>
                <a:tab pos="810260" algn="l"/>
              </a:tabLst>
            </a:pPr>
            <a:r>
              <a:rPr lang="kk-KZ" sz="1700">
                <a:solidFill>
                  <a:srgbClr val="243D7C"/>
                </a:solidFill>
                <a:latin typeface="Century Gothic" panose="020B0502020202020204" pitchFamily="34" charset="0"/>
                <a:ea typeface="Calibri" panose="020F0502020204030204" pitchFamily="34" charset="0"/>
                <a:cs typeface="Times New Roman" panose="02020603050405020304" pitchFamily="18" charset="0"/>
              </a:rPr>
              <a:t>Серіктестіктің басқа қызметкерлерінің және/немесе лауазымды адамдарының мүдделер қақтығысы туралы ақпараты бар Серіктестік қызметкері мүдделер қақтығысы туралы мәліметтерді өзінің тікелей басшысына немесе Серіктестіктің Комплаенс-бақылаушысына дереу хабарлауға </a:t>
            </a:r>
            <a:r>
              <a:rPr lang="kk-KZ" sz="1700" b="1">
                <a:solidFill>
                  <a:srgbClr val="FF0000"/>
                </a:solidFill>
                <a:latin typeface="Century Gothic" panose="020B0502020202020204" pitchFamily="34" charset="0"/>
                <a:ea typeface="Calibri" panose="020F0502020204030204" pitchFamily="34" charset="0"/>
                <a:cs typeface="Times New Roman" panose="02020603050405020304" pitchFamily="18" charset="0"/>
              </a:rPr>
              <a:t>міндетті</a:t>
            </a:r>
            <a:r>
              <a:rPr lang="kk-KZ" sz="1700">
                <a:solidFill>
                  <a:srgbClr val="243D7C"/>
                </a:solidFill>
                <a:latin typeface="Century Gothic" panose="020B0502020202020204" pitchFamily="34" charset="0"/>
                <a:ea typeface="Calibri" panose="020F0502020204030204" pitchFamily="34" charset="0"/>
                <a:cs typeface="Times New Roman" panose="02020603050405020304" pitchFamily="18" charset="0"/>
              </a:rPr>
              <a:t>. «ҚТЖ» ҰК» АҚ-да көзделген құпия хабарлау арналары арқылы хабарлауға жол беріледі.</a:t>
            </a:r>
          </a:p>
          <a:p>
            <a:pPr algn="just">
              <a:spcAft>
                <a:spcPts val="0"/>
              </a:spcAft>
              <a:tabLst>
                <a:tab pos="810260" algn="l"/>
              </a:tabLst>
            </a:pPr>
            <a:endParaRPr lang="ru-RU" sz="1700" b="1" dirty="0">
              <a:solidFill>
                <a:srgbClr val="243D7C"/>
              </a:solidFill>
              <a:latin typeface="Century Gothic" panose="020B0502020202020204" pitchFamily="34" charset="0"/>
              <a:ea typeface="Calibri" panose="020F0502020204030204" pitchFamily="34" charset="0"/>
              <a:cs typeface="Times New Roman" panose="02020603050405020304" pitchFamily="18" charset="0"/>
            </a:endParaRPr>
          </a:p>
          <a:p>
            <a:pPr algn="just">
              <a:spcAft>
                <a:spcPts val="0"/>
              </a:spcAft>
              <a:tabLst>
                <a:tab pos="810260" algn="l"/>
              </a:tabLst>
            </a:pPr>
            <a:r>
              <a:rPr lang="kk-KZ" sz="1800" b="1">
                <a:solidFill>
                  <a:srgbClr val="243D7C"/>
                </a:solidFill>
                <a:latin typeface="Century Gothic" panose="020B0502020202020204" pitchFamily="34" charset="0"/>
                <a:ea typeface="Calibri" panose="020F0502020204030204" pitchFamily="34" charset="0"/>
                <a:cs typeface="Times New Roman" panose="02020603050405020304" pitchFamily="18" charset="0"/>
              </a:rPr>
              <a:t>Мүдделер қақтығысы жағдайын реттеу тәсілдері:</a:t>
            </a:r>
          </a:p>
          <a:p>
            <a:pPr marL="285750" indent="-285750" algn="just">
              <a:spcAft>
                <a:spcPts val="0"/>
              </a:spcAft>
              <a:buFont typeface="Wingdings" panose="05000000000000000000" pitchFamily="2" charset="2"/>
              <a:buChar char="§"/>
              <a:tabLst>
                <a:tab pos="810260" algn="l"/>
              </a:tabLst>
            </a:pPr>
            <a:r>
              <a:rPr lang="kk-KZ" sz="18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қызметкердің мүдделер қақтығысының көзі болып табылатын жеке мүддесінен бас тартуы;</a:t>
            </a:r>
          </a:p>
          <a:p>
            <a:pPr marL="285750" indent="-285750" algn="just">
              <a:spcAft>
                <a:spcPts val="0"/>
              </a:spcAft>
              <a:buFont typeface="Wingdings" panose="05000000000000000000" pitchFamily="2" charset="2"/>
              <a:buChar char="§"/>
              <a:tabLst>
                <a:tab pos="810260" algn="l"/>
              </a:tabLst>
            </a:pPr>
            <a:r>
              <a:rPr lang="kk-KZ" sz="18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қызметкердің өзінің жеке мүддесінің объектісі болып табылатын ақпаратты пайдалануына тыйым салу;</a:t>
            </a:r>
          </a:p>
          <a:p>
            <a:pPr marL="285750" indent="-285750" algn="just">
              <a:spcAft>
                <a:spcPts val="0"/>
              </a:spcAft>
              <a:buFont typeface="Wingdings" panose="05000000000000000000" pitchFamily="2" charset="2"/>
              <a:buChar char="§"/>
              <a:tabLst>
                <a:tab pos="810260" algn="l"/>
              </a:tabLst>
            </a:pPr>
            <a:r>
              <a:rPr lang="kk-KZ" sz="18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қызметкерді мүдделер қақтығысын туғызатын мәселелерді талқылау мен шешуден ерікті немесе директивалық негізде тұрақты немесе уақытша шеттету; </a:t>
            </a:r>
          </a:p>
          <a:p>
            <a:pPr marL="285750" indent="-285750" algn="just">
              <a:spcAft>
                <a:spcPts val="0"/>
              </a:spcAft>
              <a:buFont typeface="Wingdings" panose="05000000000000000000" pitchFamily="2" charset="2"/>
              <a:buChar char="§"/>
              <a:tabLst>
                <a:tab pos="810260" algn="l"/>
              </a:tabLst>
            </a:pPr>
            <a:r>
              <a:rPr lang="kk-KZ" sz="18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қызметкермен келісу бойынша оның еңбек (қызметтік) міндеттерін өзгерту;</a:t>
            </a:r>
          </a:p>
          <a:p>
            <a:pPr marL="285750" indent="-285750" algn="just">
              <a:spcAft>
                <a:spcPts val="0"/>
              </a:spcAft>
              <a:buFont typeface="Wingdings" panose="05000000000000000000" pitchFamily="2" charset="2"/>
              <a:buChar char="§"/>
              <a:tabLst>
                <a:tab pos="810260" algn="l"/>
              </a:tabLst>
            </a:pPr>
            <a:r>
              <a:rPr lang="kk-KZ" sz="1800">
                <a:solidFill>
                  <a:srgbClr val="243D7C"/>
                </a:solidFill>
                <a:latin typeface="Century Gothic" panose="020B0502020202020204" pitchFamily="34" charset="0"/>
                <a:ea typeface="Calibri" panose="020F0502020204030204" pitchFamily="34" charset="0"/>
                <a:cs typeface="Times New Roman" panose="02020603050405020304" pitchFamily="18" charset="0"/>
              </a:rPr>
              <a:t>қызметкер келіскен жағдайда, оны ҚР еңбек заңнамасында белгіленген тәртіппен туындаған мүдделер қақтығысымен байланысты емес лауазымға ауыстыру. </a:t>
            </a:r>
          </a:p>
        </p:txBody>
      </p:sp>
    </p:spTree>
    <p:extLst>
      <p:ext uri="{BB962C8B-B14F-4D97-AF65-F5344CB8AC3E}">
        <p14:creationId xmlns:p14="http://schemas.microsoft.com/office/powerpoint/2010/main" val="1164136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431024" y="182550"/>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Мүдделер қақтығысы қалай анықталады?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431024" y="690565"/>
            <a:ext cx="11082335"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23" name="Rectangle 37">
            <a:extLst>
              <a:ext uri="{FF2B5EF4-FFF2-40B4-BE49-F238E27FC236}">
                <a16:creationId xmlns:a16="http://schemas.microsoft.com/office/drawing/2014/main" id="{66BDA26D-EEAC-B547-8413-2F19A548C6AF}"/>
              </a:ext>
            </a:extLst>
          </p:cNvPr>
          <p:cNvSpPr/>
          <p:nvPr/>
        </p:nvSpPr>
        <p:spPr>
          <a:xfrm>
            <a:off x="4376890" y="4995600"/>
            <a:ext cx="7193130" cy="664934"/>
          </a:xfrm>
          <a:prstGeom prst="rect">
            <a:avLst/>
          </a:prstGeom>
          <a:solidFill>
            <a:schemeClr val="accent1">
              <a:lumMod val="40000"/>
              <a:lumOff val="6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ysClr val="window" lastClr="FFFFFF"/>
                </a:solidFill>
                <a:effectLst/>
                <a:uLnTx/>
                <a:uFillTx/>
                <a:ea typeface="+mn-ea"/>
                <a:cs typeface="Calibri"/>
              </a:rPr>
              <a:t>1</a:t>
            </a:r>
          </a:p>
        </p:txBody>
      </p:sp>
      <p:sp>
        <p:nvSpPr>
          <p:cNvPr id="24" name="Rectangle 338">
            <a:extLst>
              <a:ext uri="{FF2B5EF4-FFF2-40B4-BE49-F238E27FC236}">
                <a16:creationId xmlns:a16="http://schemas.microsoft.com/office/drawing/2014/main" id="{198C58E7-D25A-6946-929E-9E7A1B9B23FB}"/>
              </a:ext>
            </a:extLst>
          </p:cNvPr>
          <p:cNvSpPr/>
          <p:nvPr/>
        </p:nvSpPr>
        <p:spPr>
          <a:xfrm>
            <a:off x="4376890" y="4495836"/>
            <a:ext cx="7193130" cy="499764"/>
          </a:xfrm>
          <a:custGeom>
            <a:avLst/>
            <a:gdLst>
              <a:gd name="connsiteX0" fmla="*/ 0 w 6150405"/>
              <a:gd name="connsiteY0" fmla="*/ 0 h 585026"/>
              <a:gd name="connsiteX1" fmla="*/ 6150405 w 6150405"/>
              <a:gd name="connsiteY1" fmla="*/ 0 h 585026"/>
              <a:gd name="connsiteX2" fmla="*/ 6150405 w 6150405"/>
              <a:gd name="connsiteY2" fmla="*/ 585026 h 585026"/>
              <a:gd name="connsiteX3" fmla="*/ 0 w 6150405"/>
              <a:gd name="connsiteY3" fmla="*/ 585026 h 585026"/>
              <a:gd name="connsiteX4" fmla="*/ 0 w 6150405"/>
              <a:gd name="connsiteY4" fmla="*/ 0 h 585026"/>
              <a:gd name="connsiteX0" fmla="*/ 610567 w 6150405"/>
              <a:gd name="connsiteY0" fmla="*/ 8142 h 585026"/>
              <a:gd name="connsiteX1" fmla="*/ 6150405 w 6150405"/>
              <a:gd name="connsiteY1" fmla="*/ 0 h 585026"/>
              <a:gd name="connsiteX2" fmla="*/ 6150405 w 6150405"/>
              <a:gd name="connsiteY2" fmla="*/ 585026 h 585026"/>
              <a:gd name="connsiteX3" fmla="*/ 0 w 6150405"/>
              <a:gd name="connsiteY3" fmla="*/ 585026 h 585026"/>
              <a:gd name="connsiteX4" fmla="*/ 610567 w 6150405"/>
              <a:gd name="connsiteY4" fmla="*/ 8142 h 585026"/>
              <a:gd name="connsiteX0" fmla="*/ 610567 w 6150405"/>
              <a:gd name="connsiteY0" fmla="*/ 0 h 576884"/>
              <a:gd name="connsiteX1" fmla="*/ 5515416 w 6150405"/>
              <a:gd name="connsiteY1" fmla="*/ 0 h 576884"/>
              <a:gd name="connsiteX2" fmla="*/ 6150405 w 6150405"/>
              <a:gd name="connsiteY2" fmla="*/ 576884 h 576884"/>
              <a:gd name="connsiteX3" fmla="*/ 0 w 6150405"/>
              <a:gd name="connsiteY3" fmla="*/ 576884 h 576884"/>
              <a:gd name="connsiteX4" fmla="*/ 610567 w 6150405"/>
              <a:gd name="connsiteY4" fmla="*/ 0 h 57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405" h="576884">
                <a:moveTo>
                  <a:pt x="610567" y="0"/>
                </a:moveTo>
                <a:lnTo>
                  <a:pt x="5515416" y="0"/>
                </a:lnTo>
                <a:lnTo>
                  <a:pt x="6150405" y="576884"/>
                </a:lnTo>
                <a:lnTo>
                  <a:pt x="0" y="576884"/>
                </a:lnTo>
                <a:lnTo>
                  <a:pt x="610567" y="0"/>
                </a:lnTo>
                <a:close/>
              </a:path>
            </a:pathLst>
          </a:custGeom>
          <a:solidFill>
            <a:schemeClr val="accent1">
              <a:lumMod val="40000"/>
              <a:lumOff val="6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ysClr val="window" lastClr="FFFFFF"/>
              </a:solidFill>
              <a:effectLst/>
              <a:uLnTx/>
              <a:uFillTx/>
              <a:ea typeface="+mn-ea"/>
              <a:cs typeface="Calibri"/>
            </a:endParaRPr>
          </a:p>
        </p:txBody>
      </p:sp>
      <p:sp>
        <p:nvSpPr>
          <p:cNvPr id="25" name="Rectangle 39">
            <a:extLst>
              <a:ext uri="{FF2B5EF4-FFF2-40B4-BE49-F238E27FC236}">
                <a16:creationId xmlns:a16="http://schemas.microsoft.com/office/drawing/2014/main" id="{36D41125-C39A-1745-9BC4-811F3B6AEB80}"/>
              </a:ext>
            </a:extLst>
          </p:cNvPr>
          <p:cNvSpPr/>
          <p:nvPr/>
        </p:nvSpPr>
        <p:spPr>
          <a:xfrm>
            <a:off x="4983867" y="4028088"/>
            <a:ext cx="5979175" cy="552715"/>
          </a:xfrm>
          <a:prstGeom prst="rect">
            <a:avLst/>
          </a:prstGeom>
          <a:solidFill>
            <a:schemeClr val="accent1">
              <a:lumMod val="60000"/>
              <a:lumOff val="4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ysClr val="window" lastClr="FFFFFF"/>
                </a:solidFill>
                <a:effectLst/>
                <a:uLnTx/>
                <a:uFillTx/>
                <a:ea typeface="+mn-ea"/>
                <a:cs typeface="Calibri"/>
              </a:rPr>
              <a:t>2</a:t>
            </a:r>
          </a:p>
        </p:txBody>
      </p:sp>
      <p:sp>
        <p:nvSpPr>
          <p:cNvPr id="26" name="Rectangle 338">
            <a:extLst>
              <a:ext uri="{FF2B5EF4-FFF2-40B4-BE49-F238E27FC236}">
                <a16:creationId xmlns:a16="http://schemas.microsoft.com/office/drawing/2014/main" id="{5D5491AF-7234-6E49-B493-4190F0F3D576}"/>
              </a:ext>
            </a:extLst>
          </p:cNvPr>
          <p:cNvSpPr/>
          <p:nvPr/>
        </p:nvSpPr>
        <p:spPr>
          <a:xfrm>
            <a:off x="4983867" y="3612667"/>
            <a:ext cx="5979175" cy="415421"/>
          </a:xfrm>
          <a:custGeom>
            <a:avLst/>
            <a:gdLst>
              <a:gd name="connsiteX0" fmla="*/ 0 w 6150405"/>
              <a:gd name="connsiteY0" fmla="*/ 0 h 585026"/>
              <a:gd name="connsiteX1" fmla="*/ 6150405 w 6150405"/>
              <a:gd name="connsiteY1" fmla="*/ 0 h 585026"/>
              <a:gd name="connsiteX2" fmla="*/ 6150405 w 6150405"/>
              <a:gd name="connsiteY2" fmla="*/ 585026 h 585026"/>
              <a:gd name="connsiteX3" fmla="*/ 0 w 6150405"/>
              <a:gd name="connsiteY3" fmla="*/ 585026 h 585026"/>
              <a:gd name="connsiteX4" fmla="*/ 0 w 6150405"/>
              <a:gd name="connsiteY4" fmla="*/ 0 h 585026"/>
              <a:gd name="connsiteX0" fmla="*/ 610567 w 6150405"/>
              <a:gd name="connsiteY0" fmla="*/ 8142 h 585026"/>
              <a:gd name="connsiteX1" fmla="*/ 6150405 w 6150405"/>
              <a:gd name="connsiteY1" fmla="*/ 0 h 585026"/>
              <a:gd name="connsiteX2" fmla="*/ 6150405 w 6150405"/>
              <a:gd name="connsiteY2" fmla="*/ 585026 h 585026"/>
              <a:gd name="connsiteX3" fmla="*/ 0 w 6150405"/>
              <a:gd name="connsiteY3" fmla="*/ 585026 h 585026"/>
              <a:gd name="connsiteX4" fmla="*/ 610567 w 6150405"/>
              <a:gd name="connsiteY4" fmla="*/ 8142 h 585026"/>
              <a:gd name="connsiteX0" fmla="*/ 610567 w 6150405"/>
              <a:gd name="connsiteY0" fmla="*/ 0 h 576884"/>
              <a:gd name="connsiteX1" fmla="*/ 5515416 w 6150405"/>
              <a:gd name="connsiteY1" fmla="*/ 0 h 576884"/>
              <a:gd name="connsiteX2" fmla="*/ 6150405 w 6150405"/>
              <a:gd name="connsiteY2" fmla="*/ 576884 h 576884"/>
              <a:gd name="connsiteX3" fmla="*/ 0 w 6150405"/>
              <a:gd name="connsiteY3" fmla="*/ 576884 h 576884"/>
              <a:gd name="connsiteX4" fmla="*/ 610567 w 6150405"/>
              <a:gd name="connsiteY4" fmla="*/ 0 h 57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405" h="576884">
                <a:moveTo>
                  <a:pt x="610567" y="0"/>
                </a:moveTo>
                <a:lnTo>
                  <a:pt x="5515416" y="0"/>
                </a:lnTo>
                <a:lnTo>
                  <a:pt x="6150405" y="576884"/>
                </a:lnTo>
                <a:lnTo>
                  <a:pt x="0" y="576884"/>
                </a:lnTo>
                <a:lnTo>
                  <a:pt x="610567" y="0"/>
                </a:lnTo>
                <a:close/>
              </a:path>
            </a:pathLst>
          </a:custGeom>
          <a:solidFill>
            <a:schemeClr val="accent1">
              <a:lumMod val="60000"/>
              <a:lumOff val="4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ysClr val="window" lastClr="FFFFFF"/>
              </a:solidFill>
              <a:effectLst/>
              <a:uLnTx/>
              <a:uFillTx/>
              <a:ea typeface="+mn-ea"/>
              <a:cs typeface="Calibri"/>
            </a:endParaRPr>
          </a:p>
        </p:txBody>
      </p:sp>
      <p:sp>
        <p:nvSpPr>
          <p:cNvPr id="27" name="Rectangle 41">
            <a:extLst>
              <a:ext uri="{FF2B5EF4-FFF2-40B4-BE49-F238E27FC236}">
                <a16:creationId xmlns:a16="http://schemas.microsoft.com/office/drawing/2014/main" id="{2980E35D-2A38-634E-A1BB-F8D2E8AD5C0B}"/>
              </a:ext>
            </a:extLst>
          </p:cNvPr>
          <p:cNvSpPr/>
          <p:nvPr/>
        </p:nvSpPr>
        <p:spPr>
          <a:xfrm>
            <a:off x="5592766" y="3174253"/>
            <a:ext cx="4761379" cy="440142"/>
          </a:xfrm>
          <a:prstGeom prst="rect">
            <a:avLst/>
          </a:prstGeom>
          <a:solidFill>
            <a:schemeClr val="accent2">
              <a:lumMod val="60000"/>
              <a:lumOff val="4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 lastClr="FFFFFF"/>
                </a:solidFill>
                <a:effectLst/>
                <a:uLnTx/>
                <a:uFillTx/>
                <a:ea typeface="+mn-ea"/>
                <a:cs typeface="Calibri"/>
              </a:rPr>
              <a:t>3</a:t>
            </a:r>
          </a:p>
        </p:txBody>
      </p:sp>
      <p:sp>
        <p:nvSpPr>
          <p:cNvPr id="28" name="Rectangle 338">
            <a:extLst>
              <a:ext uri="{FF2B5EF4-FFF2-40B4-BE49-F238E27FC236}">
                <a16:creationId xmlns:a16="http://schemas.microsoft.com/office/drawing/2014/main" id="{2C465126-44C1-B747-A573-30C5D6092D56}"/>
              </a:ext>
            </a:extLst>
          </p:cNvPr>
          <p:cNvSpPr/>
          <p:nvPr/>
        </p:nvSpPr>
        <p:spPr>
          <a:xfrm>
            <a:off x="5592766" y="2843441"/>
            <a:ext cx="4761379" cy="330811"/>
          </a:xfrm>
          <a:custGeom>
            <a:avLst/>
            <a:gdLst>
              <a:gd name="connsiteX0" fmla="*/ 0 w 6150405"/>
              <a:gd name="connsiteY0" fmla="*/ 0 h 585026"/>
              <a:gd name="connsiteX1" fmla="*/ 6150405 w 6150405"/>
              <a:gd name="connsiteY1" fmla="*/ 0 h 585026"/>
              <a:gd name="connsiteX2" fmla="*/ 6150405 w 6150405"/>
              <a:gd name="connsiteY2" fmla="*/ 585026 h 585026"/>
              <a:gd name="connsiteX3" fmla="*/ 0 w 6150405"/>
              <a:gd name="connsiteY3" fmla="*/ 585026 h 585026"/>
              <a:gd name="connsiteX4" fmla="*/ 0 w 6150405"/>
              <a:gd name="connsiteY4" fmla="*/ 0 h 585026"/>
              <a:gd name="connsiteX0" fmla="*/ 610567 w 6150405"/>
              <a:gd name="connsiteY0" fmla="*/ 8142 h 585026"/>
              <a:gd name="connsiteX1" fmla="*/ 6150405 w 6150405"/>
              <a:gd name="connsiteY1" fmla="*/ 0 h 585026"/>
              <a:gd name="connsiteX2" fmla="*/ 6150405 w 6150405"/>
              <a:gd name="connsiteY2" fmla="*/ 585026 h 585026"/>
              <a:gd name="connsiteX3" fmla="*/ 0 w 6150405"/>
              <a:gd name="connsiteY3" fmla="*/ 585026 h 585026"/>
              <a:gd name="connsiteX4" fmla="*/ 610567 w 6150405"/>
              <a:gd name="connsiteY4" fmla="*/ 8142 h 585026"/>
              <a:gd name="connsiteX0" fmla="*/ 610567 w 6150405"/>
              <a:gd name="connsiteY0" fmla="*/ 0 h 576884"/>
              <a:gd name="connsiteX1" fmla="*/ 5515416 w 6150405"/>
              <a:gd name="connsiteY1" fmla="*/ 0 h 576884"/>
              <a:gd name="connsiteX2" fmla="*/ 6150405 w 6150405"/>
              <a:gd name="connsiteY2" fmla="*/ 576884 h 576884"/>
              <a:gd name="connsiteX3" fmla="*/ 0 w 6150405"/>
              <a:gd name="connsiteY3" fmla="*/ 576884 h 576884"/>
              <a:gd name="connsiteX4" fmla="*/ 610567 w 6150405"/>
              <a:gd name="connsiteY4" fmla="*/ 0 h 57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405" h="576884">
                <a:moveTo>
                  <a:pt x="610567" y="0"/>
                </a:moveTo>
                <a:lnTo>
                  <a:pt x="5515416" y="0"/>
                </a:lnTo>
                <a:lnTo>
                  <a:pt x="6150405" y="576884"/>
                </a:lnTo>
                <a:lnTo>
                  <a:pt x="0" y="576884"/>
                </a:lnTo>
                <a:lnTo>
                  <a:pt x="610567" y="0"/>
                </a:lnTo>
                <a:close/>
              </a:path>
            </a:pathLst>
          </a:custGeom>
          <a:solidFill>
            <a:schemeClr val="accent2">
              <a:lumMod val="60000"/>
              <a:lumOff val="40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ysClr val="window" lastClr="FFFFFF"/>
              </a:solidFill>
              <a:effectLst/>
              <a:uLnTx/>
              <a:uFillTx/>
              <a:ea typeface="+mn-ea"/>
              <a:cs typeface="Calibri"/>
            </a:endParaRPr>
          </a:p>
        </p:txBody>
      </p:sp>
      <p:sp>
        <p:nvSpPr>
          <p:cNvPr id="29" name="Rectangle 43">
            <a:extLst>
              <a:ext uri="{FF2B5EF4-FFF2-40B4-BE49-F238E27FC236}">
                <a16:creationId xmlns:a16="http://schemas.microsoft.com/office/drawing/2014/main" id="{55D7EB2D-8FC7-FD4B-8D2C-6D33AB5FC9EE}"/>
              </a:ext>
            </a:extLst>
          </p:cNvPr>
          <p:cNvSpPr/>
          <p:nvPr/>
        </p:nvSpPr>
        <p:spPr>
          <a:xfrm>
            <a:off x="6078215" y="2497232"/>
            <a:ext cx="3790481" cy="350392"/>
          </a:xfrm>
          <a:prstGeom prst="rect">
            <a:avLst/>
          </a:prstGeom>
          <a:solidFill>
            <a:schemeClr val="accent1"/>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ysClr val="window" lastClr="FFFFFF"/>
                </a:solidFill>
                <a:effectLst/>
                <a:uLnTx/>
                <a:uFillTx/>
                <a:ea typeface="+mn-ea"/>
                <a:cs typeface="Calibri"/>
              </a:rPr>
              <a:t>4</a:t>
            </a:r>
          </a:p>
        </p:txBody>
      </p:sp>
      <p:sp>
        <p:nvSpPr>
          <p:cNvPr id="30" name="Rectangle 338">
            <a:extLst>
              <a:ext uri="{FF2B5EF4-FFF2-40B4-BE49-F238E27FC236}">
                <a16:creationId xmlns:a16="http://schemas.microsoft.com/office/drawing/2014/main" id="{EFAF36E9-B3AA-3B4F-B688-807318EAF20C}"/>
              </a:ext>
            </a:extLst>
          </p:cNvPr>
          <p:cNvSpPr/>
          <p:nvPr/>
        </p:nvSpPr>
        <p:spPr>
          <a:xfrm>
            <a:off x="6078215" y="2233878"/>
            <a:ext cx="3790481" cy="263356"/>
          </a:xfrm>
          <a:custGeom>
            <a:avLst/>
            <a:gdLst>
              <a:gd name="connsiteX0" fmla="*/ 0 w 6150405"/>
              <a:gd name="connsiteY0" fmla="*/ 0 h 585026"/>
              <a:gd name="connsiteX1" fmla="*/ 6150405 w 6150405"/>
              <a:gd name="connsiteY1" fmla="*/ 0 h 585026"/>
              <a:gd name="connsiteX2" fmla="*/ 6150405 w 6150405"/>
              <a:gd name="connsiteY2" fmla="*/ 585026 h 585026"/>
              <a:gd name="connsiteX3" fmla="*/ 0 w 6150405"/>
              <a:gd name="connsiteY3" fmla="*/ 585026 h 585026"/>
              <a:gd name="connsiteX4" fmla="*/ 0 w 6150405"/>
              <a:gd name="connsiteY4" fmla="*/ 0 h 585026"/>
              <a:gd name="connsiteX0" fmla="*/ 610567 w 6150405"/>
              <a:gd name="connsiteY0" fmla="*/ 8142 h 585026"/>
              <a:gd name="connsiteX1" fmla="*/ 6150405 w 6150405"/>
              <a:gd name="connsiteY1" fmla="*/ 0 h 585026"/>
              <a:gd name="connsiteX2" fmla="*/ 6150405 w 6150405"/>
              <a:gd name="connsiteY2" fmla="*/ 585026 h 585026"/>
              <a:gd name="connsiteX3" fmla="*/ 0 w 6150405"/>
              <a:gd name="connsiteY3" fmla="*/ 585026 h 585026"/>
              <a:gd name="connsiteX4" fmla="*/ 610567 w 6150405"/>
              <a:gd name="connsiteY4" fmla="*/ 8142 h 585026"/>
              <a:gd name="connsiteX0" fmla="*/ 610567 w 6150405"/>
              <a:gd name="connsiteY0" fmla="*/ 0 h 576884"/>
              <a:gd name="connsiteX1" fmla="*/ 5515416 w 6150405"/>
              <a:gd name="connsiteY1" fmla="*/ 0 h 576884"/>
              <a:gd name="connsiteX2" fmla="*/ 6150405 w 6150405"/>
              <a:gd name="connsiteY2" fmla="*/ 576884 h 576884"/>
              <a:gd name="connsiteX3" fmla="*/ 0 w 6150405"/>
              <a:gd name="connsiteY3" fmla="*/ 576884 h 576884"/>
              <a:gd name="connsiteX4" fmla="*/ 610567 w 6150405"/>
              <a:gd name="connsiteY4" fmla="*/ 0 h 57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405" h="576884">
                <a:moveTo>
                  <a:pt x="610567" y="0"/>
                </a:moveTo>
                <a:lnTo>
                  <a:pt x="5515416" y="0"/>
                </a:lnTo>
                <a:lnTo>
                  <a:pt x="6150405" y="576884"/>
                </a:lnTo>
                <a:lnTo>
                  <a:pt x="0" y="576884"/>
                </a:lnTo>
                <a:lnTo>
                  <a:pt x="610567" y="0"/>
                </a:lnTo>
                <a:close/>
              </a:path>
            </a:pathLst>
          </a:custGeom>
          <a:solidFill>
            <a:schemeClr val="accent1"/>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ysClr val="window" lastClr="FFFFFF"/>
              </a:solidFill>
              <a:effectLst/>
              <a:uLnTx/>
              <a:uFillTx/>
              <a:ea typeface="+mn-ea"/>
              <a:cs typeface="Calibri"/>
            </a:endParaRPr>
          </a:p>
        </p:txBody>
      </p:sp>
      <p:sp>
        <p:nvSpPr>
          <p:cNvPr id="31" name="Rectangle 45">
            <a:extLst>
              <a:ext uri="{FF2B5EF4-FFF2-40B4-BE49-F238E27FC236}">
                <a16:creationId xmlns:a16="http://schemas.microsoft.com/office/drawing/2014/main" id="{24BDC207-31E3-F04D-8FDB-5810CEE4BA29}"/>
              </a:ext>
            </a:extLst>
          </p:cNvPr>
          <p:cNvSpPr/>
          <p:nvPr/>
        </p:nvSpPr>
        <p:spPr>
          <a:xfrm>
            <a:off x="6469784" y="1959306"/>
            <a:ext cx="3007341" cy="277999"/>
          </a:xfrm>
          <a:prstGeom prst="rect">
            <a:avLst/>
          </a:prstGeom>
          <a:solidFill>
            <a:schemeClr val="accent1">
              <a:lumMod val="75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ysClr val="window" lastClr="FFFFFF"/>
                </a:solidFill>
                <a:effectLst/>
                <a:uLnTx/>
                <a:uFillTx/>
                <a:ea typeface="+mn-ea"/>
                <a:cs typeface="Calibri"/>
              </a:rPr>
              <a:t>5</a:t>
            </a:r>
          </a:p>
        </p:txBody>
      </p:sp>
      <p:sp>
        <p:nvSpPr>
          <p:cNvPr id="32" name="Rectangle 338">
            <a:extLst>
              <a:ext uri="{FF2B5EF4-FFF2-40B4-BE49-F238E27FC236}">
                <a16:creationId xmlns:a16="http://schemas.microsoft.com/office/drawing/2014/main" id="{CD86AB97-4E64-6D44-A9E5-B7B875660B44}"/>
              </a:ext>
            </a:extLst>
          </p:cNvPr>
          <p:cNvSpPr/>
          <p:nvPr/>
        </p:nvSpPr>
        <p:spPr>
          <a:xfrm>
            <a:off x="6469784" y="1750361"/>
            <a:ext cx="3007341" cy="208945"/>
          </a:xfrm>
          <a:custGeom>
            <a:avLst/>
            <a:gdLst>
              <a:gd name="connsiteX0" fmla="*/ 0 w 6150405"/>
              <a:gd name="connsiteY0" fmla="*/ 0 h 585026"/>
              <a:gd name="connsiteX1" fmla="*/ 6150405 w 6150405"/>
              <a:gd name="connsiteY1" fmla="*/ 0 h 585026"/>
              <a:gd name="connsiteX2" fmla="*/ 6150405 w 6150405"/>
              <a:gd name="connsiteY2" fmla="*/ 585026 h 585026"/>
              <a:gd name="connsiteX3" fmla="*/ 0 w 6150405"/>
              <a:gd name="connsiteY3" fmla="*/ 585026 h 585026"/>
              <a:gd name="connsiteX4" fmla="*/ 0 w 6150405"/>
              <a:gd name="connsiteY4" fmla="*/ 0 h 585026"/>
              <a:gd name="connsiteX0" fmla="*/ 610567 w 6150405"/>
              <a:gd name="connsiteY0" fmla="*/ 8142 h 585026"/>
              <a:gd name="connsiteX1" fmla="*/ 6150405 w 6150405"/>
              <a:gd name="connsiteY1" fmla="*/ 0 h 585026"/>
              <a:gd name="connsiteX2" fmla="*/ 6150405 w 6150405"/>
              <a:gd name="connsiteY2" fmla="*/ 585026 h 585026"/>
              <a:gd name="connsiteX3" fmla="*/ 0 w 6150405"/>
              <a:gd name="connsiteY3" fmla="*/ 585026 h 585026"/>
              <a:gd name="connsiteX4" fmla="*/ 610567 w 6150405"/>
              <a:gd name="connsiteY4" fmla="*/ 8142 h 585026"/>
              <a:gd name="connsiteX0" fmla="*/ 610567 w 6150405"/>
              <a:gd name="connsiteY0" fmla="*/ 0 h 576884"/>
              <a:gd name="connsiteX1" fmla="*/ 5515416 w 6150405"/>
              <a:gd name="connsiteY1" fmla="*/ 0 h 576884"/>
              <a:gd name="connsiteX2" fmla="*/ 6150405 w 6150405"/>
              <a:gd name="connsiteY2" fmla="*/ 576884 h 576884"/>
              <a:gd name="connsiteX3" fmla="*/ 0 w 6150405"/>
              <a:gd name="connsiteY3" fmla="*/ 576884 h 576884"/>
              <a:gd name="connsiteX4" fmla="*/ 610567 w 6150405"/>
              <a:gd name="connsiteY4" fmla="*/ 0 h 576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405" h="576884">
                <a:moveTo>
                  <a:pt x="610567" y="0"/>
                </a:moveTo>
                <a:lnTo>
                  <a:pt x="5515416" y="0"/>
                </a:lnTo>
                <a:lnTo>
                  <a:pt x="6150405" y="576884"/>
                </a:lnTo>
                <a:lnTo>
                  <a:pt x="0" y="576884"/>
                </a:lnTo>
                <a:lnTo>
                  <a:pt x="610567" y="0"/>
                </a:lnTo>
                <a:close/>
              </a:path>
            </a:pathLst>
          </a:custGeom>
          <a:solidFill>
            <a:schemeClr val="accent1">
              <a:lumMod val="75000"/>
            </a:schemeClr>
          </a:solidFill>
          <a:ln w="31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ysClr val="window" lastClr="FFFFFF"/>
              </a:solidFill>
              <a:effectLst/>
              <a:uLnTx/>
              <a:uFillTx/>
              <a:ea typeface="+mn-ea"/>
              <a:cs typeface="Calibri"/>
            </a:endParaRPr>
          </a:p>
        </p:txBody>
      </p:sp>
      <p:cxnSp>
        <p:nvCxnSpPr>
          <p:cNvPr id="33" name="Straight Connector 52">
            <a:extLst>
              <a:ext uri="{FF2B5EF4-FFF2-40B4-BE49-F238E27FC236}">
                <a16:creationId xmlns:a16="http://schemas.microsoft.com/office/drawing/2014/main" id="{297BADF1-7CA5-2041-BD81-7C7827B8BC67}"/>
              </a:ext>
            </a:extLst>
          </p:cNvPr>
          <p:cNvCxnSpPr>
            <a:cxnSpLocks/>
          </p:cNvCxnSpPr>
          <p:nvPr/>
        </p:nvCxnSpPr>
        <p:spPr>
          <a:xfrm flipH="1" flipV="1">
            <a:off x="4194639" y="2079143"/>
            <a:ext cx="2178148"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55">
            <a:extLst>
              <a:ext uri="{FF2B5EF4-FFF2-40B4-BE49-F238E27FC236}">
                <a16:creationId xmlns:a16="http://schemas.microsoft.com/office/drawing/2014/main" id="{F3DF999E-DAFF-334F-A7EE-7B99B26FEC39}"/>
              </a:ext>
            </a:extLst>
          </p:cNvPr>
          <p:cNvCxnSpPr/>
          <p:nvPr/>
        </p:nvCxnSpPr>
        <p:spPr>
          <a:xfrm flipH="1">
            <a:off x="4016852" y="4235459"/>
            <a:ext cx="88578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Прямоугольник 37">
            <a:extLst>
              <a:ext uri="{FF2B5EF4-FFF2-40B4-BE49-F238E27FC236}">
                <a16:creationId xmlns:a16="http://schemas.microsoft.com/office/drawing/2014/main" id="{837629BC-35B3-F643-9115-4D31380F2C5A}"/>
              </a:ext>
            </a:extLst>
          </p:cNvPr>
          <p:cNvSpPr/>
          <p:nvPr/>
        </p:nvSpPr>
        <p:spPr>
          <a:xfrm>
            <a:off x="412834" y="1883564"/>
            <a:ext cx="3781805" cy="369332"/>
          </a:xfrm>
          <a:prstGeom prst="rect">
            <a:avLst/>
          </a:prstGeom>
        </p:spPr>
        <p:txBody>
          <a:bodyPr wrap="none">
            <a:spAutoFit/>
          </a:bodyPr>
          <a:lstStyle/>
          <a:p>
            <a:pPr algn="just">
              <a:spcBef>
                <a:spcPts val="900"/>
              </a:spcBef>
            </a:pPr>
            <a:r>
              <a:rPr lang="kk-KZ" sz="1800" b="1">
                <a:latin typeface="Century Gothic" panose="020B0502020202020204" pitchFamily="34" charset="0"/>
                <a:ea typeface="Segoe UI" panose="020B0502040204020203" pitchFamily="34" charset="0"/>
                <a:cs typeface="Segoe UI" panose="020B0502040204020203" pitchFamily="34" charset="0"/>
              </a:rPr>
              <a:t>Үлестес тұлғалар тізімі</a:t>
            </a:r>
          </a:p>
        </p:txBody>
      </p:sp>
      <p:sp>
        <p:nvSpPr>
          <p:cNvPr id="40" name="Прямоугольник 39">
            <a:extLst>
              <a:ext uri="{FF2B5EF4-FFF2-40B4-BE49-F238E27FC236}">
                <a16:creationId xmlns:a16="http://schemas.microsoft.com/office/drawing/2014/main" id="{55EFE7E4-4ADB-A848-BC3F-4FBCE11297C1}"/>
              </a:ext>
            </a:extLst>
          </p:cNvPr>
          <p:cNvSpPr/>
          <p:nvPr/>
        </p:nvSpPr>
        <p:spPr>
          <a:xfrm>
            <a:off x="253230" y="2456046"/>
            <a:ext cx="4532010" cy="369332"/>
          </a:xfrm>
          <a:prstGeom prst="rect">
            <a:avLst/>
          </a:prstGeom>
        </p:spPr>
        <p:txBody>
          <a:bodyPr wrap="none">
            <a:spAutoFit/>
          </a:bodyPr>
          <a:lstStyle/>
          <a:p>
            <a:pPr algn="just">
              <a:spcBef>
                <a:spcPts val="900"/>
              </a:spcBef>
            </a:pPr>
            <a:r>
              <a:rPr lang="kk-KZ" sz="1800" b="1">
                <a:latin typeface="Century Gothic" panose="020B0502020202020204" pitchFamily="34" charset="0"/>
                <a:ea typeface="Segoe UI" panose="020B0502040204020203" pitchFamily="34" charset="0"/>
                <a:cs typeface="Segoe UI" panose="020B0502040204020203" pitchFamily="34" charset="0"/>
              </a:rPr>
              <a:t>Мүдделер қақтығысы туралы декларация</a:t>
            </a:r>
          </a:p>
        </p:txBody>
      </p:sp>
      <p:sp>
        <p:nvSpPr>
          <p:cNvPr id="41" name="Прямоугольник 40">
            <a:extLst>
              <a:ext uri="{FF2B5EF4-FFF2-40B4-BE49-F238E27FC236}">
                <a16:creationId xmlns:a16="http://schemas.microsoft.com/office/drawing/2014/main" id="{4C7B4930-7C5C-0A41-A1F1-E2F9D7C518E5}"/>
              </a:ext>
            </a:extLst>
          </p:cNvPr>
          <p:cNvSpPr/>
          <p:nvPr/>
        </p:nvSpPr>
        <p:spPr>
          <a:xfrm>
            <a:off x="306196" y="3159480"/>
            <a:ext cx="4259499" cy="369332"/>
          </a:xfrm>
          <a:prstGeom prst="rect">
            <a:avLst/>
          </a:prstGeom>
        </p:spPr>
        <p:txBody>
          <a:bodyPr wrap="none">
            <a:spAutoFit/>
          </a:bodyPr>
          <a:lstStyle/>
          <a:p>
            <a:pPr algn="just">
              <a:spcBef>
                <a:spcPts val="900"/>
              </a:spcBef>
            </a:pPr>
            <a:r>
              <a:rPr lang="kk-KZ" sz="1800" b="1">
                <a:latin typeface="Century Gothic" panose="020B0502020202020204" pitchFamily="34" charset="0"/>
                <a:ea typeface="Segoe UI" panose="020B0502040204020203" pitchFamily="34" charset="0"/>
                <a:cs typeface="Segoe UI" panose="020B0502040204020203" pitchFamily="34" charset="0"/>
              </a:rPr>
              <a:t>Контрагентті комплаенс-тексеру</a:t>
            </a:r>
          </a:p>
        </p:txBody>
      </p:sp>
      <p:sp>
        <p:nvSpPr>
          <p:cNvPr id="49" name="Прямоугольник 48">
            <a:extLst>
              <a:ext uri="{FF2B5EF4-FFF2-40B4-BE49-F238E27FC236}">
                <a16:creationId xmlns:a16="http://schemas.microsoft.com/office/drawing/2014/main" id="{6EF1C5B3-A754-5845-983B-32217C23DD81}"/>
              </a:ext>
            </a:extLst>
          </p:cNvPr>
          <p:cNvSpPr/>
          <p:nvPr/>
        </p:nvSpPr>
        <p:spPr>
          <a:xfrm>
            <a:off x="385106" y="4050793"/>
            <a:ext cx="3693640" cy="369332"/>
          </a:xfrm>
          <a:prstGeom prst="rect">
            <a:avLst/>
          </a:prstGeom>
        </p:spPr>
        <p:txBody>
          <a:bodyPr wrap="none">
            <a:spAutoFit/>
          </a:bodyPr>
          <a:lstStyle/>
          <a:p>
            <a:pPr algn="just">
              <a:spcBef>
                <a:spcPts val="900"/>
              </a:spcBef>
            </a:pPr>
            <a:r>
              <a:rPr lang="kk-KZ" sz="1800" b="1">
                <a:latin typeface="Century Gothic" panose="020B0502020202020204" pitchFamily="34" charset="0"/>
                <a:ea typeface="Segoe UI" panose="020B0502040204020203" pitchFamily="34" charset="0"/>
                <a:cs typeface="Segoe UI" panose="020B0502040204020203" pitchFamily="34" charset="0"/>
              </a:rPr>
              <a:t>Жаңа қызметкерлерді жалдау кезінде</a:t>
            </a:r>
          </a:p>
        </p:txBody>
      </p:sp>
      <p:sp>
        <p:nvSpPr>
          <p:cNvPr id="50" name="Прямоугольник 49">
            <a:extLst>
              <a:ext uri="{FF2B5EF4-FFF2-40B4-BE49-F238E27FC236}">
                <a16:creationId xmlns:a16="http://schemas.microsoft.com/office/drawing/2014/main" id="{48E774D8-77B7-D540-85A0-30A40C66382E}"/>
              </a:ext>
            </a:extLst>
          </p:cNvPr>
          <p:cNvSpPr/>
          <p:nvPr/>
        </p:nvSpPr>
        <p:spPr>
          <a:xfrm>
            <a:off x="1098592" y="5131131"/>
            <a:ext cx="2047355" cy="369332"/>
          </a:xfrm>
          <a:prstGeom prst="rect">
            <a:avLst/>
          </a:prstGeom>
        </p:spPr>
        <p:txBody>
          <a:bodyPr wrap="none">
            <a:spAutoFit/>
          </a:bodyPr>
          <a:lstStyle/>
          <a:p>
            <a:pPr algn="just">
              <a:spcBef>
                <a:spcPts val="900"/>
              </a:spcBef>
            </a:pPr>
            <a:r>
              <a:rPr lang="kk-KZ" sz="1800" b="1">
                <a:latin typeface="Century Gothic" panose="020B0502020202020204" pitchFamily="34" charset="0"/>
                <a:ea typeface="Segoe UI" panose="020B0502040204020203" pitchFamily="34" charset="0"/>
                <a:cs typeface="Segoe UI" panose="020B0502040204020203" pitchFamily="34" charset="0"/>
              </a:rPr>
              <a:t>«Сенім телефоны»</a:t>
            </a:r>
          </a:p>
        </p:txBody>
      </p:sp>
      <p:cxnSp>
        <p:nvCxnSpPr>
          <p:cNvPr id="51" name="Straight Connector 55">
            <a:extLst>
              <a:ext uri="{FF2B5EF4-FFF2-40B4-BE49-F238E27FC236}">
                <a16:creationId xmlns:a16="http://schemas.microsoft.com/office/drawing/2014/main" id="{F3DF999E-DAFF-334F-A7EE-7B99B26FEC39}"/>
              </a:ext>
            </a:extLst>
          </p:cNvPr>
          <p:cNvCxnSpPr/>
          <p:nvPr/>
        </p:nvCxnSpPr>
        <p:spPr>
          <a:xfrm flipH="1">
            <a:off x="4565695" y="3340968"/>
            <a:ext cx="88578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5">
            <a:extLst>
              <a:ext uri="{FF2B5EF4-FFF2-40B4-BE49-F238E27FC236}">
                <a16:creationId xmlns:a16="http://schemas.microsoft.com/office/drawing/2014/main" id="{F3DF999E-DAFF-334F-A7EE-7B99B26FEC39}"/>
              </a:ext>
            </a:extLst>
          </p:cNvPr>
          <p:cNvCxnSpPr/>
          <p:nvPr/>
        </p:nvCxnSpPr>
        <p:spPr>
          <a:xfrm flipH="1">
            <a:off x="4728730" y="2659041"/>
            <a:ext cx="130396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5">
            <a:extLst>
              <a:ext uri="{FF2B5EF4-FFF2-40B4-BE49-F238E27FC236}">
                <a16:creationId xmlns:a16="http://schemas.microsoft.com/office/drawing/2014/main" id="{F3DF999E-DAFF-334F-A7EE-7B99B26FEC39}"/>
              </a:ext>
            </a:extLst>
          </p:cNvPr>
          <p:cNvCxnSpPr/>
          <p:nvPr/>
        </p:nvCxnSpPr>
        <p:spPr>
          <a:xfrm flipH="1">
            <a:off x="3308852" y="5315797"/>
            <a:ext cx="885787"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595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EAA8B-558F-5451-CF6B-937D90FE180B}"/>
            </a:ext>
          </a:extLst>
        </p:cNvPr>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F4A09ED1-5BBA-7128-CABC-D5AD9B1A9C34}"/>
              </a:ext>
            </a:extLst>
          </p:cNvPr>
          <p:cNvCxnSpPr>
            <a:cxnSpLocks/>
          </p:cNvCxnSpPr>
          <p:nvPr/>
        </p:nvCxnSpPr>
        <p:spPr>
          <a:xfrm>
            <a:off x="197087" y="738925"/>
            <a:ext cx="11570843"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a16="http://schemas.microsoft.com/office/drawing/2014/main" id="{A7F4FC2A-6C3D-15E5-D2CF-26E9D8B1A59F}"/>
              </a:ext>
            </a:extLst>
          </p:cNvPr>
          <p:cNvSpPr/>
          <p:nvPr/>
        </p:nvSpPr>
        <p:spPr>
          <a:xfrm>
            <a:off x="202844" y="266494"/>
            <a:ext cx="11176585"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Санкциялық тәуекелдер</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3" name="Скругленный прямоугольник 2">
            <a:extLst>
              <a:ext uri="{FF2B5EF4-FFF2-40B4-BE49-F238E27FC236}">
                <a16:creationId xmlns:a16="http://schemas.microsoft.com/office/drawing/2014/main" id="{8B1C26E6-B8FE-CF81-2DA8-3F7DD049E4CA}"/>
              </a:ext>
            </a:extLst>
          </p:cNvPr>
          <p:cNvSpPr/>
          <p:nvPr/>
        </p:nvSpPr>
        <p:spPr>
          <a:xfrm>
            <a:off x="381003" y="1256153"/>
            <a:ext cx="9282950" cy="5055565"/>
          </a:xfrm>
          <a:prstGeom prst="roundRect">
            <a:avLst/>
          </a:prstGeom>
          <a:solidFill>
            <a:schemeClr val="bg1"/>
          </a:solid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err="1">
              <a:solidFill>
                <a:schemeClr val="accent5"/>
              </a:solidFill>
              <a:latin typeface="+mj-lt"/>
            </a:endParaRPr>
          </a:p>
        </p:txBody>
      </p:sp>
      <p:sp>
        <p:nvSpPr>
          <p:cNvPr id="5" name="Скругленный прямоугольник 4">
            <a:extLst>
              <a:ext uri="{FF2B5EF4-FFF2-40B4-BE49-F238E27FC236}">
                <a16:creationId xmlns:a16="http://schemas.microsoft.com/office/drawing/2014/main" id="{F92F018F-2D8C-10A8-6826-5E8F08FAF45C}"/>
              </a:ext>
            </a:extLst>
          </p:cNvPr>
          <p:cNvSpPr/>
          <p:nvPr/>
        </p:nvSpPr>
        <p:spPr>
          <a:xfrm>
            <a:off x="220051" y="945653"/>
            <a:ext cx="5742320" cy="728316"/>
          </a:xfrm>
          <a:prstGeom prst="roundRect">
            <a:avLst/>
          </a:prstGeom>
          <a:solidFill>
            <a:schemeClr val="bg1"/>
          </a:solidFill>
          <a:ln w="28575">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800" b="1">
                <a:solidFill>
                  <a:srgbClr val="00B050"/>
                </a:solidFill>
                <a:latin typeface="+mj-lt"/>
                <a:ea typeface="Cambria" panose="02040503050406030204" pitchFamily="18" charset="0"/>
              </a:rPr>
              <a:t>Топтың санкциялық тәуекелдерді азайту үшін қолданатын шаралары</a:t>
            </a:r>
          </a:p>
        </p:txBody>
      </p:sp>
      <p:sp>
        <p:nvSpPr>
          <p:cNvPr id="6" name="TextBox 5">
            <a:extLst>
              <a:ext uri="{FF2B5EF4-FFF2-40B4-BE49-F238E27FC236}">
                <a16:creationId xmlns:a16="http://schemas.microsoft.com/office/drawing/2014/main" id="{AC4494E6-B0A9-4066-A50F-67B495F75957}"/>
              </a:ext>
            </a:extLst>
          </p:cNvPr>
          <p:cNvSpPr txBox="1"/>
          <p:nvPr/>
        </p:nvSpPr>
        <p:spPr>
          <a:xfrm>
            <a:off x="430204" y="2187292"/>
            <a:ext cx="9018596" cy="2831544"/>
          </a:xfrm>
          <a:prstGeom prst="rect">
            <a:avLst/>
          </a:prstGeom>
          <a:noFill/>
        </p:spPr>
        <p:txBody>
          <a:bodyPr wrap="square" rtlCol="0">
            <a:spAutoFit/>
          </a:bodyPr>
          <a:lstStyle/>
          <a:p>
            <a:pPr algn="just"/>
            <a:r>
              <a:rPr lang="kk-KZ" sz="1800">
                <a:latin typeface="+mj-lt"/>
                <a:ea typeface="Cambria" panose="02040503050406030204" pitchFamily="18" charset="0"/>
              </a:rPr>
              <a:t>1. «ҚТЖ» ҰК» АҚ компаниялар тобының қызметіне ықтимал әсері тұрғысынан </a:t>
            </a:r>
            <a:r>
              <a:rPr lang="kk-KZ" sz="1800" b="1">
                <a:latin typeface="+mj-lt"/>
                <a:ea typeface="Cambria" panose="02040503050406030204" pitchFamily="18" charset="0"/>
              </a:rPr>
              <a:t>санкциялар саласындағы өзгерістерге тұрақты мониторинг</a:t>
            </a:r>
            <a:r>
              <a:rPr lang="kk-KZ" sz="1800">
                <a:latin typeface="+mj-lt"/>
                <a:ea typeface="Cambria" panose="02040503050406030204" pitchFamily="18" charset="0"/>
              </a:rPr>
              <a:t> жүргізіледі; </a:t>
            </a:r>
          </a:p>
          <a:p>
            <a:pPr algn="just"/>
            <a:r>
              <a:rPr lang="kk-KZ" sz="1800">
                <a:latin typeface="+mj-lt"/>
                <a:ea typeface="Cambria" panose="02040503050406030204" pitchFamily="18" charset="0"/>
              </a:rPr>
              <a:t>2. Шарттар жасалғанға дейін барлық контрагенттерге, ешбір ерекшеліксіз, оларға, бенефициарлық меншік иелеріне және банктерге қатысты санкциялық шектеулердің болуы тұрғысынан </a:t>
            </a:r>
            <a:r>
              <a:rPr lang="kk-KZ" sz="1800" b="1">
                <a:latin typeface="+mj-lt"/>
                <a:ea typeface="Cambria" panose="02040503050406030204" pitchFamily="18" charset="0"/>
              </a:rPr>
              <a:t>комплаенс-тексеру</a:t>
            </a:r>
            <a:r>
              <a:rPr lang="kk-KZ" sz="1800">
                <a:latin typeface="+mj-lt"/>
                <a:ea typeface="Cambria" panose="02040503050406030204" pitchFamily="18" charset="0"/>
              </a:rPr>
              <a:t> жүргізіледі; </a:t>
            </a:r>
          </a:p>
          <a:p>
            <a:pPr algn="just"/>
            <a:r>
              <a:rPr lang="kk-KZ" sz="1800">
                <a:latin typeface="+mj-lt"/>
                <a:ea typeface="Cambria" panose="02040503050406030204" pitchFamily="18" charset="0"/>
              </a:rPr>
              <a:t>3. Контрагенттермен жасалатын шарттарға, егер қолданылатын санкциялар шарттың орындалуына кедергі келтірсе не тараптардың бірінің оны орындауын едәуір қиындатса, шартты өзгертуге немесе бұзуға не «ҚТЖ» ҰК» АҚ мүдделерін қорғауға бағытталған өзге де шараларды қабылдауға мүмкіндік беретін </a:t>
            </a:r>
            <a:r>
              <a:rPr lang="kk-KZ" sz="1800" b="1">
                <a:latin typeface="+mj-lt"/>
                <a:ea typeface="Cambria" panose="02040503050406030204" pitchFamily="18" charset="0"/>
              </a:rPr>
              <a:t>санкциялық ескертпелер</a:t>
            </a:r>
            <a:r>
              <a:rPr lang="kk-KZ" sz="1800">
                <a:latin typeface="+mj-lt"/>
                <a:ea typeface="Cambria" panose="02040503050406030204" pitchFamily="18" charset="0"/>
              </a:rPr>
              <a:t> енгізіледі; </a:t>
            </a:r>
          </a:p>
          <a:p>
            <a:endParaRPr lang="ru-RU" sz="1600" b="1" dirty="0">
              <a:solidFill>
                <a:srgbClr val="00B050"/>
              </a:solidFill>
              <a:latin typeface="+mj-lt"/>
              <a:ea typeface="Cambria" panose="02040503050406030204" pitchFamily="18" charset="0"/>
            </a:endParaRPr>
          </a:p>
        </p:txBody>
      </p:sp>
      <p:sp>
        <p:nvSpPr>
          <p:cNvPr id="2" name="AutoShape 2" descr="Флаг ООН — Википед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 name="Рисунок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9854" y="945653"/>
            <a:ext cx="1746883" cy="1481987"/>
          </a:xfrm>
          <a:prstGeom prst="rect">
            <a:avLst/>
          </a:prstGeom>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96621" y="2634367"/>
            <a:ext cx="1951074" cy="1016315"/>
          </a:xfrm>
          <a:prstGeom prst="rect">
            <a:avLst/>
          </a:prstGeom>
        </p:spPr>
      </p:pic>
      <p:pic>
        <p:nvPicPr>
          <p:cNvPr id="10" name="Рисунок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71163" y="3747551"/>
            <a:ext cx="1959605" cy="1271285"/>
          </a:xfrm>
          <a:prstGeom prst="rect">
            <a:avLst/>
          </a:prstGeom>
        </p:spPr>
      </p:pic>
      <p:pic>
        <p:nvPicPr>
          <p:cNvPr id="11" name="Рисунок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21662" y="4959902"/>
            <a:ext cx="1858605" cy="1236817"/>
          </a:xfrm>
          <a:prstGeom prst="rect">
            <a:avLst/>
          </a:prstGeom>
        </p:spPr>
      </p:pic>
    </p:spTree>
    <p:extLst>
      <p:ext uri="{BB962C8B-B14F-4D97-AF65-F5344CB8AC3E}">
        <p14:creationId xmlns:p14="http://schemas.microsoft.com/office/powerpoint/2010/main" val="285940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1362122"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910060"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1900" b="1" spc="300">
                <a:solidFill>
                  <a:srgbClr val="F7A700"/>
                </a:solidFill>
                <a:latin typeface="Century Gothic" panose="020B0502020202020204" pitchFamily="34" charset="0"/>
                <a:cs typeface="Segoe UI" panose="020B0502040204020203" pitchFamily="34" charset="0"/>
              </a:rPr>
              <a:t>Листингтік комплаенс. Биржалардың компанияларға қоятын талаптары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3" name="Прямоугольник 2"/>
          <p:cNvSpPr/>
          <p:nvPr/>
        </p:nvSpPr>
        <p:spPr>
          <a:xfrm>
            <a:off x="536259" y="1048378"/>
            <a:ext cx="10990895" cy="4893647"/>
          </a:xfrm>
          <a:prstGeom prst="rect">
            <a:avLst/>
          </a:prstGeom>
        </p:spPr>
        <p:txBody>
          <a:bodyPr wrap="square">
            <a:spAutoFit/>
          </a:bodyPr>
          <a:lstStyle/>
          <a:p>
            <a:pPr algn="just"/>
            <a:r>
              <a:rPr lang="kk-KZ" sz="24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Қаржылық тұрақтылық</a:t>
            </a:r>
          </a:p>
          <a:p>
            <a:pPr algn="just"/>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Компанияның тұрақты қаржылық базасы, ашық есептері және қаржылық қызмет көрсеткіштері болуы тиіс.</a:t>
            </a:r>
          </a:p>
          <a:p>
            <a:pPr algn="just"/>
            <a:r>
              <a:rPr lang="kk-KZ" sz="24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Активтердің жеткілікті көлемі</a:t>
            </a:r>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lgn="just"/>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Компанияда айналымды және борыштық міндеттемелерді өтеуді қамтамасыз ету үшін жеткілікті активтер болуы тиіс.  </a:t>
            </a:r>
            <a:r>
              <a:rPr lang="kk-KZ" sz="24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Ақпаратқа кедергісіз қол жеткізу</a:t>
            </a:r>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lgn="just"/>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Компания нарыққа негізгі оқиғалар, болжамды жоспарлар мен даму стратегиясы туралы ақпаратты үнемі ұсынып отыруы тиіс.</a:t>
            </a:r>
          </a:p>
          <a:p>
            <a:pPr algn="just"/>
            <a:r>
              <a:rPr lang="kk-KZ" sz="24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Заң талаптарына сәйкестік</a:t>
            </a:r>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lgn="just"/>
            <a:r>
              <a:rPr lang="kk-KZ" sz="2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Компания заңдарға және биржа стандарттарына сәйкес жұмыс істеуі және өз қызметінде адалдық пен ашықтыққа кепілдік беруі тиіс. </a:t>
            </a:r>
          </a:p>
        </p:txBody>
      </p:sp>
    </p:spTree>
    <p:extLst>
      <p:ext uri="{BB962C8B-B14F-4D97-AF65-F5344CB8AC3E}">
        <p14:creationId xmlns:p14="http://schemas.microsoft.com/office/powerpoint/2010/main" val="2216118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64835" y="915129"/>
            <a:ext cx="11302487" cy="42457"/>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527331"/>
            <a:ext cx="11176585"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ИНСАЙДЕРЛІК АҚПАРАТ НЕМЕН РЕТТЕЛЕДІ</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14" name="Скругленный прямоугольник 13"/>
          <p:cNvSpPr/>
          <p:nvPr/>
        </p:nvSpPr>
        <p:spPr>
          <a:xfrm>
            <a:off x="874206" y="1235947"/>
            <a:ext cx="3004457" cy="834013"/>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a:solidFill>
                  <a:schemeClr val="bg1"/>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нормативтік құқықтық актілері </a:t>
            </a:r>
          </a:p>
        </p:txBody>
      </p:sp>
      <p:sp>
        <p:nvSpPr>
          <p:cNvPr id="24" name="Скругленный прямоугольник 23"/>
          <p:cNvSpPr/>
          <p:nvPr/>
        </p:nvSpPr>
        <p:spPr>
          <a:xfrm>
            <a:off x="868156" y="2212178"/>
            <a:ext cx="3022605" cy="3967226"/>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Азаматтық кодексі;</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Қылмыстық кодексі [</a:t>
            </a:r>
            <a:r>
              <a:rPr lang="kk-KZ" sz="1200" b="1">
                <a:solidFill>
                  <a:srgbClr val="FF0000"/>
                </a:solidFill>
                <a:latin typeface="Century Gothic" panose="020B0502020202020204" pitchFamily="34" charset="0"/>
                <a:ea typeface="Segoe UI" panose="020B0502040204020203" pitchFamily="34" charset="0"/>
                <a:cs typeface="Segoe UI" panose="020B0502040204020203" pitchFamily="34" charset="0"/>
              </a:rPr>
              <a:t>жауапкершілік</a:t>
            </a: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 </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Әкімшілік құқық бұзушылық туралы Қазақстан Республикасының Кодексі [</a:t>
            </a:r>
            <a:r>
              <a:rPr lang="kk-KZ" sz="1200" b="1">
                <a:solidFill>
                  <a:srgbClr val="FF0000"/>
                </a:solidFill>
                <a:latin typeface="Century Gothic" panose="020B0502020202020204" pitchFamily="34" charset="0"/>
                <a:ea typeface="Segoe UI" panose="020B0502040204020203" pitchFamily="34" charset="0"/>
                <a:cs typeface="Segoe UI" panose="020B0502040204020203" pitchFamily="34" charset="0"/>
              </a:rPr>
              <a:t>жауапкершілік</a:t>
            </a: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 </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«Бағалы қағаздар рыногы туралы» Заңы;</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Эмитенттің қызметіне қатысты және жалпыға қолжетімді болып табылмайтын ақпаратты ашу қағидалары мен шарттары. </a:t>
            </a:r>
          </a:p>
        </p:txBody>
      </p:sp>
      <p:sp>
        <p:nvSpPr>
          <p:cNvPr id="25" name="Скругленный прямоугольник 24"/>
          <p:cNvSpPr/>
          <p:nvPr/>
        </p:nvSpPr>
        <p:spPr>
          <a:xfrm>
            <a:off x="4684164" y="1226736"/>
            <a:ext cx="3004457" cy="843224"/>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a:solidFill>
                  <a:schemeClr val="bg1"/>
                </a:solidFill>
                <a:latin typeface="Century Gothic" panose="020B0502020202020204" pitchFamily="34" charset="0"/>
                <a:ea typeface="Segoe UI" panose="020B0502040204020203" pitchFamily="34" charset="0"/>
                <a:cs typeface="Segoe UI" panose="020B0502040204020203" pitchFamily="34" charset="0"/>
              </a:rPr>
              <a:t>Халықаралық актілер және Листингтік қағидалар </a:t>
            </a:r>
          </a:p>
        </p:txBody>
      </p:sp>
      <p:sp>
        <p:nvSpPr>
          <p:cNvPr id="26" name="Скругленный прямоугольник 25"/>
          <p:cNvSpPr/>
          <p:nvPr/>
        </p:nvSpPr>
        <p:spPr>
          <a:xfrm>
            <a:off x="4684164" y="2212178"/>
            <a:ext cx="3010506" cy="3967226"/>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Нарықтағы теріс пайдаланушылық туралы ЕО Регламенті;</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LSE-де компаниялардың листингі қағидалары; </a:t>
            </a:r>
          </a:p>
          <a:p>
            <a:pPr marL="171450" indent="-171450">
              <a:spcAft>
                <a:spcPts val="600"/>
              </a:spcAft>
              <a:buFont typeface="Wingdings" panose="05000000000000000000" pitchFamily="2" charset="2"/>
              <a:buChar char="q"/>
            </a:pPr>
            <a:r>
              <a:rPr lang="en-US"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AIFC Market Rules (“MAR”)</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 </a:t>
            </a:r>
          </a:p>
          <a:p>
            <a:pPr marL="171450" indent="-171450">
              <a:spcAft>
                <a:spcPts val="600"/>
              </a:spcAft>
              <a:buFont typeface="Wingdings" panose="05000000000000000000" pitchFamily="2" charset="2"/>
              <a:buChar char="q"/>
            </a:pPr>
            <a:r>
              <a:rPr lang="en-GB"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AIFC Financial Services Framework Regulations (“FSFR”)</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t>
            </a:r>
            <a:r>
              <a:rPr lang="en-GB"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 </a:t>
            </a:r>
            <a:endPar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spcAft>
                <a:spcPts val="600"/>
              </a:spcAft>
              <a:buFont typeface="Wingdings" panose="05000000000000000000" pitchFamily="2" charset="2"/>
              <a:buChar char="q"/>
            </a:pPr>
            <a:r>
              <a:rPr lang="en-GB"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AIFC General</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 </a:t>
            </a:r>
            <a:r>
              <a:rPr lang="en-US"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Rules</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 </a:t>
            </a:r>
          </a:p>
          <a:p>
            <a:pPr marL="171450" indent="-171450">
              <a:spcAft>
                <a:spcPts val="600"/>
              </a:spcAft>
              <a:buFont typeface="Wingdings" panose="05000000000000000000" pitchFamily="2" charset="2"/>
              <a:buChar char="q"/>
            </a:pPr>
            <a:r>
              <a:rPr lang="en-US"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AIFC </a:t>
            </a:r>
            <a:r>
              <a:rPr lang="en-US" sz="1200" b="1" dirty="0" err="1">
                <a:solidFill>
                  <a:schemeClr val="tx1"/>
                </a:solidFill>
                <a:latin typeface="Century Gothic" panose="020B0502020202020204" pitchFamily="34" charset="0"/>
                <a:ea typeface="Segoe UI" panose="020B0502040204020203" pitchFamily="34" charset="0"/>
                <a:cs typeface="Segoe UI" panose="020B0502040204020203" pitchFamily="34" charset="0"/>
              </a:rPr>
              <a:t>Authorised</a:t>
            </a:r>
            <a:r>
              <a:rPr lang="en-US"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 Market Institution Rules (“AMI”)</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t>
            </a:r>
            <a:endParaRPr lang="en-US"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endParaRPr>
          </a:p>
          <a:p>
            <a:pPr marL="171450" indent="-171450">
              <a:spcAft>
                <a:spcPts val="600"/>
              </a:spcAft>
              <a:buFont typeface="Wingdings" panose="05000000000000000000" pitchFamily="2" charset="2"/>
              <a:buChar char="q"/>
            </a:pPr>
            <a:r>
              <a:rPr lang="en-GB"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AIX Business Rules</a:t>
            </a:r>
            <a:r>
              <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rPr>
              <a:t>.</a:t>
            </a:r>
          </a:p>
        </p:txBody>
      </p:sp>
      <p:sp>
        <p:nvSpPr>
          <p:cNvPr id="27" name="Скругленный прямоугольник 26"/>
          <p:cNvSpPr/>
          <p:nvPr/>
        </p:nvSpPr>
        <p:spPr>
          <a:xfrm>
            <a:off x="8494122" y="1226736"/>
            <a:ext cx="3004457" cy="843224"/>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a:solidFill>
                  <a:schemeClr val="bg1"/>
                </a:solidFill>
                <a:latin typeface="Century Gothic" panose="020B0502020202020204" pitchFamily="34" charset="0"/>
                <a:ea typeface="Segoe UI" panose="020B0502040204020203" pitchFamily="34" charset="0"/>
                <a:cs typeface="Segoe UI" panose="020B0502040204020203" pitchFamily="34" charset="0"/>
              </a:rPr>
              <a:t>Компанияның ішкі құжаттары</a:t>
            </a:r>
          </a:p>
        </p:txBody>
      </p:sp>
      <p:sp>
        <p:nvSpPr>
          <p:cNvPr id="28" name="Скругленный прямоугольник 27"/>
          <p:cNvSpPr/>
          <p:nvPr/>
        </p:nvSpPr>
        <p:spPr>
          <a:xfrm>
            <a:off x="8488073" y="2212179"/>
            <a:ext cx="3010506" cy="3967226"/>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Инсайдерлік ақпаратқа билік етуді және оны пайдалануды ішкі бақылау қағидалары;</a:t>
            </a:r>
          </a:p>
          <a:p>
            <a:pPr marL="171450" indent="-171450">
              <a:spcAft>
                <a:spcPts val="600"/>
              </a:spcAft>
              <a:buFont typeface="Wingdings" panose="05000000000000000000" pitchFamily="2" charset="2"/>
              <a:buChar char="q"/>
            </a:pPr>
            <a:r>
              <a:rPr lang="kk-KZ" sz="1200" b="1">
                <a:solidFill>
                  <a:schemeClr val="tx1"/>
                </a:solidFill>
                <a:latin typeface="Century Gothic" panose="020B0502020202020204" pitchFamily="34" charset="0"/>
                <a:ea typeface="Segoe UI" panose="020B0502040204020203" pitchFamily="34" charset="0"/>
                <a:cs typeface="Segoe UI" panose="020B0502040204020203" pitchFamily="34" charset="0"/>
              </a:rPr>
              <a:t>Бағалы қағаздармен жасалатын мәмілелер жөніндегі саясат</a:t>
            </a:r>
          </a:p>
          <a:p>
            <a:pPr marL="171450" indent="-171450">
              <a:spcAft>
                <a:spcPts val="600"/>
              </a:spcAft>
              <a:buFont typeface="Wingdings" panose="05000000000000000000" pitchFamily="2" charset="2"/>
              <a:buChar char="q"/>
            </a:pPr>
            <a:endParaRPr lang="ru-RU" sz="1200" b="1" dirty="0">
              <a:solidFill>
                <a:schemeClr val="tx1"/>
              </a:solidFill>
              <a:latin typeface="Century Gothic" panose="020B0502020202020204"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0115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0933745"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910060"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ИНСАЙДЕРЛІК АҚПАРАТ ДЕГЕНІМІЗ НЕ (2-нің 1-і)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grpSp>
        <p:nvGrpSpPr>
          <p:cNvPr id="19" name="Group 349"/>
          <p:cNvGrpSpPr>
            <a:grpSpLocks noChangeAspect="1"/>
          </p:cNvGrpSpPr>
          <p:nvPr/>
        </p:nvGrpSpPr>
        <p:grpSpPr bwMode="auto">
          <a:xfrm>
            <a:off x="682522" y="1018806"/>
            <a:ext cx="540000" cy="540000"/>
            <a:chOff x="5018" y="1229"/>
            <a:chExt cx="340" cy="340"/>
          </a:xfrm>
          <a:solidFill>
            <a:srgbClr val="005587"/>
          </a:solidFill>
        </p:grpSpPr>
        <p:sp>
          <p:nvSpPr>
            <p:cNvPr id="20" name="Freeform 350"/>
            <p:cNvSpPr>
              <a:spLocks noEditPoints="1"/>
            </p:cNvSpPr>
            <p:nvPr/>
          </p:nvSpPr>
          <p:spPr bwMode="auto">
            <a:xfrm>
              <a:off x="5103" y="1293"/>
              <a:ext cx="170" cy="212"/>
            </a:xfrm>
            <a:custGeom>
              <a:avLst/>
              <a:gdLst>
                <a:gd name="T0" fmla="*/ 160 w 256"/>
                <a:gd name="T1" fmla="*/ 85 h 320"/>
                <a:gd name="T2" fmla="*/ 10 w 256"/>
                <a:gd name="T3" fmla="*/ 85 h 320"/>
                <a:gd name="T4" fmla="*/ 0 w 256"/>
                <a:gd name="T5" fmla="*/ 96 h 320"/>
                <a:gd name="T6" fmla="*/ 0 w 256"/>
                <a:gd name="T7" fmla="*/ 309 h 320"/>
                <a:gd name="T8" fmla="*/ 10 w 256"/>
                <a:gd name="T9" fmla="*/ 320 h 320"/>
                <a:gd name="T10" fmla="*/ 160 w 256"/>
                <a:gd name="T11" fmla="*/ 320 h 320"/>
                <a:gd name="T12" fmla="*/ 170 w 256"/>
                <a:gd name="T13" fmla="*/ 309 h 320"/>
                <a:gd name="T14" fmla="*/ 170 w 256"/>
                <a:gd name="T15" fmla="*/ 96 h 320"/>
                <a:gd name="T16" fmla="*/ 160 w 256"/>
                <a:gd name="T17" fmla="*/ 85 h 320"/>
                <a:gd name="T18" fmla="*/ 149 w 256"/>
                <a:gd name="T19" fmla="*/ 298 h 320"/>
                <a:gd name="T20" fmla="*/ 21 w 256"/>
                <a:gd name="T21" fmla="*/ 298 h 320"/>
                <a:gd name="T22" fmla="*/ 21 w 256"/>
                <a:gd name="T23" fmla="*/ 106 h 320"/>
                <a:gd name="T24" fmla="*/ 149 w 256"/>
                <a:gd name="T25" fmla="*/ 106 h 320"/>
                <a:gd name="T26" fmla="*/ 149 w 256"/>
                <a:gd name="T27" fmla="*/ 298 h 320"/>
                <a:gd name="T28" fmla="*/ 213 w 256"/>
                <a:gd name="T29" fmla="*/ 53 h 320"/>
                <a:gd name="T30" fmla="*/ 213 w 256"/>
                <a:gd name="T31" fmla="*/ 266 h 320"/>
                <a:gd name="T32" fmla="*/ 202 w 256"/>
                <a:gd name="T33" fmla="*/ 277 h 320"/>
                <a:gd name="T34" fmla="*/ 192 w 256"/>
                <a:gd name="T35" fmla="*/ 266 h 320"/>
                <a:gd name="T36" fmla="*/ 192 w 256"/>
                <a:gd name="T37" fmla="*/ 64 h 320"/>
                <a:gd name="T38" fmla="*/ 53 w 256"/>
                <a:gd name="T39" fmla="*/ 64 h 320"/>
                <a:gd name="T40" fmla="*/ 42 w 256"/>
                <a:gd name="T41" fmla="*/ 53 h 320"/>
                <a:gd name="T42" fmla="*/ 53 w 256"/>
                <a:gd name="T43" fmla="*/ 42 h 320"/>
                <a:gd name="T44" fmla="*/ 202 w 256"/>
                <a:gd name="T45" fmla="*/ 42 h 320"/>
                <a:gd name="T46" fmla="*/ 213 w 256"/>
                <a:gd name="T47" fmla="*/ 53 h 320"/>
                <a:gd name="T48" fmla="*/ 256 w 256"/>
                <a:gd name="T49" fmla="*/ 10 h 320"/>
                <a:gd name="T50" fmla="*/ 256 w 256"/>
                <a:gd name="T51" fmla="*/ 224 h 320"/>
                <a:gd name="T52" fmla="*/ 245 w 256"/>
                <a:gd name="T53" fmla="*/ 234 h 320"/>
                <a:gd name="T54" fmla="*/ 234 w 256"/>
                <a:gd name="T55" fmla="*/ 224 h 320"/>
                <a:gd name="T56" fmla="*/ 234 w 256"/>
                <a:gd name="T57" fmla="*/ 21 h 320"/>
                <a:gd name="T58" fmla="*/ 96 w 256"/>
                <a:gd name="T59" fmla="*/ 21 h 320"/>
                <a:gd name="T60" fmla="*/ 85 w 256"/>
                <a:gd name="T61" fmla="*/ 10 h 320"/>
                <a:gd name="T62" fmla="*/ 96 w 256"/>
                <a:gd name="T63" fmla="*/ 0 h 320"/>
                <a:gd name="T64" fmla="*/ 245 w 256"/>
                <a:gd name="T65" fmla="*/ 0 h 320"/>
                <a:gd name="T66" fmla="*/ 256 w 256"/>
                <a:gd name="T67" fmla="*/ 10 h 320"/>
                <a:gd name="T68" fmla="*/ 32 w 256"/>
                <a:gd name="T69" fmla="*/ 266 h 320"/>
                <a:gd name="T70" fmla="*/ 42 w 256"/>
                <a:gd name="T71" fmla="*/ 256 h 320"/>
                <a:gd name="T72" fmla="*/ 128 w 256"/>
                <a:gd name="T73" fmla="*/ 256 h 320"/>
                <a:gd name="T74" fmla="*/ 138 w 256"/>
                <a:gd name="T75" fmla="*/ 266 h 320"/>
                <a:gd name="T76" fmla="*/ 128 w 256"/>
                <a:gd name="T77" fmla="*/ 277 h 320"/>
                <a:gd name="T78" fmla="*/ 42 w 256"/>
                <a:gd name="T79" fmla="*/ 277 h 320"/>
                <a:gd name="T80" fmla="*/ 32 w 256"/>
                <a:gd name="T81" fmla="*/ 266 h 320"/>
                <a:gd name="T82" fmla="*/ 32 w 256"/>
                <a:gd name="T83" fmla="*/ 224 h 320"/>
                <a:gd name="T84" fmla="*/ 42 w 256"/>
                <a:gd name="T85" fmla="*/ 213 h 320"/>
                <a:gd name="T86" fmla="*/ 128 w 256"/>
                <a:gd name="T87" fmla="*/ 213 h 320"/>
                <a:gd name="T88" fmla="*/ 138 w 256"/>
                <a:gd name="T89" fmla="*/ 224 h 320"/>
                <a:gd name="T90" fmla="*/ 128 w 256"/>
                <a:gd name="T91" fmla="*/ 234 h 320"/>
                <a:gd name="T92" fmla="*/ 42 w 256"/>
                <a:gd name="T93" fmla="*/ 234 h 320"/>
                <a:gd name="T94" fmla="*/ 32 w 256"/>
                <a:gd name="T95" fmla="*/ 224 h 320"/>
                <a:gd name="T96" fmla="*/ 32 w 256"/>
                <a:gd name="T97" fmla="*/ 181 h 320"/>
                <a:gd name="T98" fmla="*/ 42 w 256"/>
                <a:gd name="T99" fmla="*/ 170 h 320"/>
                <a:gd name="T100" fmla="*/ 128 w 256"/>
                <a:gd name="T101" fmla="*/ 170 h 320"/>
                <a:gd name="T102" fmla="*/ 138 w 256"/>
                <a:gd name="T103" fmla="*/ 181 h 320"/>
                <a:gd name="T104" fmla="*/ 128 w 256"/>
                <a:gd name="T105" fmla="*/ 192 h 320"/>
                <a:gd name="T106" fmla="*/ 42 w 256"/>
                <a:gd name="T107" fmla="*/ 192 h 320"/>
                <a:gd name="T108" fmla="*/ 32 w 256"/>
                <a:gd name="T109" fmla="*/ 181 h 320"/>
                <a:gd name="T110" fmla="*/ 32 w 256"/>
                <a:gd name="T111" fmla="*/ 138 h 320"/>
                <a:gd name="T112" fmla="*/ 42 w 256"/>
                <a:gd name="T113" fmla="*/ 128 h 320"/>
                <a:gd name="T114" fmla="*/ 128 w 256"/>
                <a:gd name="T115" fmla="*/ 128 h 320"/>
                <a:gd name="T116" fmla="*/ 138 w 256"/>
                <a:gd name="T117" fmla="*/ 138 h 320"/>
                <a:gd name="T118" fmla="*/ 128 w 256"/>
                <a:gd name="T119" fmla="*/ 149 h 320"/>
                <a:gd name="T120" fmla="*/ 42 w 256"/>
                <a:gd name="T121" fmla="*/ 149 h 320"/>
                <a:gd name="T122" fmla="*/ 32 w 256"/>
                <a:gd name="T123" fmla="*/ 13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 h="320">
                  <a:moveTo>
                    <a:pt x="160" y="85"/>
                  </a:moveTo>
                  <a:cubicBezTo>
                    <a:pt x="10" y="85"/>
                    <a:pt x="10" y="85"/>
                    <a:pt x="10" y="85"/>
                  </a:cubicBezTo>
                  <a:cubicBezTo>
                    <a:pt x="4" y="85"/>
                    <a:pt x="0" y="90"/>
                    <a:pt x="0" y="96"/>
                  </a:cubicBezTo>
                  <a:cubicBezTo>
                    <a:pt x="0" y="309"/>
                    <a:pt x="0" y="309"/>
                    <a:pt x="0" y="309"/>
                  </a:cubicBezTo>
                  <a:cubicBezTo>
                    <a:pt x="0" y="315"/>
                    <a:pt x="4" y="320"/>
                    <a:pt x="10" y="320"/>
                  </a:cubicBezTo>
                  <a:cubicBezTo>
                    <a:pt x="160" y="320"/>
                    <a:pt x="160" y="320"/>
                    <a:pt x="160" y="320"/>
                  </a:cubicBezTo>
                  <a:cubicBezTo>
                    <a:pt x="166" y="320"/>
                    <a:pt x="170" y="315"/>
                    <a:pt x="170" y="309"/>
                  </a:cubicBezTo>
                  <a:cubicBezTo>
                    <a:pt x="170" y="96"/>
                    <a:pt x="170" y="96"/>
                    <a:pt x="170" y="96"/>
                  </a:cubicBezTo>
                  <a:cubicBezTo>
                    <a:pt x="170" y="90"/>
                    <a:pt x="166" y="85"/>
                    <a:pt x="160" y="85"/>
                  </a:cubicBezTo>
                  <a:close/>
                  <a:moveTo>
                    <a:pt x="149" y="298"/>
                  </a:moveTo>
                  <a:cubicBezTo>
                    <a:pt x="21" y="298"/>
                    <a:pt x="21" y="298"/>
                    <a:pt x="21" y="298"/>
                  </a:cubicBezTo>
                  <a:cubicBezTo>
                    <a:pt x="21" y="106"/>
                    <a:pt x="21" y="106"/>
                    <a:pt x="21" y="106"/>
                  </a:cubicBezTo>
                  <a:cubicBezTo>
                    <a:pt x="149" y="106"/>
                    <a:pt x="149" y="106"/>
                    <a:pt x="149" y="106"/>
                  </a:cubicBezTo>
                  <a:lnTo>
                    <a:pt x="149" y="298"/>
                  </a:lnTo>
                  <a:close/>
                  <a:moveTo>
                    <a:pt x="213" y="53"/>
                  </a:moveTo>
                  <a:cubicBezTo>
                    <a:pt x="213" y="266"/>
                    <a:pt x="213" y="266"/>
                    <a:pt x="213" y="266"/>
                  </a:cubicBezTo>
                  <a:cubicBezTo>
                    <a:pt x="213" y="272"/>
                    <a:pt x="208" y="277"/>
                    <a:pt x="202" y="277"/>
                  </a:cubicBezTo>
                  <a:cubicBezTo>
                    <a:pt x="196" y="277"/>
                    <a:pt x="192" y="272"/>
                    <a:pt x="192" y="266"/>
                  </a:cubicBezTo>
                  <a:cubicBezTo>
                    <a:pt x="192" y="64"/>
                    <a:pt x="192" y="64"/>
                    <a:pt x="192" y="64"/>
                  </a:cubicBezTo>
                  <a:cubicBezTo>
                    <a:pt x="53" y="64"/>
                    <a:pt x="53" y="64"/>
                    <a:pt x="53" y="64"/>
                  </a:cubicBezTo>
                  <a:cubicBezTo>
                    <a:pt x="47" y="64"/>
                    <a:pt x="42" y="59"/>
                    <a:pt x="42" y="53"/>
                  </a:cubicBezTo>
                  <a:cubicBezTo>
                    <a:pt x="42" y="47"/>
                    <a:pt x="47" y="42"/>
                    <a:pt x="53" y="42"/>
                  </a:cubicBezTo>
                  <a:cubicBezTo>
                    <a:pt x="202" y="42"/>
                    <a:pt x="202" y="42"/>
                    <a:pt x="202" y="42"/>
                  </a:cubicBezTo>
                  <a:cubicBezTo>
                    <a:pt x="208" y="42"/>
                    <a:pt x="213" y="47"/>
                    <a:pt x="213" y="53"/>
                  </a:cubicBezTo>
                  <a:close/>
                  <a:moveTo>
                    <a:pt x="256" y="10"/>
                  </a:moveTo>
                  <a:cubicBezTo>
                    <a:pt x="256" y="224"/>
                    <a:pt x="256" y="224"/>
                    <a:pt x="256" y="224"/>
                  </a:cubicBezTo>
                  <a:cubicBezTo>
                    <a:pt x="256" y="230"/>
                    <a:pt x="251" y="234"/>
                    <a:pt x="245" y="234"/>
                  </a:cubicBezTo>
                  <a:cubicBezTo>
                    <a:pt x="239" y="234"/>
                    <a:pt x="234" y="230"/>
                    <a:pt x="234" y="224"/>
                  </a:cubicBezTo>
                  <a:cubicBezTo>
                    <a:pt x="234" y="21"/>
                    <a:pt x="234" y="21"/>
                    <a:pt x="234" y="21"/>
                  </a:cubicBezTo>
                  <a:cubicBezTo>
                    <a:pt x="96" y="21"/>
                    <a:pt x="96" y="21"/>
                    <a:pt x="96" y="21"/>
                  </a:cubicBezTo>
                  <a:cubicBezTo>
                    <a:pt x="90" y="21"/>
                    <a:pt x="85" y="16"/>
                    <a:pt x="85" y="10"/>
                  </a:cubicBezTo>
                  <a:cubicBezTo>
                    <a:pt x="85" y="4"/>
                    <a:pt x="90" y="0"/>
                    <a:pt x="96" y="0"/>
                  </a:cubicBezTo>
                  <a:cubicBezTo>
                    <a:pt x="245" y="0"/>
                    <a:pt x="245" y="0"/>
                    <a:pt x="245" y="0"/>
                  </a:cubicBezTo>
                  <a:cubicBezTo>
                    <a:pt x="251" y="0"/>
                    <a:pt x="256" y="4"/>
                    <a:pt x="256" y="10"/>
                  </a:cubicBezTo>
                  <a:close/>
                  <a:moveTo>
                    <a:pt x="32" y="266"/>
                  </a:moveTo>
                  <a:cubicBezTo>
                    <a:pt x="32" y="260"/>
                    <a:pt x="36" y="256"/>
                    <a:pt x="42" y="256"/>
                  </a:cubicBezTo>
                  <a:cubicBezTo>
                    <a:pt x="128" y="256"/>
                    <a:pt x="128" y="256"/>
                    <a:pt x="128" y="256"/>
                  </a:cubicBezTo>
                  <a:cubicBezTo>
                    <a:pt x="134" y="256"/>
                    <a:pt x="138" y="260"/>
                    <a:pt x="138" y="266"/>
                  </a:cubicBezTo>
                  <a:cubicBezTo>
                    <a:pt x="138" y="272"/>
                    <a:pt x="134" y="277"/>
                    <a:pt x="128" y="277"/>
                  </a:cubicBezTo>
                  <a:cubicBezTo>
                    <a:pt x="42" y="277"/>
                    <a:pt x="42" y="277"/>
                    <a:pt x="42" y="277"/>
                  </a:cubicBezTo>
                  <a:cubicBezTo>
                    <a:pt x="36" y="277"/>
                    <a:pt x="32" y="272"/>
                    <a:pt x="32" y="266"/>
                  </a:cubicBezTo>
                  <a:close/>
                  <a:moveTo>
                    <a:pt x="32" y="224"/>
                  </a:moveTo>
                  <a:cubicBezTo>
                    <a:pt x="32" y="218"/>
                    <a:pt x="36" y="213"/>
                    <a:pt x="42" y="213"/>
                  </a:cubicBezTo>
                  <a:cubicBezTo>
                    <a:pt x="128" y="213"/>
                    <a:pt x="128" y="213"/>
                    <a:pt x="128" y="213"/>
                  </a:cubicBezTo>
                  <a:cubicBezTo>
                    <a:pt x="134" y="213"/>
                    <a:pt x="138" y="218"/>
                    <a:pt x="138" y="224"/>
                  </a:cubicBezTo>
                  <a:cubicBezTo>
                    <a:pt x="138" y="230"/>
                    <a:pt x="134" y="234"/>
                    <a:pt x="128" y="234"/>
                  </a:cubicBezTo>
                  <a:cubicBezTo>
                    <a:pt x="42" y="234"/>
                    <a:pt x="42" y="234"/>
                    <a:pt x="42" y="234"/>
                  </a:cubicBezTo>
                  <a:cubicBezTo>
                    <a:pt x="36" y="234"/>
                    <a:pt x="32" y="230"/>
                    <a:pt x="32" y="224"/>
                  </a:cubicBezTo>
                  <a:close/>
                  <a:moveTo>
                    <a:pt x="32" y="181"/>
                  </a:moveTo>
                  <a:cubicBezTo>
                    <a:pt x="32" y="175"/>
                    <a:pt x="36" y="170"/>
                    <a:pt x="42" y="170"/>
                  </a:cubicBezTo>
                  <a:cubicBezTo>
                    <a:pt x="128" y="170"/>
                    <a:pt x="128" y="170"/>
                    <a:pt x="128" y="170"/>
                  </a:cubicBezTo>
                  <a:cubicBezTo>
                    <a:pt x="134" y="170"/>
                    <a:pt x="138" y="175"/>
                    <a:pt x="138" y="181"/>
                  </a:cubicBezTo>
                  <a:cubicBezTo>
                    <a:pt x="138" y="187"/>
                    <a:pt x="134" y="192"/>
                    <a:pt x="128" y="192"/>
                  </a:cubicBezTo>
                  <a:cubicBezTo>
                    <a:pt x="42" y="192"/>
                    <a:pt x="42" y="192"/>
                    <a:pt x="42" y="192"/>
                  </a:cubicBezTo>
                  <a:cubicBezTo>
                    <a:pt x="36" y="192"/>
                    <a:pt x="32" y="187"/>
                    <a:pt x="32" y="181"/>
                  </a:cubicBezTo>
                  <a:close/>
                  <a:moveTo>
                    <a:pt x="32" y="138"/>
                  </a:moveTo>
                  <a:cubicBezTo>
                    <a:pt x="32" y="132"/>
                    <a:pt x="36" y="128"/>
                    <a:pt x="42" y="128"/>
                  </a:cubicBezTo>
                  <a:cubicBezTo>
                    <a:pt x="128" y="128"/>
                    <a:pt x="128" y="128"/>
                    <a:pt x="128" y="128"/>
                  </a:cubicBezTo>
                  <a:cubicBezTo>
                    <a:pt x="134" y="128"/>
                    <a:pt x="138" y="132"/>
                    <a:pt x="138" y="138"/>
                  </a:cubicBezTo>
                  <a:cubicBezTo>
                    <a:pt x="138" y="144"/>
                    <a:pt x="134" y="149"/>
                    <a:pt x="128" y="149"/>
                  </a:cubicBezTo>
                  <a:cubicBezTo>
                    <a:pt x="42" y="149"/>
                    <a:pt x="42" y="149"/>
                    <a:pt x="42" y="149"/>
                  </a:cubicBezTo>
                  <a:cubicBezTo>
                    <a:pt x="36" y="149"/>
                    <a:pt x="32" y="144"/>
                    <a:pt x="32" y="1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351"/>
            <p:cNvSpPr>
              <a:spLocks noEditPoints="1"/>
            </p:cNvSpPr>
            <p:nvPr/>
          </p:nvSpPr>
          <p:spPr bwMode="auto">
            <a:xfrm>
              <a:off x="5018" y="1229"/>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TextBox 5"/>
          <p:cNvSpPr txBox="1"/>
          <p:nvPr/>
        </p:nvSpPr>
        <p:spPr>
          <a:xfrm>
            <a:off x="1205122" y="1048864"/>
            <a:ext cx="10096022" cy="369332"/>
          </a:xfrm>
          <a:prstGeom prst="rect">
            <a:avLst/>
          </a:prstGeom>
          <a:noFill/>
        </p:spPr>
        <p:txBody>
          <a:bodyPr wrap="square" rtlCol="0">
            <a:spAutoFit/>
          </a:bodyPr>
          <a:lstStyle/>
          <a:p>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«Бағалы қағаздар рыногы туралы» Заңына сәйкес:</a:t>
            </a:r>
          </a:p>
        </p:txBody>
      </p:sp>
      <p:sp>
        <p:nvSpPr>
          <p:cNvPr id="7" name="TextBox 6"/>
          <p:cNvSpPr txBox="1"/>
          <p:nvPr/>
        </p:nvSpPr>
        <p:spPr>
          <a:xfrm>
            <a:off x="1237233" y="1448254"/>
            <a:ext cx="10477541" cy="2708434"/>
          </a:xfrm>
          <a:prstGeom prst="rect">
            <a:avLst/>
          </a:prstGeom>
          <a:noFill/>
        </p:spPr>
        <p:txBody>
          <a:bodyPr wrap="square" rtlCol="0">
            <a:spAutoFit/>
          </a:bodyPr>
          <a:lstStyle/>
          <a:p>
            <a:pPr algn="just">
              <a:spcAft>
                <a:spcPts val="600"/>
              </a:spcAft>
            </a:pP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бұл: </a:t>
            </a:r>
          </a:p>
          <a:p>
            <a:pPr algn="just"/>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1)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мыналар туралы коммерциялық құпияны құрайтын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дұрыс ақпарат</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marL="285750" indent="-285750" algn="jus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 (туынды қаржы құралдары); </a:t>
            </a:r>
          </a:p>
          <a:p>
            <a:pPr marL="285750" indent="-285750" algn="jus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қағаздармен (туынды қаржы құралдарымен) жасалатын мәмілелер; </a:t>
            </a:r>
          </a:p>
          <a:p>
            <a:pPr marL="285750" indent="-285750" algn="jus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қағаздарды (туынды қаржы құралдарын) шығарған (ұсынған) эмитент; </a:t>
            </a:r>
          </a:p>
          <a:p>
            <a:pPr marL="285750" indent="-285750" algn="just">
              <a:spcAft>
                <a:spcPts val="600"/>
              </a:spcAf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эмитент жүзеге асыратын қызмет; </a:t>
            </a:r>
          </a:p>
          <a:p>
            <a:pPr algn="just"/>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2)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сондай-ақ үшінші тұлғаларға белгісіз өзге де ақпарат</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оны ашу бағалы қағаздардың (туынды қаржы құралдарының) құнының өзгеруіне және олардың эмитентінің қызметіне әсер етуі мүмкін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(1-баптың 36) тармақшасы). </a:t>
            </a:r>
          </a:p>
        </p:txBody>
      </p:sp>
      <p:grpSp>
        <p:nvGrpSpPr>
          <p:cNvPr id="35" name="Group 349"/>
          <p:cNvGrpSpPr>
            <a:grpSpLocks noChangeAspect="1"/>
          </p:cNvGrpSpPr>
          <p:nvPr/>
        </p:nvGrpSpPr>
        <p:grpSpPr bwMode="auto">
          <a:xfrm>
            <a:off x="665122" y="4171653"/>
            <a:ext cx="540000" cy="540000"/>
            <a:chOff x="5018" y="1229"/>
            <a:chExt cx="340" cy="340"/>
          </a:xfrm>
          <a:solidFill>
            <a:srgbClr val="005587"/>
          </a:solidFill>
        </p:grpSpPr>
        <p:sp>
          <p:nvSpPr>
            <p:cNvPr id="36" name="Freeform 350"/>
            <p:cNvSpPr>
              <a:spLocks noEditPoints="1"/>
            </p:cNvSpPr>
            <p:nvPr/>
          </p:nvSpPr>
          <p:spPr bwMode="auto">
            <a:xfrm>
              <a:off x="5103" y="1293"/>
              <a:ext cx="170" cy="212"/>
            </a:xfrm>
            <a:custGeom>
              <a:avLst/>
              <a:gdLst>
                <a:gd name="T0" fmla="*/ 160 w 256"/>
                <a:gd name="T1" fmla="*/ 85 h 320"/>
                <a:gd name="T2" fmla="*/ 10 w 256"/>
                <a:gd name="T3" fmla="*/ 85 h 320"/>
                <a:gd name="T4" fmla="*/ 0 w 256"/>
                <a:gd name="T5" fmla="*/ 96 h 320"/>
                <a:gd name="T6" fmla="*/ 0 w 256"/>
                <a:gd name="T7" fmla="*/ 309 h 320"/>
                <a:gd name="T8" fmla="*/ 10 w 256"/>
                <a:gd name="T9" fmla="*/ 320 h 320"/>
                <a:gd name="T10" fmla="*/ 160 w 256"/>
                <a:gd name="T11" fmla="*/ 320 h 320"/>
                <a:gd name="T12" fmla="*/ 170 w 256"/>
                <a:gd name="T13" fmla="*/ 309 h 320"/>
                <a:gd name="T14" fmla="*/ 170 w 256"/>
                <a:gd name="T15" fmla="*/ 96 h 320"/>
                <a:gd name="T16" fmla="*/ 160 w 256"/>
                <a:gd name="T17" fmla="*/ 85 h 320"/>
                <a:gd name="T18" fmla="*/ 149 w 256"/>
                <a:gd name="T19" fmla="*/ 298 h 320"/>
                <a:gd name="T20" fmla="*/ 21 w 256"/>
                <a:gd name="T21" fmla="*/ 298 h 320"/>
                <a:gd name="T22" fmla="*/ 21 w 256"/>
                <a:gd name="T23" fmla="*/ 106 h 320"/>
                <a:gd name="T24" fmla="*/ 149 w 256"/>
                <a:gd name="T25" fmla="*/ 106 h 320"/>
                <a:gd name="T26" fmla="*/ 149 w 256"/>
                <a:gd name="T27" fmla="*/ 298 h 320"/>
                <a:gd name="T28" fmla="*/ 213 w 256"/>
                <a:gd name="T29" fmla="*/ 53 h 320"/>
                <a:gd name="T30" fmla="*/ 213 w 256"/>
                <a:gd name="T31" fmla="*/ 266 h 320"/>
                <a:gd name="T32" fmla="*/ 202 w 256"/>
                <a:gd name="T33" fmla="*/ 277 h 320"/>
                <a:gd name="T34" fmla="*/ 192 w 256"/>
                <a:gd name="T35" fmla="*/ 266 h 320"/>
                <a:gd name="T36" fmla="*/ 192 w 256"/>
                <a:gd name="T37" fmla="*/ 64 h 320"/>
                <a:gd name="T38" fmla="*/ 53 w 256"/>
                <a:gd name="T39" fmla="*/ 64 h 320"/>
                <a:gd name="T40" fmla="*/ 42 w 256"/>
                <a:gd name="T41" fmla="*/ 53 h 320"/>
                <a:gd name="T42" fmla="*/ 53 w 256"/>
                <a:gd name="T43" fmla="*/ 42 h 320"/>
                <a:gd name="T44" fmla="*/ 202 w 256"/>
                <a:gd name="T45" fmla="*/ 42 h 320"/>
                <a:gd name="T46" fmla="*/ 213 w 256"/>
                <a:gd name="T47" fmla="*/ 53 h 320"/>
                <a:gd name="T48" fmla="*/ 256 w 256"/>
                <a:gd name="T49" fmla="*/ 10 h 320"/>
                <a:gd name="T50" fmla="*/ 256 w 256"/>
                <a:gd name="T51" fmla="*/ 224 h 320"/>
                <a:gd name="T52" fmla="*/ 245 w 256"/>
                <a:gd name="T53" fmla="*/ 234 h 320"/>
                <a:gd name="T54" fmla="*/ 234 w 256"/>
                <a:gd name="T55" fmla="*/ 224 h 320"/>
                <a:gd name="T56" fmla="*/ 234 w 256"/>
                <a:gd name="T57" fmla="*/ 21 h 320"/>
                <a:gd name="T58" fmla="*/ 96 w 256"/>
                <a:gd name="T59" fmla="*/ 21 h 320"/>
                <a:gd name="T60" fmla="*/ 85 w 256"/>
                <a:gd name="T61" fmla="*/ 10 h 320"/>
                <a:gd name="T62" fmla="*/ 96 w 256"/>
                <a:gd name="T63" fmla="*/ 0 h 320"/>
                <a:gd name="T64" fmla="*/ 245 w 256"/>
                <a:gd name="T65" fmla="*/ 0 h 320"/>
                <a:gd name="T66" fmla="*/ 256 w 256"/>
                <a:gd name="T67" fmla="*/ 10 h 320"/>
                <a:gd name="T68" fmla="*/ 32 w 256"/>
                <a:gd name="T69" fmla="*/ 266 h 320"/>
                <a:gd name="T70" fmla="*/ 42 w 256"/>
                <a:gd name="T71" fmla="*/ 256 h 320"/>
                <a:gd name="T72" fmla="*/ 128 w 256"/>
                <a:gd name="T73" fmla="*/ 256 h 320"/>
                <a:gd name="T74" fmla="*/ 138 w 256"/>
                <a:gd name="T75" fmla="*/ 266 h 320"/>
                <a:gd name="T76" fmla="*/ 128 w 256"/>
                <a:gd name="T77" fmla="*/ 277 h 320"/>
                <a:gd name="T78" fmla="*/ 42 w 256"/>
                <a:gd name="T79" fmla="*/ 277 h 320"/>
                <a:gd name="T80" fmla="*/ 32 w 256"/>
                <a:gd name="T81" fmla="*/ 266 h 320"/>
                <a:gd name="T82" fmla="*/ 32 w 256"/>
                <a:gd name="T83" fmla="*/ 224 h 320"/>
                <a:gd name="T84" fmla="*/ 42 w 256"/>
                <a:gd name="T85" fmla="*/ 213 h 320"/>
                <a:gd name="T86" fmla="*/ 128 w 256"/>
                <a:gd name="T87" fmla="*/ 213 h 320"/>
                <a:gd name="T88" fmla="*/ 138 w 256"/>
                <a:gd name="T89" fmla="*/ 224 h 320"/>
                <a:gd name="T90" fmla="*/ 128 w 256"/>
                <a:gd name="T91" fmla="*/ 234 h 320"/>
                <a:gd name="T92" fmla="*/ 42 w 256"/>
                <a:gd name="T93" fmla="*/ 234 h 320"/>
                <a:gd name="T94" fmla="*/ 32 w 256"/>
                <a:gd name="T95" fmla="*/ 224 h 320"/>
                <a:gd name="T96" fmla="*/ 32 w 256"/>
                <a:gd name="T97" fmla="*/ 181 h 320"/>
                <a:gd name="T98" fmla="*/ 42 w 256"/>
                <a:gd name="T99" fmla="*/ 170 h 320"/>
                <a:gd name="T100" fmla="*/ 128 w 256"/>
                <a:gd name="T101" fmla="*/ 170 h 320"/>
                <a:gd name="T102" fmla="*/ 138 w 256"/>
                <a:gd name="T103" fmla="*/ 181 h 320"/>
                <a:gd name="T104" fmla="*/ 128 w 256"/>
                <a:gd name="T105" fmla="*/ 192 h 320"/>
                <a:gd name="T106" fmla="*/ 42 w 256"/>
                <a:gd name="T107" fmla="*/ 192 h 320"/>
                <a:gd name="T108" fmla="*/ 32 w 256"/>
                <a:gd name="T109" fmla="*/ 181 h 320"/>
                <a:gd name="T110" fmla="*/ 32 w 256"/>
                <a:gd name="T111" fmla="*/ 138 h 320"/>
                <a:gd name="T112" fmla="*/ 42 w 256"/>
                <a:gd name="T113" fmla="*/ 128 h 320"/>
                <a:gd name="T114" fmla="*/ 128 w 256"/>
                <a:gd name="T115" fmla="*/ 128 h 320"/>
                <a:gd name="T116" fmla="*/ 138 w 256"/>
                <a:gd name="T117" fmla="*/ 138 h 320"/>
                <a:gd name="T118" fmla="*/ 128 w 256"/>
                <a:gd name="T119" fmla="*/ 149 h 320"/>
                <a:gd name="T120" fmla="*/ 42 w 256"/>
                <a:gd name="T121" fmla="*/ 149 h 320"/>
                <a:gd name="T122" fmla="*/ 32 w 256"/>
                <a:gd name="T123" fmla="*/ 13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 h="320">
                  <a:moveTo>
                    <a:pt x="160" y="85"/>
                  </a:moveTo>
                  <a:cubicBezTo>
                    <a:pt x="10" y="85"/>
                    <a:pt x="10" y="85"/>
                    <a:pt x="10" y="85"/>
                  </a:cubicBezTo>
                  <a:cubicBezTo>
                    <a:pt x="4" y="85"/>
                    <a:pt x="0" y="90"/>
                    <a:pt x="0" y="96"/>
                  </a:cubicBezTo>
                  <a:cubicBezTo>
                    <a:pt x="0" y="309"/>
                    <a:pt x="0" y="309"/>
                    <a:pt x="0" y="309"/>
                  </a:cubicBezTo>
                  <a:cubicBezTo>
                    <a:pt x="0" y="315"/>
                    <a:pt x="4" y="320"/>
                    <a:pt x="10" y="320"/>
                  </a:cubicBezTo>
                  <a:cubicBezTo>
                    <a:pt x="160" y="320"/>
                    <a:pt x="160" y="320"/>
                    <a:pt x="160" y="320"/>
                  </a:cubicBezTo>
                  <a:cubicBezTo>
                    <a:pt x="166" y="320"/>
                    <a:pt x="170" y="315"/>
                    <a:pt x="170" y="309"/>
                  </a:cubicBezTo>
                  <a:cubicBezTo>
                    <a:pt x="170" y="96"/>
                    <a:pt x="170" y="96"/>
                    <a:pt x="170" y="96"/>
                  </a:cubicBezTo>
                  <a:cubicBezTo>
                    <a:pt x="170" y="90"/>
                    <a:pt x="166" y="85"/>
                    <a:pt x="160" y="85"/>
                  </a:cubicBezTo>
                  <a:close/>
                  <a:moveTo>
                    <a:pt x="149" y="298"/>
                  </a:moveTo>
                  <a:cubicBezTo>
                    <a:pt x="21" y="298"/>
                    <a:pt x="21" y="298"/>
                    <a:pt x="21" y="298"/>
                  </a:cubicBezTo>
                  <a:cubicBezTo>
                    <a:pt x="21" y="106"/>
                    <a:pt x="21" y="106"/>
                    <a:pt x="21" y="106"/>
                  </a:cubicBezTo>
                  <a:cubicBezTo>
                    <a:pt x="149" y="106"/>
                    <a:pt x="149" y="106"/>
                    <a:pt x="149" y="106"/>
                  </a:cubicBezTo>
                  <a:lnTo>
                    <a:pt x="149" y="298"/>
                  </a:lnTo>
                  <a:close/>
                  <a:moveTo>
                    <a:pt x="213" y="53"/>
                  </a:moveTo>
                  <a:cubicBezTo>
                    <a:pt x="213" y="266"/>
                    <a:pt x="213" y="266"/>
                    <a:pt x="213" y="266"/>
                  </a:cubicBezTo>
                  <a:cubicBezTo>
                    <a:pt x="213" y="272"/>
                    <a:pt x="208" y="277"/>
                    <a:pt x="202" y="277"/>
                  </a:cubicBezTo>
                  <a:cubicBezTo>
                    <a:pt x="196" y="277"/>
                    <a:pt x="192" y="272"/>
                    <a:pt x="192" y="266"/>
                  </a:cubicBezTo>
                  <a:cubicBezTo>
                    <a:pt x="192" y="64"/>
                    <a:pt x="192" y="64"/>
                    <a:pt x="192" y="64"/>
                  </a:cubicBezTo>
                  <a:cubicBezTo>
                    <a:pt x="53" y="64"/>
                    <a:pt x="53" y="64"/>
                    <a:pt x="53" y="64"/>
                  </a:cubicBezTo>
                  <a:cubicBezTo>
                    <a:pt x="47" y="64"/>
                    <a:pt x="42" y="59"/>
                    <a:pt x="42" y="53"/>
                  </a:cubicBezTo>
                  <a:cubicBezTo>
                    <a:pt x="42" y="47"/>
                    <a:pt x="47" y="42"/>
                    <a:pt x="53" y="42"/>
                  </a:cubicBezTo>
                  <a:cubicBezTo>
                    <a:pt x="202" y="42"/>
                    <a:pt x="202" y="42"/>
                    <a:pt x="202" y="42"/>
                  </a:cubicBezTo>
                  <a:cubicBezTo>
                    <a:pt x="208" y="42"/>
                    <a:pt x="213" y="47"/>
                    <a:pt x="213" y="53"/>
                  </a:cubicBezTo>
                  <a:close/>
                  <a:moveTo>
                    <a:pt x="256" y="10"/>
                  </a:moveTo>
                  <a:cubicBezTo>
                    <a:pt x="256" y="224"/>
                    <a:pt x="256" y="224"/>
                    <a:pt x="256" y="224"/>
                  </a:cubicBezTo>
                  <a:cubicBezTo>
                    <a:pt x="256" y="230"/>
                    <a:pt x="251" y="234"/>
                    <a:pt x="245" y="234"/>
                  </a:cubicBezTo>
                  <a:cubicBezTo>
                    <a:pt x="239" y="234"/>
                    <a:pt x="234" y="230"/>
                    <a:pt x="234" y="224"/>
                  </a:cubicBezTo>
                  <a:cubicBezTo>
                    <a:pt x="234" y="21"/>
                    <a:pt x="234" y="21"/>
                    <a:pt x="234" y="21"/>
                  </a:cubicBezTo>
                  <a:cubicBezTo>
                    <a:pt x="96" y="21"/>
                    <a:pt x="96" y="21"/>
                    <a:pt x="96" y="21"/>
                  </a:cubicBezTo>
                  <a:cubicBezTo>
                    <a:pt x="90" y="21"/>
                    <a:pt x="85" y="16"/>
                    <a:pt x="85" y="10"/>
                  </a:cubicBezTo>
                  <a:cubicBezTo>
                    <a:pt x="85" y="4"/>
                    <a:pt x="90" y="0"/>
                    <a:pt x="96" y="0"/>
                  </a:cubicBezTo>
                  <a:cubicBezTo>
                    <a:pt x="245" y="0"/>
                    <a:pt x="245" y="0"/>
                    <a:pt x="245" y="0"/>
                  </a:cubicBezTo>
                  <a:cubicBezTo>
                    <a:pt x="251" y="0"/>
                    <a:pt x="256" y="4"/>
                    <a:pt x="256" y="10"/>
                  </a:cubicBezTo>
                  <a:close/>
                  <a:moveTo>
                    <a:pt x="32" y="266"/>
                  </a:moveTo>
                  <a:cubicBezTo>
                    <a:pt x="32" y="260"/>
                    <a:pt x="36" y="256"/>
                    <a:pt x="42" y="256"/>
                  </a:cubicBezTo>
                  <a:cubicBezTo>
                    <a:pt x="128" y="256"/>
                    <a:pt x="128" y="256"/>
                    <a:pt x="128" y="256"/>
                  </a:cubicBezTo>
                  <a:cubicBezTo>
                    <a:pt x="134" y="256"/>
                    <a:pt x="138" y="260"/>
                    <a:pt x="138" y="266"/>
                  </a:cubicBezTo>
                  <a:cubicBezTo>
                    <a:pt x="138" y="272"/>
                    <a:pt x="134" y="277"/>
                    <a:pt x="128" y="277"/>
                  </a:cubicBezTo>
                  <a:cubicBezTo>
                    <a:pt x="42" y="277"/>
                    <a:pt x="42" y="277"/>
                    <a:pt x="42" y="277"/>
                  </a:cubicBezTo>
                  <a:cubicBezTo>
                    <a:pt x="36" y="277"/>
                    <a:pt x="32" y="272"/>
                    <a:pt x="32" y="266"/>
                  </a:cubicBezTo>
                  <a:close/>
                  <a:moveTo>
                    <a:pt x="32" y="224"/>
                  </a:moveTo>
                  <a:cubicBezTo>
                    <a:pt x="32" y="218"/>
                    <a:pt x="36" y="213"/>
                    <a:pt x="42" y="213"/>
                  </a:cubicBezTo>
                  <a:cubicBezTo>
                    <a:pt x="128" y="213"/>
                    <a:pt x="128" y="213"/>
                    <a:pt x="128" y="213"/>
                  </a:cubicBezTo>
                  <a:cubicBezTo>
                    <a:pt x="134" y="213"/>
                    <a:pt x="138" y="218"/>
                    <a:pt x="138" y="224"/>
                  </a:cubicBezTo>
                  <a:cubicBezTo>
                    <a:pt x="138" y="230"/>
                    <a:pt x="134" y="234"/>
                    <a:pt x="128" y="234"/>
                  </a:cubicBezTo>
                  <a:cubicBezTo>
                    <a:pt x="42" y="234"/>
                    <a:pt x="42" y="234"/>
                    <a:pt x="42" y="234"/>
                  </a:cubicBezTo>
                  <a:cubicBezTo>
                    <a:pt x="36" y="234"/>
                    <a:pt x="32" y="230"/>
                    <a:pt x="32" y="224"/>
                  </a:cubicBezTo>
                  <a:close/>
                  <a:moveTo>
                    <a:pt x="32" y="181"/>
                  </a:moveTo>
                  <a:cubicBezTo>
                    <a:pt x="32" y="175"/>
                    <a:pt x="36" y="170"/>
                    <a:pt x="42" y="170"/>
                  </a:cubicBezTo>
                  <a:cubicBezTo>
                    <a:pt x="128" y="170"/>
                    <a:pt x="128" y="170"/>
                    <a:pt x="128" y="170"/>
                  </a:cubicBezTo>
                  <a:cubicBezTo>
                    <a:pt x="134" y="170"/>
                    <a:pt x="138" y="175"/>
                    <a:pt x="138" y="181"/>
                  </a:cubicBezTo>
                  <a:cubicBezTo>
                    <a:pt x="138" y="187"/>
                    <a:pt x="134" y="192"/>
                    <a:pt x="128" y="192"/>
                  </a:cubicBezTo>
                  <a:cubicBezTo>
                    <a:pt x="42" y="192"/>
                    <a:pt x="42" y="192"/>
                    <a:pt x="42" y="192"/>
                  </a:cubicBezTo>
                  <a:cubicBezTo>
                    <a:pt x="36" y="192"/>
                    <a:pt x="32" y="187"/>
                    <a:pt x="32" y="181"/>
                  </a:cubicBezTo>
                  <a:close/>
                  <a:moveTo>
                    <a:pt x="32" y="138"/>
                  </a:moveTo>
                  <a:cubicBezTo>
                    <a:pt x="32" y="132"/>
                    <a:pt x="36" y="128"/>
                    <a:pt x="42" y="128"/>
                  </a:cubicBezTo>
                  <a:cubicBezTo>
                    <a:pt x="128" y="128"/>
                    <a:pt x="128" y="128"/>
                    <a:pt x="128" y="128"/>
                  </a:cubicBezTo>
                  <a:cubicBezTo>
                    <a:pt x="134" y="128"/>
                    <a:pt x="138" y="132"/>
                    <a:pt x="138" y="138"/>
                  </a:cubicBezTo>
                  <a:cubicBezTo>
                    <a:pt x="138" y="144"/>
                    <a:pt x="134" y="149"/>
                    <a:pt x="128" y="149"/>
                  </a:cubicBezTo>
                  <a:cubicBezTo>
                    <a:pt x="42" y="149"/>
                    <a:pt x="42" y="149"/>
                    <a:pt x="42" y="149"/>
                  </a:cubicBezTo>
                  <a:cubicBezTo>
                    <a:pt x="36" y="149"/>
                    <a:pt x="32" y="144"/>
                    <a:pt x="32" y="1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351"/>
            <p:cNvSpPr>
              <a:spLocks noEditPoints="1"/>
            </p:cNvSpPr>
            <p:nvPr/>
          </p:nvSpPr>
          <p:spPr bwMode="auto">
            <a:xfrm>
              <a:off x="5018" y="1229"/>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Прямоугольник 7"/>
          <p:cNvSpPr/>
          <p:nvPr/>
        </p:nvSpPr>
        <p:spPr>
          <a:xfrm>
            <a:off x="1269348" y="4221335"/>
            <a:ext cx="10229231" cy="646331"/>
          </a:xfrm>
          <a:prstGeom prst="rect">
            <a:avLst/>
          </a:prstGeom>
        </p:spPr>
        <p:txBody>
          <a:bodyPr wrap="square">
            <a:spAutoFit/>
          </a:bodyPr>
          <a:lstStyle/>
          <a:p>
            <a:pPr algn="just"/>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Эмитенттің қызметіне қатысты және жалпыға қолжетімді болып табылмайтын ақпаратты ашу қағидалары мен шарттарына сәйкес: </a:t>
            </a:r>
          </a:p>
        </p:txBody>
      </p:sp>
      <p:sp>
        <p:nvSpPr>
          <p:cNvPr id="40" name="TextBox 39"/>
          <p:cNvSpPr txBox="1"/>
          <p:nvPr/>
        </p:nvSpPr>
        <p:spPr>
          <a:xfrm>
            <a:off x="1269348" y="4826718"/>
            <a:ext cx="10528284" cy="1400383"/>
          </a:xfrm>
          <a:prstGeom prst="rect">
            <a:avLst/>
          </a:prstGeom>
          <a:noFill/>
        </p:spPr>
        <p:txBody>
          <a:bodyPr wrap="square" rtlCol="0">
            <a:spAutoFit/>
          </a:bodyPr>
          <a:lstStyle/>
          <a:p>
            <a:pPr algn="just">
              <a:spcAft>
                <a:spcPts val="600"/>
              </a:spcAft>
            </a:pP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бұл мынадай ақпарат: </a:t>
            </a:r>
          </a:p>
          <a:p>
            <a:pPr marL="285750" indent="-285750" algn="just">
              <a:spcAft>
                <a:spcPts val="0"/>
              </a:spcAf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эмитенттің қызметіне қатысты және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жалпыға қолжетімді болып табылмайтын</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marL="285750" indent="-285750" algn="just">
              <a:spcAft>
                <a:spcPts val="0"/>
              </a:spcAft>
              <a:buFontTx/>
              <a:buChar char="-"/>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егер бұл ақпарат эмитенттің мүліктік және қаржылық жағдайына салдарына байланысты осы эмитент шығарған (ұсынған) бағалы қағаздардың (туынды қаржы құралдарының)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құнына әсер етуге қабілетті болса</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(1-тармақ). </a:t>
            </a:r>
          </a:p>
        </p:txBody>
      </p:sp>
    </p:spTree>
    <p:extLst>
      <p:ext uri="{BB962C8B-B14F-4D97-AF65-F5344CB8AC3E}">
        <p14:creationId xmlns:p14="http://schemas.microsoft.com/office/powerpoint/2010/main" val="2605976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0933745"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910060" cy="387798"/>
          </a:xfrm>
          <a:prstGeom prst="rect">
            <a:avLst/>
          </a:prstGeom>
        </p:spPr>
        <p:txBody>
          <a:bodyPr wrap="square">
            <a:spAutoFit/>
          </a:bodyPr>
          <a:lstStyle/>
          <a:p>
            <a:pPr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ИНСАЙДЕРЛІК АҚПАРАТ ДЕГЕНІМІЗ НЕ (2-нің 2-сі)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grpSp>
        <p:nvGrpSpPr>
          <p:cNvPr id="19" name="Group 349"/>
          <p:cNvGrpSpPr>
            <a:grpSpLocks noChangeAspect="1"/>
          </p:cNvGrpSpPr>
          <p:nvPr/>
        </p:nvGrpSpPr>
        <p:grpSpPr bwMode="auto">
          <a:xfrm>
            <a:off x="682522" y="1018806"/>
            <a:ext cx="540000" cy="540000"/>
            <a:chOff x="5018" y="1229"/>
            <a:chExt cx="340" cy="340"/>
          </a:xfrm>
          <a:solidFill>
            <a:srgbClr val="005587"/>
          </a:solidFill>
        </p:grpSpPr>
        <p:sp>
          <p:nvSpPr>
            <p:cNvPr id="20" name="Freeform 350"/>
            <p:cNvSpPr>
              <a:spLocks noEditPoints="1"/>
            </p:cNvSpPr>
            <p:nvPr/>
          </p:nvSpPr>
          <p:spPr bwMode="auto">
            <a:xfrm>
              <a:off x="5103" y="1293"/>
              <a:ext cx="170" cy="212"/>
            </a:xfrm>
            <a:custGeom>
              <a:avLst/>
              <a:gdLst>
                <a:gd name="T0" fmla="*/ 160 w 256"/>
                <a:gd name="T1" fmla="*/ 85 h 320"/>
                <a:gd name="T2" fmla="*/ 10 w 256"/>
                <a:gd name="T3" fmla="*/ 85 h 320"/>
                <a:gd name="T4" fmla="*/ 0 w 256"/>
                <a:gd name="T5" fmla="*/ 96 h 320"/>
                <a:gd name="T6" fmla="*/ 0 w 256"/>
                <a:gd name="T7" fmla="*/ 309 h 320"/>
                <a:gd name="T8" fmla="*/ 10 w 256"/>
                <a:gd name="T9" fmla="*/ 320 h 320"/>
                <a:gd name="T10" fmla="*/ 160 w 256"/>
                <a:gd name="T11" fmla="*/ 320 h 320"/>
                <a:gd name="T12" fmla="*/ 170 w 256"/>
                <a:gd name="T13" fmla="*/ 309 h 320"/>
                <a:gd name="T14" fmla="*/ 170 w 256"/>
                <a:gd name="T15" fmla="*/ 96 h 320"/>
                <a:gd name="T16" fmla="*/ 160 w 256"/>
                <a:gd name="T17" fmla="*/ 85 h 320"/>
                <a:gd name="T18" fmla="*/ 149 w 256"/>
                <a:gd name="T19" fmla="*/ 298 h 320"/>
                <a:gd name="T20" fmla="*/ 21 w 256"/>
                <a:gd name="T21" fmla="*/ 298 h 320"/>
                <a:gd name="T22" fmla="*/ 21 w 256"/>
                <a:gd name="T23" fmla="*/ 106 h 320"/>
                <a:gd name="T24" fmla="*/ 149 w 256"/>
                <a:gd name="T25" fmla="*/ 106 h 320"/>
                <a:gd name="T26" fmla="*/ 149 w 256"/>
                <a:gd name="T27" fmla="*/ 298 h 320"/>
                <a:gd name="T28" fmla="*/ 213 w 256"/>
                <a:gd name="T29" fmla="*/ 53 h 320"/>
                <a:gd name="T30" fmla="*/ 213 w 256"/>
                <a:gd name="T31" fmla="*/ 266 h 320"/>
                <a:gd name="T32" fmla="*/ 202 w 256"/>
                <a:gd name="T33" fmla="*/ 277 h 320"/>
                <a:gd name="T34" fmla="*/ 192 w 256"/>
                <a:gd name="T35" fmla="*/ 266 h 320"/>
                <a:gd name="T36" fmla="*/ 192 w 256"/>
                <a:gd name="T37" fmla="*/ 64 h 320"/>
                <a:gd name="T38" fmla="*/ 53 w 256"/>
                <a:gd name="T39" fmla="*/ 64 h 320"/>
                <a:gd name="T40" fmla="*/ 42 w 256"/>
                <a:gd name="T41" fmla="*/ 53 h 320"/>
                <a:gd name="T42" fmla="*/ 53 w 256"/>
                <a:gd name="T43" fmla="*/ 42 h 320"/>
                <a:gd name="T44" fmla="*/ 202 w 256"/>
                <a:gd name="T45" fmla="*/ 42 h 320"/>
                <a:gd name="T46" fmla="*/ 213 w 256"/>
                <a:gd name="T47" fmla="*/ 53 h 320"/>
                <a:gd name="T48" fmla="*/ 256 w 256"/>
                <a:gd name="T49" fmla="*/ 10 h 320"/>
                <a:gd name="T50" fmla="*/ 256 w 256"/>
                <a:gd name="T51" fmla="*/ 224 h 320"/>
                <a:gd name="T52" fmla="*/ 245 w 256"/>
                <a:gd name="T53" fmla="*/ 234 h 320"/>
                <a:gd name="T54" fmla="*/ 234 w 256"/>
                <a:gd name="T55" fmla="*/ 224 h 320"/>
                <a:gd name="T56" fmla="*/ 234 w 256"/>
                <a:gd name="T57" fmla="*/ 21 h 320"/>
                <a:gd name="T58" fmla="*/ 96 w 256"/>
                <a:gd name="T59" fmla="*/ 21 h 320"/>
                <a:gd name="T60" fmla="*/ 85 w 256"/>
                <a:gd name="T61" fmla="*/ 10 h 320"/>
                <a:gd name="T62" fmla="*/ 96 w 256"/>
                <a:gd name="T63" fmla="*/ 0 h 320"/>
                <a:gd name="T64" fmla="*/ 245 w 256"/>
                <a:gd name="T65" fmla="*/ 0 h 320"/>
                <a:gd name="T66" fmla="*/ 256 w 256"/>
                <a:gd name="T67" fmla="*/ 10 h 320"/>
                <a:gd name="T68" fmla="*/ 32 w 256"/>
                <a:gd name="T69" fmla="*/ 266 h 320"/>
                <a:gd name="T70" fmla="*/ 42 w 256"/>
                <a:gd name="T71" fmla="*/ 256 h 320"/>
                <a:gd name="T72" fmla="*/ 128 w 256"/>
                <a:gd name="T73" fmla="*/ 256 h 320"/>
                <a:gd name="T74" fmla="*/ 138 w 256"/>
                <a:gd name="T75" fmla="*/ 266 h 320"/>
                <a:gd name="T76" fmla="*/ 128 w 256"/>
                <a:gd name="T77" fmla="*/ 277 h 320"/>
                <a:gd name="T78" fmla="*/ 42 w 256"/>
                <a:gd name="T79" fmla="*/ 277 h 320"/>
                <a:gd name="T80" fmla="*/ 32 w 256"/>
                <a:gd name="T81" fmla="*/ 266 h 320"/>
                <a:gd name="T82" fmla="*/ 32 w 256"/>
                <a:gd name="T83" fmla="*/ 224 h 320"/>
                <a:gd name="T84" fmla="*/ 42 w 256"/>
                <a:gd name="T85" fmla="*/ 213 h 320"/>
                <a:gd name="T86" fmla="*/ 128 w 256"/>
                <a:gd name="T87" fmla="*/ 213 h 320"/>
                <a:gd name="T88" fmla="*/ 138 w 256"/>
                <a:gd name="T89" fmla="*/ 224 h 320"/>
                <a:gd name="T90" fmla="*/ 128 w 256"/>
                <a:gd name="T91" fmla="*/ 234 h 320"/>
                <a:gd name="T92" fmla="*/ 42 w 256"/>
                <a:gd name="T93" fmla="*/ 234 h 320"/>
                <a:gd name="T94" fmla="*/ 32 w 256"/>
                <a:gd name="T95" fmla="*/ 224 h 320"/>
                <a:gd name="T96" fmla="*/ 32 w 256"/>
                <a:gd name="T97" fmla="*/ 181 h 320"/>
                <a:gd name="T98" fmla="*/ 42 w 256"/>
                <a:gd name="T99" fmla="*/ 170 h 320"/>
                <a:gd name="T100" fmla="*/ 128 w 256"/>
                <a:gd name="T101" fmla="*/ 170 h 320"/>
                <a:gd name="T102" fmla="*/ 138 w 256"/>
                <a:gd name="T103" fmla="*/ 181 h 320"/>
                <a:gd name="T104" fmla="*/ 128 w 256"/>
                <a:gd name="T105" fmla="*/ 192 h 320"/>
                <a:gd name="T106" fmla="*/ 42 w 256"/>
                <a:gd name="T107" fmla="*/ 192 h 320"/>
                <a:gd name="T108" fmla="*/ 32 w 256"/>
                <a:gd name="T109" fmla="*/ 181 h 320"/>
                <a:gd name="T110" fmla="*/ 32 w 256"/>
                <a:gd name="T111" fmla="*/ 138 h 320"/>
                <a:gd name="T112" fmla="*/ 42 w 256"/>
                <a:gd name="T113" fmla="*/ 128 h 320"/>
                <a:gd name="T114" fmla="*/ 128 w 256"/>
                <a:gd name="T115" fmla="*/ 128 h 320"/>
                <a:gd name="T116" fmla="*/ 138 w 256"/>
                <a:gd name="T117" fmla="*/ 138 h 320"/>
                <a:gd name="T118" fmla="*/ 128 w 256"/>
                <a:gd name="T119" fmla="*/ 149 h 320"/>
                <a:gd name="T120" fmla="*/ 42 w 256"/>
                <a:gd name="T121" fmla="*/ 149 h 320"/>
                <a:gd name="T122" fmla="*/ 32 w 256"/>
                <a:gd name="T123" fmla="*/ 13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56" h="320">
                  <a:moveTo>
                    <a:pt x="160" y="85"/>
                  </a:moveTo>
                  <a:cubicBezTo>
                    <a:pt x="10" y="85"/>
                    <a:pt x="10" y="85"/>
                    <a:pt x="10" y="85"/>
                  </a:cubicBezTo>
                  <a:cubicBezTo>
                    <a:pt x="4" y="85"/>
                    <a:pt x="0" y="90"/>
                    <a:pt x="0" y="96"/>
                  </a:cubicBezTo>
                  <a:cubicBezTo>
                    <a:pt x="0" y="309"/>
                    <a:pt x="0" y="309"/>
                    <a:pt x="0" y="309"/>
                  </a:cubicBezTo>
                  <a:cubicBezTo>
                    <a:pt x="0" y="315"/>
                    <a:pt x="4" y="320"/>
                    <a:pt x="10" y="320"/>
                  </a:cubicBezTo>
                  <a:cubicBezTo>
                    <a:pt x="160" y="320"/>
                    <a:pt x="160" y="320"/>
                    <a:pt x="160" y="320"/>
                  </a:cubicBezTo>
                  <a:cubicBezTo>
                    <a:pt x="166" y="320"/>
                    <a:pt x="170" y="315"/>
                    <a:pt x="170" y="309"/>
                  </a:cubicBezTo>
                  <a:cubicBezTo>
                    <a:pt x="170" y="96"/>
                    <a:pt x="170" y="96"/>
                    <a:pt x="170" y="96"/>
                  </a:cubicBezTo>
                  <a:cubicBezTo>
                    <a:pt x="170" y="90"/>
                    <a:pt x="166" y="85"/>
                    <a:pt x="160" y="85"/>
                  </a:cubicBezTo>
                  <a:close/>
                  <a:moveTo>
                    <a:pt x="149" y="298"/>
                  </a:moveTo>
                  <a:cubicBezTo>
                    <a:pt x="21" y="298"/>
                    <a:pt x="21" y="298"/>
                    <a:pt x="21" y="298"/>
                  </a:cubicBezTo>
                  <a:cubicBezTo>
                    <a:pt x="21" y="106"/>
                    <a:pt x="21" y="106"/>
                    <a:pt x="21" y="106"/>
                  </a:cubicBezTo>
                  <a:cubicBezTo>
                    <a:pt x="149" y="106"/>
                    <a:pt x="149" y="106"/>
                    <a:pt x="149" y="106"/>
                  </a:cubicBezTo>
                  <a:lnTo>
                    <a:pt x="149" y="298"/>
                  </a:lnTo>
                  <a:close/>
                  <a:moveTo>
                    <a:pt x="213" y="53"/>
                  </a:moveTo>
                  <a:cubicBezTo>
                    <a:pt x="213" y="266"/>
                    <a:pt x="213" y="266"/>
                    <a:pt x="213" y="266"/>
                  </a:cubicBezTo>
                  <a:cubicBezTo>
                    <a:pt x="213" y="272"/>
                    <a:pt x="208" y="277"/>
                    <a:pt x="202" y="277"/>
                  </a:cubicBezTo>
                  <a:cubicBezTo>
                    <a:pt x="196" y="277"/>
                    <a:pt x="192" y="272"/>
                    <a:pt x="192" y="266"/>
                  </a:cubicBezTo>
                  <a:cubicBezTo>
                    <a:pt x="192" y="64"/>
                    <a:pt x="192" y="64"/>
                    <a:pt x="192" y="64"/>
                  </a:cubicBezTo>
                  <a:cubicBezTo>
                    <a:pt x="53" y="64"/>
                    <a:pt x="53" y="64"/>
                    <a:pt x="53" y="64"/>
                  </a:cubicBezTo>
                  <a:cubicBezTo>
                    <a:pt x="47" y="64"/>
                    <a:pt x="42" y="59"/>
                    <a:pt x="42" y="53"/>
                  </a:cubicBezTo>
                  <a:cubicBezTo>
                    <a:pt x="42" y="47"/>
                    <a:pt x="47" y="42"/>
                    <a:pt x="53" y="42"/>
                  </a:cubicBezTo>
                  <a:cubicBezTo>
                    <a:pt x="202" y="42"/>
                    <a:pt x="202" y="42"/>
                    <a:pt x="202" y="42"/>
                  </a:cubicBezTo>
                  <a:cubicBezTo>
                    <a:pt x="208" y="42"/>
                    <a:pt x="213" y="47"/>
                    <a:pt x="213" y="53"/>
                  </a:cubicBezTo>
                  <a:close/>
                  <a:moveTo>
                    <a:pt x="256" y="10"/>
                  </a:moveTo>
                  <a:cubicBezTo>
                    <a:pt x="256" y="224"/>
                    <a:pt x="256" y="224"/>
                    <a:pt x="256" y="224"/>
                  </a:cubicBezTo>
                  <a:cubicBezTo>
                    <a:pt x="256" y="230"/>
                    <a:pt x="251" y="234"/>
                    <a:pt x="245" y="234"/>
                  </a:cubicBezTo>
                  <a:cubicBezTo>
                    <a:pt x="239" y="234"/>
                    <a:pt x="234" y="230"/>
                    <a:pt x="234" y="224"/>
                  </a:cubicBezTo>
                  <a:cubicBezTo>
                    <a:pt x="234" y="21"/>
                    <a:pt x="234" y="21"/>
                    <a:pt x="234" y="21"/>
                  </a:cubicBezTo>
                  <a:cubicBezTo>
                    <a:pt x="96" y="21"/>
                    <a:pt x="96" y="21"/>
                    <a:pt x="96" y="21"/>
                  </a:cubicBezTo>
                  <a:cubicBezTo>
                    <a:pt x="90" y="21"/>
                    <a:pt x="85" y="16"/>
                    <a:pt x="85" y="10"/>
                  </a:cubicBezTo>
                  <a:cubicBezTo>
                    <a:pt x="85" y="4"/>
                    <a:pt x="90" y="0"/>
                    <a:pt x="96" y="0"/>
                  </a:cubicBezTo>
                  <a:cubicBezTo>
                    <a:pt x="245" y="0"/>
                    <a:pt x="245" y="0"/>
                    <a:pt x="245" y="0"/>
                  </a:cubicBezTo>
                  <a:cubicBezTo>
                    <a:pt x="251" y="0"/>
                    <a:pt x="256" y="4"/>
                    <a:pt x="256" y="10"/>
                  </a:cubicBezTo>
                  <a:close/>
                  <a:moveTo>
                    <a:pt x="32" y="266"/>
                  </a:moveTo>
                  <a:cubicBezTo>
                    <a:pt x="32" y="260"/>
                    <a:pt x="36" y="256"/>
                    <a:pt x="42" y="256"/>
                  </a:cubicBezTo>
                  <a:cubicBezTo>
                    <a:pt x="128" y="256"/>
                    <a:pt x="128" y="256"/>
                    <a:pt x="128" y="256"/>
                  </a:cubicBezTo>
                  <a:cubicBezTo>
                    <a:pt x="134" y="256"/>
                    <a:pt x="138" y="260"/>
                    <a:pt x="138" y="266"/>
                  </a:cubicBezTo>
                  <a:cubicBezTo>
                    <a:pt x="138" y="272"/>
                    <a:pt x="134" y="277"/>
                    <a:pt x="128" y="277"/>
                  </a:cubicBezTo>
                  <a:cubicBezTo>
                    <a:pt x="42" y="277"/>
                    <a:pt x="42" y="277"/>
                    <a:pt x="42" y="277"/>
                  </a:cubicBezTo>
                  <a:cubicBezTo>
                    <a:pt x="36" y="277"/>
                    <a:pt x="32" y="272"/>
                    <a:pt x="32" y="266"/>
                  </a:cubicBezTo>
                  <a:close/>
                  <a:moveTo>
                    <a:pt x="32" y="224"/>
                  </a:moveTo>
                  <a:cubicBezTo>
                    <a:pt x="32" y="218"/>
                    <a:pt x="36" y="213"/>
                    <a:pt x="42" y="213"/>
                  </a:cubicBezTo>
                  <a:cubicBezTo>
                    <a:pt x="128" y="213"/>
                    <a:pt x="128" y="213"/>
                    <a:pt x="128" y="213"/>
                  </a:cubicBezTo>
                  <a:cubicBezTo>
                    <a:pt x="134" y="213"/>
                    <a:pt x="138" y="218"/>
                    <a:pt x="138" y="224"/>
                  </a:cubicBezTo>
                  <a:cubicBezTo>
                    <a:pt x="138" y="230"/>
                    <a:pt x="134" y="234"/>
                    <a:pt x="128" y="234"/>
                  </a:cubicBezTo>
                  <a:cubicBezTo>
                    <a:pt x="42" y="234"/>
                    <a:pt x="42" y="234"/>
                    <a:pt x="42" y="234"/>
                  </a:cubicBezTo>
                  <a:cubicBezTo>
                    <a:pt x="36" y="234"/>
                    <a:pt x="32" y="230"/>
                    <a:pt x="32" y="224"/>
                  </a:cubicBezTo>
                  <a:close/>
                  <a:moveTo>
                    <a:pt x="32" y="181"/>
                  </a:moveTo>
                  <a:cubicBezTo>
                    <a:pt x="32" y="175"/>
                    <a:pt x="36" y="170"/>
                    <a:pt x="42" y="170"/>
                  </a:cubicBezTo>
                  <a:cubicBezTo>
                    <a:pt x="128" y="170"/>
                    <a:pt x="128" y="170"/>
                    <a:pt x="128" y="170"/>
                  </a:cubicBezTo>
                  <a:cubicBezTo>
                    <a:pt x="134" y="170"/>
                    <a:pt x="138" y="175"/>
                    <a:pt x="138" y="181"/>
                  </a:cubicBezTo>
                  <a:cubicBezTo>
                    <a:pt x="138" y="187"/>
                    <a:pt x="134" y="192"/>
                    <a:pt x="128" y="192"/>
                  </a:cubicBezTo>
                  <a:cubicBezTo>
                    <a:pt x="42" y="192"/>
                    <a:pt x="42" y="192"/>
                    <a:pt x="42" y="192"/>
                  </a:cubicBezTo>
                  <a:cubicBezTo>
                    <a:pt x="36" y="192"/>
                    <a:pt x="32" y="187"/>
                    <a:pt x="32" y="181"/>
                  </a:cubicBezTo>
                  <a:close/>
                  <a:moveTo>
                    <a:pt x="32" y="138"/>
                  </a:moveTo>
                  <a:cubicBezTo>
                    <a:pt x="32" y="132"/>
                    <a:pt x="36" y="128"/>
                    <a:pt x="42" y="128"/>
                  </a:cubicBezTo>
                  <a:cubicBezTo>
                    <a:pt x="128" y="128"/>
                    <a:pt x="128" y="128"/>
                    <a:pt x="128" y="128"/>
                  </a:cubicBezTo>
                  <a:cubicBezTo>
                    <a:pt x="134" y="128"/>
                    <a:pt x="138" y="132"/>
                    <a:pt x="138" y="138"/>
                  </a:cubicBezTo>
                  <a:cubicBezTo>
                    <a:pt x="138" y="144"/>
                    <a:pt x="134" y="149"/>
                    <a:pt x="128" y="149"/>
                  </a:cubicBezTo>
                  <a:cubicBezTo>
                    <a:pt x="42" y="149"/>
                    <a:pt x="42" y="149"/>
                    <a:pt x="42" y="149"/>
                  </a:cubicBezTo>
                  <a:cubicBezTo>
                    <a:pt x="36" y="149"/>
                    <a:pt x="32" y="144"/>
                    <a:pt x="32" y="13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351"/>
            <p:cNvSpPr>
              <a:spLocks noEditPoints="1"/>
            </p:cNvSpPr>
            <p:nvPr/>
          </p:nvSpPr>
          <p:spPr bwMode="auto">
            <a:xfrm>
              <a:off x="5018" y="1229"/>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TextBox 5"/>
          <p:cNvSpPr txBox="1"/>
          <p:nvPr/>
        </p:nvSpPr>
        <p:spPr>
          <a:xfrm>
            <a:off x="1222522" y="1095643"/>
            <a:ext cx="10096022" cy="369332"/>
          </a:xfrm>
          <a:prstGeom prst="rect">
            <a:avLst/>
          </a:prstGeom>
          <a:noFill/>
        </p:spPr>
        <p:txBody>
          <a:bodyPr wrap="square" rtlCol="0">
            <a:spAutoFit/>
          </a:bodyPr>
          <a:lstStyle/>
          <a:p>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АХҚО Қағидаларына (AIFC Market Rules) сәйкес:</a:t>
            </a:r>
          </a:p>
        </p:txBody>
      </p:sp>
      <p:sp>
        <p:nvSpPr>
          <p:cNvPr id="7" name="TextBox 6"/>
          <p:cNvSpPr txBox="1"/>
          <p:nvPr/>
        </p:nvSpPr>
        <p:spPr>
          <a:xfrm>
            <a:off x="1205122" y="1448254"/>
            <a:ext cx="10293458" cy="1646605"/>
          </a:xfrm>
          <a:prstGeom prst="rect">
            <a:avLst/>
          </a:prstGeom>
          <a:noFill/>
        </p:spPr>
        <p:txBody>
          <a:bodyPr wrap="square" rtlCol="0">
            <a:spAutoFit/>
          </a:bodyPr>
          <a:lstStyle/>
          <a:p>
            <a:pPr algn="just">
              <a:spcAft>
                <a:spcPts val="600"/>
              </a:spcAft>
            </a:pP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бұл мынадай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нақты</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ақпарат</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{a} әлі жария болмаған; </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{b} бір немесе бірнеше Эмитентке немесе бір немесе бірнеше бағалы қағазға тікелей немесе жанама түрде қатысты, сондай-ақ</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{c} жарияланған жағдайда, осы бағалы қағаздардың немесе олармен байланысты туынды қаржы құралдарының бағаларына елеулі әсер етуі ықтимал [5.2.1-т.].</a:t>
            </a:r>
          </a:p>
        </p:txBody>
      </p:sp>
      <p:sp>
        <p:nvSpPr>
          <p:cNvPr id="10" name="Прямоугольник 9"/>
          <p:cNvSpPr/>
          <p:nvPr/>
        </p:nvSpPr>
        <p:spPr>
          <a:xfrm>
            <a:off x="1205121" y="3150757"/>
            <a:ext cx="10293459" cy="3293209"/>
          </a:xfrm>
          <a:prstGeom prst="rect">
            <a:avLst/>
          </a:prstGeom>
        </p:spPr>
        <p:txBody>
          <a:bodyPr wrap="square">
            <a:spAutoFit/>
          </a:bodyPr>
          <a:lstStyle/>
          <a:p>
            <a:pPr algn="just"/>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Ақпарат, егер ол мынадай болса, нақты деп есептеледі:</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{a} туындаған немесе туындауын негізді түрде күтуге болатын мән-жайлардың жиынтығын немесе болған немесе негізді түрде күтуге болатын оқиғаны көрсетсе; сондай-ақ</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{b} осы мән-жайлар жиынтығының немесе оқиғаның бағалы қағаздардың немесе олармен байланысты туынды қаржы құралдарының бағаларына ықтимал әсері туралы қорытынды жасауға болатындай жеткілікті нақты болса [5.2.3-т.].</a:t>
            </a: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Жарияланған жағдайда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қағаздардың бағаларына елеулі әсер етуі мүмкін</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ақпарат</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парасатты инвестор өзінің инвестициялық шешімдері үшін негіз ретінде пайдалана алатын ақпаратты білдіреді [5.2.4-т.].</a:t>
            </a: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599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64835" y="880327"/>
            <a:ext cx="11241978" cy="77259"/>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241978"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ИНСАЙДЕРЛІК АҚПАРАТ БОЛЫП НЕ ТАБЫЛМАЙДЫ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10" name="Прямоугольник 9"/>
          <p:cNvSpPr/>
          <p:nvPr/>
        </p:nvSpPr>
        <p:spPr>
          <a:xfrm>
            <a:off x="1329004" y="1095931"/>
            <a:ext cx="10169577" cy="3847207"/>
          </a:xfrm>
          <a:prstGeom prst="rect">
            <a:avLst/>
          </a:prstGeom>
        </p:spPr>
        <p:txBody>
          <a:bodyPr wrap="square">
            <a:spAutoFit/>
          </a:bodyPr>
          <a:lstStyle/>
          <a:p>
            <a:pPr algn="just">
              <a:spcAft>
                <a:spcPts val="600"/>
              </a:spcAft>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инвестициялық шешімдер қабылдау және (немесе) бағалы қағаздармен (туынды қаржы құралдарымен) операциялар жасау туралы ұсынымдар немесе ұсыныстар дайындау мақсатында жүргізілген бағалы қағаздың (туынды қаржы құралдарының) құнына, Қоғамның мүліктік жағдайына қатысты зерттеулерді, болжамдар мен бағалауды қоса алғанда,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жалпыға қолжетімді мәліметтер негізінде</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дайындалған ақпарат;</a:t>
            </a:r>
          </a:p>
          <a:p>
            <a:pPr algn="just">
              <a:spcAft>
                <a:spcPts val="600"/>
              </a:spcAft>
            </a:pPr>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spcAft>
                <a:spcPts val="600"/>
              </a:spcAft>
            </a:pP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бұқаралық ақпарат құралдарынан</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алынған ақпарат;</a:t>
            </a:r>
          </a:p>
          <a:p>
            <a:pPr algn="just">
              <a:spcAft>
                <a:spcPts val="600"/>
              </a:spcAft>
            </a:pPr>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көзі белгісіз, расталмаған ақпарат</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кең ауқымды тұлғалар арасында таратылатын, сондай-ақ Қоғамның ағымдағы немесе жоспарланған қызметіне қатысты болжамдар. </a:t>
            </a: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grpSp>
        <p:nvGrpSpPr>
          <p:cNvPr id="22" name="Group 489"/>
          <p:cNvGrpSpPr>
            <a:grpSpLocks noChangeAspect="1"/>
          </p:cNvGrpSpPr>
          <p:nvPr/>
        </p:nvGrpSpPr>
        <p:grpSpPr bwMode="auto">
          <a:xfrm>
            <a:off x="665122" y="1133379"/>
            <a:ext cx="540000" cy="540000"/>
            <a:chOff x="2920" y="2264"/>
            <a:chExt cx="340" cy="340"/>
          </a:xfrm>
          <a:solidFill>
            <a:srgbClr val="005587"/>
          </a:solidFill>
        </p:grpSpPr>
        <p:sp>
          <p:nvSpPr>
            <p:cNvPr id="24" name="Freeform 490"/>
            <p:cNvSpPr>
              <a:spLocks noEditPoints="1"/>
            </p:cNvSpPr>
            <p:nvPr/>
          </p:nvSpPr>
          <p:spPr bwMode="auto">
            <a:xfrm>
              <a:off x="2998" y="2363"/>
              <a:ext cx="184" cy="113"/>
            </a:xfrm>
            <a:custGeom>
              <a:avLst/>
              <a:gdLst>
                <a:gd name="T0" fmla="*/ 11 w 277"/>
                <a:gd name="T1" fmla="*/ 171 h 171"/>
                <a:gd name="T2" fmla="*/ 267 w 277"/>
                <a:gd name="T3" fmla="*/ 171 h 171"/>
                <a:gd name="T4" fmla="*/ 277 w 277"/>
                <a:gd name="T5" fmla="*/ 160 h 171"/>
                <a:gd name="T6" fmla="*/ 277 w 277"/>
                <a:gd name="T7" fmla="*/ 11 h 171"/>
                <a:gd name="T8" fmla="*/ 267 w 277"/>
                <a:gd name="T9" fmla="*/ 0 h 171"/>
                <a:gd name="T10" fmla="*/ 11 w 277"/>
                <a:gd name="T11" fmla="*/ 0 h 171"/>
                <a:gd name="T12" fmla="*/ 0 w 277"/>
                <a:gd name="T13" fmla="*/ 11 h 171"/>
                <a:gd name="T14" fmla="*/ 0 w 277"/>
                <a:gd name="T15" fmla="*/ 160 h 171"/>
                <a:gd name="T16" fmla="*/ 11 w 277"/>
                <a:gd name="T17" fmla="*/ 171 h 171"/>
                <a:gd name="T18" fmla="*/ 21 w 277"/>
                <a:gd name="T19" fmla="*/ 21 h 171"/>
                <a:gd name="T20" fmla="*/ 256 w 277"/>
                <a:gd name="T21" fmla="*/ 21 h 171"/>
                <a:gd name="T22" fmla="*/ 256 w 277"/>
                <a:gd name="T23" fmla="*/ 149 h 171"/>
                <a:gd name="T24" fmla="*/ 21 w 277"/>
                <a:gd name="T25" fmla="*/ 149 h 171"/>
                <a:gd name="T26" fmla="*/ 21 w 277"/>
                <a:gd name="T27" fmla="*/ 2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171">
                  <a:moveTo>
                    <a:pt x="11" y="171"/>
                  </a:moveTo>
                  <a:cubicBezTo>
                    <a:pt x="267" y="171"/>
                    <a:pt x="267" y="171"/>
                    <a:pt x="267" y="171"/>
                  </a:cubicBezTo>
                  <a:cubicBezTo>
                    <a:pt x="273" y="171"/>
                    <a:pt x="277" y="166"/>
                    <a:pt x="277" y="160"/>
                  </a:cubicBezTo>
                  <a:cubicBezTo>
                    <a:pt x="277" y="11"/>
                    <a:pt x="277" y="11"/>
                    <a:pt x="277" y="11"/>
                  </a:cubicBezTo>
                  <a:cubicBezTo>
                    <a:pt x="277" y="5"/>
                    <a:pt x="273" y="0"/>
                    <a:pt x="267" y="0"/>
                  </a:cubicBezTo>
                  <a:cubicBezTo>
                    <a:pt x="11" y="0"/>
                    <a:pt x="11" y="0"/>
                    <a:pt x="11" y="0"/>
                  </a:cubicBezTo>
                  <a:cubicBezTo>
                    <a:pt x="5" y="0"/>
                    <a:pt x="0" y="5"/>
                    <a:pt x="0" y="11"/>
                  </a:cubicBezTo>
                  <a:cubicBezTo>
                    <a:pt x="0" y="160"/>
                    <a:pt x="0" y="160"/>
                    <a:pt x="0" y="160"/>
                  </a:cubicBezTo>
                  <a:cubicBezTo>
                    <a:pt x="0" y="166"/>
                    <a:pt x="5" y="171"/>
                    <a:pt x="11" y="171"/>
                  </a:cubicBezTo>
                  <a:close/>
                  <a:moveTo>
                    <a:pt x="21" y="21"/>
                  </a:moveTo>
                  <a:cubicBezTo>
                    <a:pt x="256" y="21"/>
                    <a:pt x="256" y="21"/>
                    <a:pt x="256" y="21"/>
                  </a:cubicBezTo>
                  <a:cubicBezTo>
                    <a:pt x="256" y="149"/>
                    <a:pt x="256" y="149"/>
                    <a:pt x="256" y="149"/>
                  </a:cubicBezTo>
                  <a:cubicBezTo>
                    <a:pt x="21" y="149"/>
                    <a:pt x="21" y="149"/>
                    <a:pt x="21" y="149"/>
                  </a:cubicBezTo>
                  <a:lnTo>
                    <a:pt x="21" y="2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491"/>
            <p:cNvSpPr>
              <a:spLocks/>
            </p:cNvSpPr>
            <p:nvPr/>
          </p:nvSpPr>
          <p:spPr bwMode="auto">
            <a:xfrm>
              <a:off x="2984" y="2490"/>
              <a:ext cx="212" cy="14"/>
            </a:xfrm>
            <a:custGeom>
              <a:avLst/>
              <a:gdLst>
                <a:gd name="T0" fmla="*/ 309 w 320"/>
                <a:gd name="T1" fmla="*/ 0 h 21"/>
                <a:gd name="T2" fmla="*/ 10 w 320"/>
                <a:gd name="T3" fmla="*/ 0 h 21"/>
                <a:gd name="T4" fmla="*/ 0 w 320"/>
                <a:gd name="T5" fmla="*/ 11 h 21"/>
                <a:gd name="T6" fmla="*/ 10 w 320"/>
                <a:gd name="T7" fmla="*/ 21 h 21"/>
                <a:gd name="T8" fmla="*/ 309 w 320"/>
                <a:gd name="T9" fmla="*/ 21 h 21"/>
                <a:gd name="T10" fmla="*/ 320 w 320"/>
                <a:gd name="T11" fmla="*/ 11 h 21"/>
                <a:gd name="T12" fmla="*/ 309 w 320"/>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20" h="21">
                  <a:moveTo>
                    <a:pt x="309" y="0"/>
                  </a:moveTo>
                  <a:cubicBezTo>
                    <a:pt x="10" y="0"/>
                    <a:pt x="10" y="0"/>
                    <a:pt x="10" y="0"/>
                  </a:cubicBezTo>
                  <a:cubicBezTo>
                    <a:pt x="4" y="0"/>
                    <a:pt x="0" y="5"/>
                    <a:pt x="0" y="11"/>
                  </a:cubicBezTo>
                  <a:cubicBezTo>
                    <a:pt x="0" y="17"/>
                    <a:pt x="4" y="21"/>
                    <a:pt x="10" y="21"/>
                  </a:cubicBezTo>
                  <a:cubicBezTo>
                    <a:pt x="309" y="21"/>
                    <a:pt x="309" y="21"/>
                    <a:pt x="309" y="21"/>
                  </a:cubicBezTo>
                  <a:cubicBezTo>
                    <a:pt x="315" y="21"/>
                    <a:pt x="320" y="17"/>
                    <a:pt x="320" y="11"/>
                  </a:cubicBezTo>
                  <a:cubicBezTo>
                    <a:pt x="320" y="5"/>
                    <a:pt x="315" y="0"/>
                    <a:pt x="30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6" name="Freeform 492"/>
            <p:cNvSpPr>
              <a:spLocks noEditPoints="1"/>
            </p:cNvSpPr>
            <p:nvPr/>
          </p:nvSpPr>
          <p:spPr bwMode="auto">
            <a:xfrm>
              <a:off x="2920" y="2264"/>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7" name="Group 759"/>
          <p:cNvGrpSpPr>
            <a:grpSpLocks noChangeAspect="1"/>
          </p:cNvGrpSpPr>
          <p:nvPr/>
        </p:nvGrpSpPr>
        <p:grpSpPr bwMode="auto">
          <a:xfrm>
            <a:off x="665122" y="3732798"/>
            <a:ext cx="540000" cy="540000"/>
            <a:chOff x="2732" y="2698"/>
            <a:chExt cx="340" cy="340"/>
          </a:xfrm>
          <a:solidFill>
            <a:srgbClr val="005587"/>
          </a:solidFill>
        </p:grpSpPr>
        <p:sp>
          <p:nvSpPr>
            <p:cNvPr id="28" name="Freeform 760"/>
            <p:cNvSpPr>
              <a:spLocks noEditPoints="1"/>
            </p:cNvSpPr>
            <p:nvPr/>
          </p:nvSpPr>
          <p:spPr bwMode="auto">
            <a:xfrm>
              <a:off x="2732" y="269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9" name="Freeform 761"/>
            <p:cNvSpPr>
              <a:spLocks noEditPoints="1"/>
            </p:cNvSpPr>
            <p:nvPr/>
          </p:nvSpPr>
          <p:spPr bwMode="auto">
            <a:xfrm>
              <a:off x="2817" y="2762"/>
              <a:ext cx="170" cy="212"/>
            </a:xfrm>
            <a:custGeom>
              <a:avLst/>
              <a:gdLst>
                <a:gd name="T0" fmla="*/ 245 w 256"/>
                <a:gd name="T1" fmla="*/ 320 h 320"/>
                <a:gd name="T2" fmla="*/ 234 w 256"/>
                <a:gd name="T3" fmla="*/ 309 h 320"/>
                <a:gd name="T4" fmla="*/ 234 w 256"/>
                <a:gd name="T5" fmla="*/ 213 h 320"/>
                <a:gd name="T6" fmla="*/ 192 w 256"/>
                <a:gd name="T7" fmla="*/ 170 h 320"/>
                <a:gd name="T8" fmla="*/ 64 w 256"/>
                <a:gd name="T9" fmla="*/ 170 h 320"/>
                <a:gd name="T10" fmla="*/ 21 w 256"/>
                <a:gd name="T11" fmla="*/ 213 h 320"/>
                <a:gd name="T12" fmla="*/ 21 w 256"/>
                <a:gd name="T13" fmla="*/ 309 h 320"/>
                <a:gd name="T14" fmla="*/ 10 w 256"/>
                <a:gd name="T15" fmla="*/ 320 h 320"/>
                <a:gd name="T16" fmla="*/ 0 w 256"/>
                <a:gd name="T17" fmla="*/ 309 h 320"/>
                <a:gd name="T18" fmla="*/ 0 w 256"/>
                <a:gd name="T19" fmla="*/ 213 h 320"/>
                <a:gd name="T20" fmla="*/ 64 w 256"/>
                <a:gd name="T21" fmla="*/ 149 h 320"/>
                <a:gd name="T22" fmla="*/ 192 w 256"/>
                <a:gd name="T23" fmla="*/ 149 h 320"/>
                <a:gd name="T24" fmla="*/ 256 w 256"/>
                <a:gd name="T25" fmla="*/ 213 h 320"/>
                <a:gd name="T26" fmla="*/ 256 w 256"/>
                <a:gd name="T27" fmla="*/ 309 h 320"/>
                <a:gd name="T28" fmla="*/ 245 w 256"/>
                <a:gd name="T29" fmla="*/ 320 h 320"/>
                <a:gd name="T30" fmla="*/ 192 w 256"/>
                <a:gd name="T31" fmla="*/ 64 h 320"/>
                <a:gd name="T32" fmla="*/ 128 w 256"/>
                <a:gd name="T33" fmla="*/ 0 h 320"/>
                <a:gd name="T34" fmla="*/ 64 w 256"/>
                <a:gd name="T35" fmla="*/ 64 h 320"/>
                <a:gd name="T36" fmla="*/ 128 w 256"/>
                <a:gd name="T37" fmla="*/ 128 h 320"/>
                <a:gd name="T38" fmla="*/ 192 w 256"/>
                <a:gd name="T39" fmla="*/ 64 h 320"/>
                <a:gd name="T40" fmla="*/ 170 w 256"/>
                <a:gd name="T41" fmla="*/ 64 h 320"/>
                <a:gd name="T42" fmla="*/ 128 w 256"/>
                <a:gd name="T43" fmla="*/ 106 h 320"/>
                <a:gd name="T44" fmla="*/ 85 w 256"/>
                <a:gd name="T45" fmla="*/ 64 h 320"/>
                <a:gd name="T46" fmla="*/ 128 w 256"/>
                <a:gd name="T47" fmla="*/ 21 h 320"/>
                <a:gd name="T48" fmla="*/ 170 w 256"/>
                <a:gd name="T49" fmla="*/ 6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56" h="320">
                  <a:moveTo>
                    <a:pt x="245" y="320"/>
                  </a:moveTo>
                  <a:cubicBezTo>
                    <a:pt x="239" y="320"/>
                    <a:pt x="234" y="315"/>
                    <a:pt x="234" y="309"/>
                  </a:cubicBezTo>
                  <a:cubicBezTo>
                    <a:pt x="234" y="213"/>
                    <a:pt x="234" y="213"/>
                    <a:pt x="234" y="213"/>
                  </a:cubicBezTo>
                  <a:cubicBezTo>
                    <a:pt x="234" y="189"/>
                    <a:pt x="215" y="170"/>
                    <a:pt x="192" y="170"/>
                  </a:cubicBezTo>
                  <a:cubicBezTo>
                    <a:pt x="64" y="170"/>
                    <a:pt x="64" y="170"/>
                    <a:pt x="64" y="170"/>
                  </a:cubicBezTo>
                  <a:cubicBezTo>
                    <a:pt x="40" y="170"/>
                    <a:pt x="21" y="189"/>
                    <a:pt x="21" y="213"/>
                  </a:cubicBezTo>
                  <a:cubicBezTo>
                    <a:pt x="21" y="309"/>
                    <a:pt x="21" y="309"/>
                    <a:pt x="21" y="309"/>
                  </a:cubicBezTo>
                  <a:cubicBezTo>
                    <a:pt x="21" y="315"/>
                    <a:pt x="16" y="320"/>
                    <a:pt x="10" y="320"/>
                  </a:cubicBezTo>
                  <a:cubicBezTo>
                    <a:pt x="4" y="320"/>
                    <a:pt x="0" y="315"/>
                    <a:pt x="0" y="309"/>
                  </a:cubicBezTo>
                  <a:cubicBezTo>
                    <a:pt x="0" y="213"/>
                    <a:pt x="0" y="213"/>
                    <a:pt x="0" y="213"/>
                  </a:cubicBezTo>
                  <a:cubicBezTo>
                    <a:pt x="0" y="178"/>
                    <a:pt x="28" y="149"/>
                    <a:pt x="64" y="149"/>
                  </a:cubicBezTo>
                  <a:cubicBezTo>
                    <a:pt x="192" y="149"/>
                    <a:pt x="192" y="149"/>
                    <a:pt x="192" y="149"/>
                  </a:cubicBezTo>
                  <a:cubicBezTo>
                    <a:pt x="227" y="149"/>
                    <a:pt x="256" y="178"/>
                    <a:pt x="256" y="213"/>
                  </a:cubicBezTo>
                  <a:cubicBezTo>
                    <a:pt x="256" y="309"/>
                    <a:pt x="256" y="309"/>
                    <a:pt x="256" y="309"/>
                  </a:cubicBezTo>
                  <a:cubicBezTo>
                    <a:pt x="256" y="315"/>
                    <a:pt x="251" y="320"/>
                    <a:pt x="245" y="320"/>
                  </a:cubicBezTo>
                  <a:close/>
                  <a:moveTo>
                    <a:pt x="192" y="64"/>
                  </a:moveTo>
                  <a:cubicBezTo>
                    <a:pt x="192" y="28"/>
                    <a:pt x="163" y="0"/>
                    <a:pt x="128" y="0"/>
                  </a:cubicBezTo>
                  <a:cubicBezTo>
                    <a:pt x="92" y="0"/>
                    <a:pt x="64" y="28"/>
                    <a:pt x="64" y="64"/>
                  </a:cubicBezTo>
                  <a:cubicBezTo>
                    <a:pt x="64" y="99"/>
                    <a:pt x="92" y="128"/>
                    <a:pt x="128" y="128"/>
                  </a:cubicBezTo>
                  <a:cubicBezTo>
                    <a:pt x="163" y="128"/>
                    <a:pt x="192" y="99"/>
                    <a:pt x="192" y="64"/>
                  </a:cubicBezTo>
                  <a:close/>
                  <a:moveTo>
                    <a:pt x="170" y="64"/>
                  </a:moveTo>
                  <a:cubicBezTo>
                    <a:pt x="170" y="87"/>
                    <a:pt x="151" y="106"/>
                    <a:pt x="128" y="106"/>
                  </a:cubicBezTo>
                  <a:cubicBezTo>
                    <a:pt x="104" y="106"/>
                    <a:pt x="85" y="87"/>
                    <a:pt x="85" y="64"/>
                  </a:cubicBezTo>
                  <a:cubicBezTo>
                    <a:pt x="85" y="40"/>
                    <a:pt x="104" y="21"/>
                    <a:pt x="128" y="21"/>
                  </a:cubicBezTo>
                  <a:cubicBezTo>
                    <a:pt x="151" y="21"/>
                    <a:pt x="170" y="40"/>
                    <a:pt x="170" y="6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30" name="Group 210"/>
          <p:cNvGrpSpPr>
            <a:grpSpLocks noChangeAspect="1"/>
          </p:cNvGrpSpPr>
          <p:nvPr/>
        </p:nvGrpSpPr>
        <p:grpSpPr bwMode="auto">
          <a:xfrm>
            <a:off x="655585" y="2877359"/>
            <a:ext cx="541589" cy="540000"/>
            <a:chOff x="1926" y="713"/>
            <a:chExt cx="341" cy="340"/>
          </a:xfrm>
          <a:solidFill>
            <a:srgbClr val="005587"/>
          </a:solidFill>
        </p:grpSpPr>
        <p:sp>
          <p:nvSpPr>
            <p:cNvPr id="31" name="Freeform 211"/>
            <p:cNvSpPr>
              <a:spLocks noEditPoints="1"/>
            </p:cNvSpPr>
            <p:nvPr/>
          </p:nvSpPr>
          <p:spPr bwMode="auto">
            <a:xfrm>
              <a:off x="1926" y="713"/>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2" name="Freeform 212"/>
            <p:cNvSpPr>
              <a:spLocks noEditPoints="1"/>
            </p:cNvSpPr>
            <p:nvPr/>
          </p:nvSpPr>
          <p:spPr bwMode="auto">
            <a:xfrm>
              <a:off x="2004" y="890"/>
              <a:ext cx="184" cy="71"/>
            </a:xfrm>
            <a:custGeom>
              <a:avLst/>
              <a:gdLst>
                <a:gd name="T0" fmla="*/ 245 w 277"/>
                <a:gd name="T1" fmla="*/ 107 h 107"/>
                <a:gd name="T2" fmla="*/ 32 w 277"/>
                <a:gd name="T3" fmla="*/ 107 h 107"/>
                <a:gd name="T4" fmla="*/ 0 w 277"/>
                <a:gd name="T5" fmla="*/ 75 h 107"/>
                <a:gd name="T6" fmla="*/ 0 w 277"/>
                <a:gd name="T7" fmla="*/ 33 h 107"/>
                <a:gd name="T8" fmla="*/ 32 w 277"/>
                <a:gd name="T9" fmla="*/ 0 h 107"/>
                <a:gd name="T10" fmla="*/ 245 w 277"/>
                <a:gd name="T11" fmla="*/ 0 h 107"/>
                <a:gd name="T12" fmla="*/ 277 w 277"/>
                <a:gd name="T13" fmla="*/ 33 h 107"/>
                <a:gd name="T14" fmla="*/ 277 w 277"/>
                <a:gd name="T15" fmla="*/ 75 h 107"/>
                <a:gd name="T16" fmla="*/ 245 w 277"/>
                <a:gd name="T17" fmla="*/ 107 h 107"/>
                <a:gd name="T18" fmla="*/ 32 w 277"/>
                <a:gd name="T19" fmla="*/ 22 h 107"/>
                <a:gd name="T20" fmla="*/ 21 w 277"/>
                <a:gd name="T21" fmla="*/ 33 h 107"/>
                <a:gd name="T22" fmla="*/ 21 w 277"/>
                <a:gd name="T23" fmla="*/ 75 h 107"/>
                <a:gd name="T24" fmla="*/ 32 w 277"/>
                <a:gd name="T25" fmla="*/ 86 h 107"/>
                <a:gd name="T26" fmla="*/ 245 w 277"/>
                <a:gd name="T27" fmla="*/ 86 h 107"/>
                <a:gd name="T28" fmla="*/ 256 w 277"/>
                <a:gd name="T29" fmla="*/ 75 h 107"/>
                <a:gd name="T30" fmla="*/ 256 w 277"/>
                <a:gd name="T31" fmla="*/ 33 h 107"/>
                <a:gd name="T32" fmla="*/ 245 w 277"/>
                <a:gd name="T33" fmla="*/ 22 h 107"/>
                <a:gd name="T34" fmla="*/ 32 w 277"/>
                <a:gd name="T35"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107">
                  <a:moveTo>
                    <a:pt x="245" y="107"/>
                  </a:moveTo>
                  <a:cubicBezTo>
                    <a:pt x="32" y="107"/>
                    <a:pt x="32" y="107"/>
                    <a:pt x="32" y="107"/>
                  </a:cubicBezTo>
                  <a:cubicBezTo>
                    <a:pt x="14" y="107"/>
                    <a:pt x="0" y="93"/>
                    <a:pt x="0" y="75"/>
                  </a:cubicBezTo>
                  <a:cubicBezTo>
                    <a:pt x="0" y="33"/>
                    <a:pt x="0" y="33"/>
                    <a:pt x="0" y="33"/>
                  </a:cubicBezTo>
                  <a:cubicBezTo>
                    <a:pt x="0" y="15"/>
                    <a:pt x="14" y="0"/>
                    <a:pt x="32" y="0"/>
                  </a:cubicBezTo>
                  <a:cubicBezTo>
                    <a:pt x="245" y="0"/>
                    <a:pt x="245" y="0"/>
                    <a:pt x="245" y="0"/>
                  </a:cubicBezTo>
                  <a:cubicBezTo>
                    <a:pt x="263" y="0"/>
                    <a:pt x="277" y="15"/>
                    <a:pt x="277" y="33"/>
                  </a:cubicBezTo>
                  <a:cubicBezTo>
                    <a:pt x="277" y="75"/>
                    <a:pt x="277" y="75"/>
                    <a:pt x="277" y="75"/>
                  </a:cubicBezTo>
                  <a:cubicBezTo>
                    <a:pt x="277" y="93"/>
                    <a:pt x="263" y="107"/>
                    <a:pt x="245" y="107"/>
                  </a:cubicBezTo>
                  <a:close/>
                  <a:moveTo>
                    <a:pt x="32" y="22"/>
                  </a:moveTo>
                  <a:cubicBezTo>
                    <a:pt x="26" y="22"/>
                    <a:pt x="21" y="27"/>
                    <a:pt x="21" y="33"/>
                  </a:cubicBezTo>
                  <a:cubicBezTo>
                    <a:pt x="21" y="75"/>
                    <a:pt x="21" y="75"/>
                    <a:pt x="21" y="75"/>
                  </a:cubicBezTo>
                  <a:cubicBezTo>
                    <a:pt x="21" y="81"/>
                    <a:pt x="26" y="86"/>
                    <a:pt x="32" y="86"/>
                  </a:cubicBezTo>
                  <a:cubicBezTo>
                    <a:pt x="245" y="86"/>
                    <a:pt x="245" y="86"/>
                    <a:pt x="245" y="86"/>
                  </a:cubicBezTo>
                  <a:cubicBezTo>
                    <a:pt x="251" y="86"/>
                    <a:pt x="256" y="81"/>
                    <a:pt x="256" y="75"/>
                  </a:cubicBezTo>
                  <a:cubicBezTo>
                    <a:pt x="256" y="33"/>
                    <a:pt x="256" y="33"/>
                    <a:pt x="256" y="33"/>
                  </a:cubicBezTo>
                  <a:cubicBezTo>
                    <a:pt x="256" y="27"/>
                    <a:pt x="251" y="22"/>
                    <a:pt x="245" y="22"/>
                  </a:cubicBezTo>
                  <a:lnTo>
                    <a:pt x="32" y="2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3" name="Freeform 213"/>
            <p:cNvSpPr>
              <a:spLocks/>
            </p:cNvSpPr>
            <p:nvPr/>
          </p:nvSpPr>
          <p:spPr bwMode="auto">
            <a:xfrm>
              <a:off x="2004" y="804"/>
              <a:ext cx="43" cy="114"/>
            </a:xfrm>
            <a:custGeom>
              <a:avLst/>
              <a:gdLst>
                <a:gd name="T0" fmla="*/ 11 w 65"/>
                <a:gd name="T1" fmla="*/ 172 h 172"/>
                <a:gd name="T2" fmla="*/ 0 w 65"/>
                <a:gd name="T3" fmla="*/ 161 h 172"/>
                <a:gd name="T4" fmla="*/ 0 w 65"/>
                <a:gd name="T5" fmla="*/ 140 h 172"/>
                <a:gd name="T6" fmla="*/ 1 w 65"/>
                <a:gd name="T7" fmla="*/ 137 h 172"/>
                <a:gd name="T8" fmla="*/ 43 w 65"/>
                <a:gd name="T9" fmla="*/ 9 h 172"/>
                <a:gd name="T10" fmla="*/ 57 w 65"/>
                <a:gd name="T11" fmla="*/ 2 h 172"/>
                <a:gd name="T12" fmla="*/ 63 w 65"/>
                <a:gd name="T13" fmla="*/ 15 h 172"/>
                <a:gd name="T14" fmla="*/ 21 w 65"/>
                <a:gd name="T15" fmla="*/ 142 h 172"/>
                <a:gd name="T16" fmla="*/ 21 w 65"/>
                <a:gd name="T17" fmla="*/ 161 h 172"/>
                <a:gd name="T18" fmla="*/ 11 w 65"/>
                <a:gd name="T19"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72">
                  <a:moveTo>
                    <a:pt x="11" y="172"/>
                  </a:moveTo>
                  <a:cubicBezTo>
                    <a:pt x="5" y="172"/>
                    <a:pt x="0" y="167"/>
                    <a:pt x="0" y="161"/>
                  </a:cubicBezTo>
                  <a:cubicBezTo>
                    <a:pt x="0" y="140"/>
                    <a:pt x="0" y="140"/>
                    <a:pt x="0" y="140"/>
                  </a:cubicBezTo>
                  <a:cubicBezTo>
                    <a:pt x="0" y="139"/>
                    <a:pt x="0" y="138"/>
                    <a:pt x="1" y="137"/>
                  </a:cubicBezTo>
                  <a:cubicBezTo>
                    <a:pt x="43" y="9"/>
                    <a:pt x="43" y="9"/>
                    <a:pt x="43" y="9"/>
                  </a:cubicBezTo>
                  <a:cubicBezTo>
                    <a:pt x="45" y="3"/>
                    <a:pt x="51" y="0"/>
                    <a:pt x="57" y="2"/>
                  </a:cubicBezTo>
                  <a:cubicBezTo>
                    <a:pt x="62" y="4"/>
                    <a:pt x="65" y="10"/>
                    <a:pt x="63" y="15"/>
                  </a:cubicBezTo>
                  <a:cubicBezTo>
                    <a:pt x="21" y="142"/>
                    <a:pt x="21" y="142"/>
                    <a:pt x="21" y="142"/>
                  </a:cubicBezTo>
                  <a:cubicBezTo>
                    <a:pt x="21" y="161"/>
                    <a:pt x="21" y="161"/>
                    <a:pt x="21" y="161"/>
                  </a:cubicBezTo>
                  <a:cubicBezTo>
                    <a:pt x="21" y="167"/>
                    <a:pt x="17" y="172"/>
                    <a:pt x="11" y="1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4" name="Freeform 214"/>
            <p:cNvSpPr>
              <a:spLocks/>
            </p:cNvSpPr>
            <p:nvPr/>
          </p:nvSpPr>
          <p:spPr bwMode="auto">
            <a:xfrm>
              <a:off x="2145" y="804"/>
              <a:ext cx="43" cy="114"/>
            </a:xfrm>
            <a:custGeom>
              <a:avLst/>
              <a:gdLst>
                <a:gd name="T0" fmla="*/ 55 w 65"/>
                <a:gd name="T1" fmla="*/ 172 h 172"/>
                <a:gd name="T2" fmla="*/ 44 w 65"/>
                <a:gd name="T3" fmla="*/ 161 h 172"/>
                <a:gd name="T4" fmla="*/ 44 w 65"/>
                <a:gd name="T5" fmla="*/ 142 h 172"/>
                <a:gd name="T6" fmla="*/ 2 w 65"/>
                <a:gd name="T7" fmla="*/ 15 h 172"/>
                <a:gd name="T8" fmla="*/ 9 w 65"/>
                <a:gd name="T9" fmla="*/ 2 h 172"/>
                <a:gd name="T10" fmla="*/ 22 w 65"/>
                <a:gd name="T11" fmla="*/ 9 h 172"/>
                <a:gd name="T12" fmla="*/ 65 w 65"/>
                <a:gd name="T13" fmla="*/ 137 h 172"/>
                <a:gd name="T14" fmla="*/ 65 w 65"/>
                <a:gd name="T15" fmla="*/ 140 h 172"/>
                <a:gd name="T16" fmla="*/ 65 w 65"/>
                <a:gd name="T17" fmla="*/ 161 h 172"/>
                <a:gd name="T18" fmla="*/ 55 w 65"/>
                <a:gd name="T19"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172">
                  <a:moveTo>
                    <a:pt x="55" y="172"/>
                  </a:moveTo>
                  <a:cubicBezTo>
                    <a:pt x="49" y="172"/>
                    <a:pt x="44" y="167"/>
                    <a:pt x="44" y="161"/>
                  </a:cubicBezTo>
                  <a:cubicBezTo>
                    <a:pt x="44" y="142"/>
                    <a:pt x="44" y="142"/>
                    <a:pt x="44" y="142"/>
                  </a:cubicBezTo>
                  <a:cubicBezTo>
                    <a:pt x="2" y="15"/>
                    <a:pt x="2" y="15"/>
                    <a:pt x="2" y="15"/>
                  </a:cubicBezTo>
                  <a:cubicBezTo>
                    <a:pt x="0" y="10"/>
                    <a:pt x="3" y="4"/>
                    <a:pt x="9" y="2"/>
                  </a:cubicBezTo>
                  <a:cubicBezTo>
                    <a:pt x="14" y="0"/>
                    <a:pt x="20" y="3"/>
                    <a:pt x="22" y="9"/>
                  </a:cubicBezTo>
                  <a:cubicBezTo>
                    <a:pt x="65" y="137"/>
                    <a:pt x="65" y="137"/>
                    <a:pt x="65" y="137"/>
                  </a:cubicBezTo>
                  <a:cubicBezTo>
                    <a:pt x="65" y="138"/>
                    <a:pt x="65" y="139"/>
                    <a:pt x="65" y="140"/>
                  </a:cubicBezTo>
                  <a:cubicBezTo>
                    <a:pt x="65" y="161"/>
                    <a:pt x="65" y="161"/>
                    <a:pt x="65" y="161"/>
                  </a:cubicBezTo>
                  <a:cubicBezTo>
                    <a:pt x="65" y="167"/>
                    <a:pt x="61" y="172"/>
                    <a:pt x="55" y="17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5" name="Freeform 215"/>
            <p:cNvSpPr>
              <a:spLocks/>
            </p:cNvSpPr>
            <p:nvPr/>
          </p:nvSpPr>
          <p:spPr bwMode="auto">
            <a:xfrm>
              <a:off x="2033" y="805"/>
              <a:ext cx="127" cy="14"/>
            </a:xfrm>
            <a:custGeom>
              <a:avLst/>
              <a:gdLst>
                <a:gd name="T0" fmla="*/ 181 w 192"/>
                <a:gd name="T1" fmla="*/ 22 h 22"/>
                <a:gd name="T2" fmla="*/ 10 w 192"/>
                <a:gd name="T3" fmla="*/ 22 h 22"/>
                <a:gd name="T4" fmla="*/ 0 w 192"/>
                <a:gd name="T5" fmla="*/ 11 h 22"/>
                <a:gd name="T6" fmla="*/ 10 w 192"/>
                <a:gd name="T7" fmla="*/ 0 h 22"/>
                <a:gd name="T8" fmla="*/ 181 w 192"/>
                <a:gd name="T9" fmla="*/ 0 h 22"/>
                <a:gd name="T10" fmla="*/ 192 w 192"/>
                <a:gd name="T11" fmla="*/ 11 h 22"/>
                <a:gd name="T12" fmla="*/ 181 w 192"/>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92" h="22">
                  <a:moveTo>
                    <a:pt x="181" y="22"/>
                  </a:moveTo>
                  <a:cubicBezTo>
                    <a:pt x="10" y="22"/>
                    <a:pt x="10" y="22"/>
                    <a:pt x="10" y="22"/>
                  </a:cubicBezTo>
                  <a:cubicBezTo>
                    <a:pt x="4" y="22"/>
                    <a:pt x="0" y="17"/>
                    <a:pt x="0" y="11"/>
                  </a:cubicBezTo>
                  <a:cubicBezTo>
                    <a:pt x="0" y="5"/>
                    <a:pt x="4" y="0"/>
                    <a:pt x="10" y="0"/>
                  </a:cubicBezTo>
                  <a:cubicBezTo>
                    <a:pt x="181" y="0"/>
                    <a:pt x="181" y="0"/>
                    <a:pt x="181" y="0"/>
                  </a:cubicBezTo>
                  <a:cubicBezTo>
                    <a:pt x="187" y="0"/>
                    <a:pt x="192" y="5"/>
                    <a:pt x="192" y="11"/>
                  </a:cubicBezTo>
                  <a:cubicBezTo>
                    <a:pt x="192" y="17"/>
                    <a:pt x="187" y="22"/>
                    <a:pt x="181"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6" name="Freeform 216"/>
            <p:cNvSpPr>
              <a:spLocks/>
            </p:cNvSpPr>
            <p:nvPr/>
          </p:nvSpPr>
          <p:spPr bwMode="auto">
            <a:xfrm>
              <a:off x="2146" y="918"/>
              <a:ext cx="14" cy="14"/>
            </a:xfrm>
            <a:custGeom>
              <a:avLst/>
              <a:gdLst>
                <a:gd name="T0" fmla="*/ 11 w 22"/>
                <a:gd name="T1" fmla="*/ 22 h 22"/>
                <a:gd name="T2" fmla="*/ 3 w 22"/>
                <a:gd name="T3" fmla="*/ 19 h 22"/>
                <a:gd name="T4" fmla="*/ 1 w 22"/>
                <a:gd name="T5" fmla="*/ 16 h 22"/>
                <a:gd name="T6" fmla="*/ 0 w 22"/>
                <a:gd name="T7" fmla="*/ 12 h 22"/>
                <a:gd name="T8" fmla="*/ 1 w 22"/>
                <a:gd name="T9" fmla="*/ 8 h 22"/>
                <a:gd name="T10" fmla="*/ 3 w 22"/>
                <a:gd name="T11" fmla="*/ 4 h 22"/>
                <a:gd name="T12" fmla="*/ 5 w 22"/>
                <a:gd name="T13" fmla="*/ 3 h 22"/>
                <a:gd name="T14" fmla="*/ 7 w 22"/>
                <a:gd name="T15" fmla="*/ 2 h 22"/>
                <a:gd name="T16" fmla="*/ 9 w 22"/>
                <a:gd name="T17" fmla="*/ 1 h 22"/>
                <a:gd name="T18" fmla="*/ 19 w 22"/>
                <a:gd name="T19" fmla="*/ 4 h 22"/>
                <a:gd name="T20" fmla="*/ 21 w 22"/>
                <a:gd name="T21" fmla="*/ 8 h 22"/>
                <a:gd name="T22" fmla="*/ 22 w 22"/>
                <a:gd name="T23" fmla="*/ 12 h 22"/>
                <a:gd name="T24" fmla="*/ 21 w 22"/>
                <a:gd name="T25" fmla="*/ 16 h 22"/>
                <a:gd name="T26" fmla="*/ 19 w 22"/>
                <a:gd name="T27" fmla="*/ 19 h 22"/>
                <a:gd name="T28" fmla="*/ 15 w 22"/>
                <a:gd name="T29" fmla="*/ 21 h 22"/>
                <a:gd name="T30" fmla="*/ 11 w 22"/>
                <a:gd name="T3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2">
                  <a:moveTo>
                    <a:pt x="11" y="22"/>
                  </a:moveTo>
                  <a:cubicBezTo>
                    <a:pt x="8" y="22"/>
                    <a:pt x="5" y="21"/>
                    <a:pt x="3" y="19"/>
                  </a:cubicBezTo>
                  <a:cubicBezTo>
                    <a:pt x="2" y="18"/>
                    <a:pt x="2" y="17"/>
                    <a:pt x="1" y="16"/>
                  </a:cubicBezTo>
                  <a:cubicBezTo>
                    <a:pt x="1" y="14"/>
                    <a:pt x="0" y="13"/>
                    <a:pt x="0" y="12"/>
                  </a:cubicBezTo>
                  <a:cubicBezTo>
                    <a:pt x="0" y="10"/>
                    <a:pt x="1" y="9"/>
                    <a:pt x="1" y="8"/>
                  </a:cubicBezTo>
                  <a:cubicBezTo>
                    <a:pt x="2" y="6"/>
                    <a:pt x="2" y="5"/>
                    <a:pt x="3" y="4"/>
                  </a:cubicBezTo>
                  <a:cubicBezTo>
                    <a:pt x="4" y="4"/>
                    <a:pt x="4" y="3"/>
                    <a:pt x="5" y="3"/>
                  </a:cubicBezTo>
                  <a:cubicBezTo>
                    <a:pt x="6" y="2"/>
                    <a:pt x="6" y="2"/>
                    <a:pt x="7" y="2"/>
                  </a:cubicBezTo>
                  <a:cubicBezTo>
                    <a:pt x="8" y="2"/>
                    <a:pt x="8" y="1"/>
                    <a:pt x="9" y="1"/>
                  </a:cubicBezTo>
                  <a:cubicBezTo>
                    <a:pt x="12" y="0"/>
                    <a:pt x="16" y="2"/>
                    <a:pt x="19" y="4"/>
                  </a:cubicBezTo>
                  <a:cubicBezTo>
                    <a:pt x="20" y="5"/>
                    <a:pt x="20" y="6"/>
                    <a:pt x="21" y="8"/>
                  </a:cubicBezTo>
                  <a:cubicBezTo>
                    <a:pt x="21" y="9"/>
                    <a:pt x="22" y="10"/>
                    <a:pt x="22" y="12"/>
                  </a:cubicBezTo>
                  <a:cubicBezTo>
                    <a:pt x="22" y="13"/>
                    <a:pt x="21" y="14"/>
                    <a:pt x="21" y="16"/>
                  </a:cubicBezTo>
                  <a:cubicBezTo>
                    <a:pt x="20" y="17"/>
                    <a:pt x="20" y="18"/>
                    <a:pt x="19" y="19"/>
                  </a:cubicBezTo>
                  <a:cubicBezTo>
                    <a:pt x="18" y="20"/>
                    <a:pt x="16" y="21"/>
                    <a:pt x="15" y="21"/>
                  </a:cubicBezTo>
                  <a:cubicBezTo>
                    <a:pt x="14" y="22"/>
                    <a:pt x="12" y="22"/>
                    <a:pt x="11"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37" name="Freeform 217"/>
            <p:cNvSpPr>
              <a:spLocks/>
            </p:cNvSpPr>
            <p:nvPr/>
          </p:nvSpPr>
          <p:spPr bwMode="auto">
            <a:xfrm>
              <a:off x="2118" y="918"/>
              <a:ext cx="14" cy="14"/>
            </a:xfrm>
            <a:custGeom>
              <a:avLst/>
              <a:gdLst>
                <a:gd name="T0" fmla="*/ 10 w 21"/>
                <a:gd name="T1" fmla="*/ 22 h 22"/>
                <a:gd name="T2" fmla="*/ 6 w 21"/>
                <a:gd name="T3" fmla="*/ 21 h 22"/>
                <a:gd name="T4" fmla="*/ 3 w 21"/>
                <a:gd name="T5" fmla="*/ 19 h 22"/>
                <a:gd name="T6" fmla="*/ 1 w 21"/>
                <a:gd name="T7" fmla="*/ 16 h 22"/>
                <a:gd name="T8" fmla="*/ 0 w 21"/>
                <a:gd name="T9" fmla="*/ 12 h 22"/>
                <a:gd name="T10" fmla="*/ 1 w 21"/>
                <a:gd name="T11" fmla="*/ 8 h 22"/>
                <a:gd name="T12" fmla="*/ 3 w 21"/>
                <a:gd name="T13" fmla="*/ 4 h 22"/>
                <a:gd name="T14" fmla="*/ 12 w 21"/>
                <a:gd name="T15" fmla="*/ 1 h 22"/>
                <a:gd name="T16" fmla="*/ 14 w 21"/>
                <a:gd name="T17" fmla="*/ 2 h 22"/>
                <a:gd name="T18" fmla="*/ 16 w 21"/>
                <a:gd name="T19" fmla="*/ 3 h 22"/>
                <a:gd name="T20" fmla="*/ 18 w 21"/>
                <a:gd name="T21" fmla="*/ 4 h 22"/>
                <a:gd name="T22" fmla="*/ 20 w 21"/>
                <a:gd name="T23" fmla="*/ 8 h 22"/>
                <a:gd name="T24" fmla="*/ 21 w 21"/>
                <a:gd name="T25" fmla="*/ 12 h 22"/>
                <a:gd name="T26" fmla="*/ 20 w 21"/>
                <a:gd name="T27" fmla="*/ 16 h 22"/>
                <a:gd name="T28" fmla="*/ 18 w 21"/>
                <a:gd name="T29" fmla="*/ 19 h 22"/>
                <a:gd name="T30" fmla="*/ 10 w 21"/>
                <a:gd name="T31"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22">
                  <a:moveTo>
                    <a:pt x="10" y="22"/>
                  </a:moveTo>
                  <a:cubicBezTo>
                    <a:pt x="9" y="22"/>
                    <a:pt x="8" y="22"/>
                    <a:pt x="6" y="21"/>
                  </a:cubicBezTo>
                  <a:cubicBezTo>
                    <a:pt x="5" y="21"/>
                    <a:pt x="4" y="20"/>
                    <a:pt x="3" y="19"/>
                  </a:cubicBezTo>
                  <a:cubicBezTo>
                    <a:pt x="2" y="18"/>
                    <a:pt x="1" y="17"/>
                    <a:pt x="1" y="16"/>
                  </a:cubicBezTo>
                  <a:cubicBezTo>
                    <a:pt x="0" y="14"/>
                    <a:pt x="0" y="13"/>
                    <a:pt x="0" y="12"/>
                  </a:cubicBezTo>
                  <a:cubicBezTo>
                    <a:pt x="0" y="10"/>
                    <a:pt x="0" y="9"/>
                    <a:pt x="1" y="8"/>
                  </a:cubicBezTo>
                  <a:cubicBezTo>
                    <a:pt x="1" y="6"/>
                    <a:pt x="2" y="5"/>
                    <a:pt x="3" y="4"/>
                  </a:cubicBezTo>
                  <a:cubicBezTo>
                    <a:pt x="5" y="2"/>
                    <a:pt x="9" y="0"/>
                    <a:pt x="12" y="1"/>
                  </a:cubicBezTo>
                  <a:cubicBezTo>
                    <a:pt x="13" y="1"/>
                    <a:pt x="14" y="2"/>
                    <a:pt x="14" y="2"/>
                  </a:cubicBezTo>
                  <a:cubicBezTo>
                    <a:pt x="15" y="2"/>
                    <a:pt x="16" y="2"/>
                    <a:pt x="16" y="3"/>
                  </a:cubicBezTo>
                  <a:cubicBezTo>
                    <a:pt x="17" y="3"/>
                    <a:pt x="17" y="4"/>
                    <a:pt x="18" y="4"/>
                  </a:cubicBezTo>
                  <a:cubicBezTo>
                    <a:pt x="19" y="5"/>
                    <a:pt x="20" y="6"/>
                    <a:pt x="20" y="8"/>
                  </a:cubicBezTo>
                  <a:cubicBezTo>
                    <a:pt x="21" y="9"/>
                    <a:pt x="21" y="10"/>
                    <a:pt x="21" y="12"/>
                  </a:cubicBezTo>
                  <a:cubicBezTo>
                    <a:pt x="21" y="13"/>
                    <a:pt x="21" y="14"/>
                    <a:pt x="20" y="16"/>
                  </a:cubicBezTo>
                  <a:cubicBezTo>
                    <a:pt x="20" y="17"/>
                    <a:pt x="19" y="18"/>
                    <a:pt x="18" y="19"/>
                  </a:cubicBezTo>
                  <a:cubicBezTo>
                    <a:pt x="16" y="21"/>
                    <a:pt x="13" y="22"/>
                    <a:pt x="10"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4128754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0933745"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241978"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ИНСАЙДЕРЛІК АҚПАРАТ ТІЗБЕСІНЕ НЕ КІРЕДІ</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2" name="Прямоугольник 1"/>
          <p:cNvSpPr/>
          <p:nvPr/>
        </p:nvSpPr>
        <p:spPr>
          <a:xfrm>
            <a:off x="621986" y="1025544"/>
            <a:ext cx="10933744" cy="5032147"/>
          </a:xfrm>
          <a:prstGeom prst="rect">
            <a:avLst/>
          </a:prstGeom>
        </p:spPr>
        <p:txBody>
          <a:bodyPr wrap="square">
            <a:spAutoFit/>
          </a:bodyPr>
          <a:lstStyle/>
          <a:p>
            <a:pPr algn="just">
              <a:spcAft>
                <a:spcPts val="600"/>
              </a:spcAft>
            </a:pPr>
            <a:r>
              <a:rPr lang="kk-KZ" sz="18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темір жолы» ұлттық компаниясы» акционерлік қоғамының инсайдерлік ақпаратқа билік етуді және оны пайдалануды ішкі бақылау қағидалары </a:t>
            </a:r>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Қоғамның инсайдерлік ақпаратқа жататын ақпаратының тізбесін айқындайды: </a:t>
            </a:r>
          </a:p>
          <a:p>
            <a:pPr marL="342900" lvl="0" indent="-342900" algn="just">
              <a:spcAft>
                <a:spcPts val="600"/>
              </a:spcAft>
              <a:buAutoNum type="arabicParenR"/>
            </a:pPr>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қағаздарды ұстаушылардың мүдделерін қозғайтын Қоғам қызметіндегі өзгерістер туралы ақпарат</a:t>
            </a:r>
            <a:r>
              <a:rPr lang="kk-KZ" sz="18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800" i="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(Директорлар кеңесі, Басқарма құрамындағы өзгерістер, Қоғамның, оның ЕТҰ-ның қайта ұйымдастырылуы және таратылуы, Акционерлердің жалпы жиналысының шешімдері және т.б.);  </a:t>
            </a:r>
          </a:p>
          <a:p>
            <a:pPr marL="342900" lvl="0" indent="-342900" algn="just">
              <a:spcAft>
                <a:spcPts val="600"/>
              </a:spcAft>
              <a:buAutoNum type="arabicParenR"/>
            </a:pPr>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Қоғамның корпоративтік оқиғалары туралы ақпарат </a:t>
            </a:r>
            <a:r>
              <a:rPr lang="kk-KZ" sz="18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(облигациялар мен туынды бағалы қағаздар шығару, ірі мәмілелер жасасу, Қоғамның мүлкіне тыйым салу туралы мәліметтер және т.б.). </a:t>
            </a:r>
          </a:p>
          <a:p>
            <a:pPr algn="just">
              <a:spcAft>
                <a:spcPts val="0"/>
              </a:spcAft>
            </a:pPr>
            <a:endParaRPr lang="ru-RU" sz="1800" b="1" dirty="0">
              <a:solidFill>
                <a:srgbClr val="FF0000"/>
              </a:solidFill>
              <a:latin typeface="Century Gothic" panose="020B0502020202020204" pitchFamily="34" charset="0"/>
              <a:ea typeface="Segoe UI" panose="020B0502040204020203" pitchFamily="34" charset="0"/>
              <a:cs typeface="Segoe UI" panose="020B0502040204020203" pitchFamily="34" charset="0"/>
            </a:endParaRPr>
          </a:p>
          <a:p>
            <a:pPr>
              <a:spcAft>
                <a:spcPts val="0"/>
              </a:spcAft>
            </a:pPr>
            <a:r>
              <a:rPr lang="ru-RU" sz="1800" i="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spcAft>
                <a:spcPts val="0"/>
              </a:spcAft>
            </a:pPr>
            <a:endParaRPr lang="ru-RU" sz="1800" b="1" i="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ctr">
              <a:spcAft>
                <a:spcPts val="0"/>
              </a:spcAft>
            </a:pPr>
            <a:r>
              <a:rPr lang="kk-KZ" sz="1800" b="1">
                <a:solidFill>
                  <a:srgbClr val="FF0000"/>
                </a:solidFill>
                <a:latin typeface="Century Gothic" panose="020B0502020202020204" pitchFamily="34" charset="0"/>
                <a:ea typeface="Segoe UI" panose="020B0502040204020203" pitchFamily="34" charset="0"/>
                <a:cs typeface="Segoe UI" panose="020B0502040204020203" pitchFamily="34" charset="0"/>
              </a:rPr>
              <a:t>Тізбе толық болып табылмайды.</a:t>
            </a:r>
          </a:p>
          <a:p>
            <a:pPr algn="ctr">
              <a:spcAft>
                <a:spcPts val="0"/>
              </a:spcAft>
            </a:pPr>
            <a:endParaRPr lang="ru-RU" sz="1800" b="1" dirty="0">
              <a:solidFill>
                <a:srgbClr val="FF0000"/>
              </a:solidFill>
              <a:latin typeface="Century Gothic" panose="020B0502020202020204" pitchFamily="34" charset="0"/>
              <a:ea typeface="Segoe UI" panose="020B0502040204020203" pitchFamily="34" charset="0"/>
              <a:cs typeface="Segoe UI" panose="020B0502040204020203" pitchFamily="34" charset="0"/>
            </a:endParaRPr>
          </a:p>
          <a:p>
            <a:pPr algn="ctr">
              <a:spcAft>
                <a:spcPts val="0"/>
              </a:spcAft>
            </a:pPr>
            <a:r>
              <a:rPr lang="ru-RU" sz="1800" b="1" dirty="0">
                <a:solidFill>
                  <a:srgbClr val="FF0000"/>
                </a:solidFill>
                <a:latin typeface="Century Gothic" panose="020B0502020202020204" pitchFamily="34" charset="0"/>
                <a:ea typeface="Segoe UI" panose="020B0502040204020203" pitchFamily="34" charset="0"/>
                <a:cs typeface="Segoe UI" panose="020B0502040204020203" pitchFamily="34" charset="0"/>
              </a:rPr>
              <a:t> </a:t>
            </a:r>
          </a:p>
        </p:txBody>
      </p:sp>
      <p:sp>
        <p:nvSpPr>
          <p:cNvPr id="38" name="Oval 108">
            <a:extLst>
              <a:ext uri="{FF2B5EF4-FFF2-40B4-BE49-F238E27FC236}">
                <a16:creationId xmlns:a16="http://schemas.microsoft.com/office/drawing/2014/main" id="{7B6410F4-9FC6-4493-9BDE-C7A140B9BD48}"/>
              </a:ext>
            </a:extLst>
          </p:cNvPr>
          <p:cNvSpPr>
            <a:spLocks noChangeAspect="1"/>
          </p:cNvSpPr>
          <p:nvPr/>
        </p:nvSpPr>
        <p:spPr>
          <a:xfrm>
            <a:off x="757152" y="5337416"/>
            <a:ext cx="645406" cy="645406"/>
          </a:xfrm>
          <a:prstGeom prst="ellipse">
            <a:avLst/>
          </a:prstGeom>
          <a:solidFill>
            <a:srgbClr val="243D7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Freeform 29">
            <a:extLst>
              <a:ext uri="{FF2B5EF4-FFF2-40B4-BE49-F238E27FC236}">
                <a16:creationId xmlns:a16="http://schemas.microsoft.com/office/drawing/2014/main" id="{783518E0-5600-43EE-B42E-9354C3C7EB50}"/>
              </a:ext>
            </a:extLst>
          </p:cNvPr>
          <p:cNvSpPr>
            <a:spLocks noChangeAspect="1" noEditPoints="1"/>
          </p:cNvSpPr>
          <p:nvPr/>
        </p:nvSpPr>
        <p:spPr bwMode="auto">
          <a:xfrm>
            <a:off x="926380" y="5490842"/>
            <a:ext cx="290672" cy="359879"/>
          </a:xfrm>
          <a:custGeom>
            <a:avLst/>
            <a:gdLst>
              <a:gd name="T0" fmla="*/ 164 w 357"/>
              <a:gd name="T1" fmla="*/ 291 h 442"/>
              <a:gd name="T2" fmla="*/ 231 w 357"/>
              <a:gd name="T3" fmla="*/ 291 h 442"/>
              <a:gd name="T4" fmla="*/ 354 w 357"/>
              <a:gd name="T5" fmla="*/ 126 h 442"/>
              <a:gd name="T6" fmla="*/ 199 w 357"/>
              <a:gd name="T7" fmla="*/ 0 h 442"/>
              <a:gd name="T8" fmla="*/ 42 w 357"/>
              <a:gd name="T9" fmla="*/ 126 h 442"/>
              <a:gd name="T10" fmla="*/ 27 w 357"/>
              <a:gd name="T11" fmla="*/ 221 h 442"/>
              <a:gd name="T12" fmla="*/ 0 w 357"/>
              <a:gd name="T13" fmla="*/ 279 h 442"/>
              <a:gd name="T14" fmla="*/ 29 w 357"/>
              <a:gd name="T15" fmla="*/ 303 h 442"/>
              <a:gd name="T16" fmla="*/ 42 w 357"/>
              <a:gd name="T17" fmla="*/ 312 h 442"/>
              <a:gd name="T18" fmla="*/ 61 w 357"/>
              <a:gd name="T19" fmla="*/ 367 h 442"/>
              <a:gd name="T20" fmla="*/ 135 w 357"/>
              <a:gd name="T21" fmla="*/ 396 h 442"/>
              <a:gd name="T22" fmla="*/ 149 w 357"/>
              <a:gd name="T23" fmla="*/ 441 h 442"/>
              <a:gd name="T24" fmla="*/ 164 w 357"/>
              <a:gd name="T25" fmla="*/ 415 h 442"/>
              <a:gd name="T26" fmla="*/ 87 w 357"/>
              <a:gd name="T27" fmla="*/ 367 h 442"/>
              <a:gd name="T28" fmla="*/ 60 w 357"/>
              <a:gd name="T29" fmla="*/ 297 h 442"/>
              <a:gd name="T30" fmla="*/ 24 w 357"/>
              <a:gd name="T31" fmla="*/ 281 h 442"/>
              <a:gd name="T32" fmla="*/ 46 w 357"/>
              <a:gd name="T33" fmla="*/ 234 h 442"/>
              <a:gd name="T34" fmla="*/ 76 w 357"/>
              <a:gd name="T35" fmla="*/ 99 h 442"/>
              <a:gd name="T36" fmla="*/ 258 w 357"/>
              <a:gd name="T37" fmla="*/ 37 h 442"/>
              <a:gd name="T38" fmla="*/ 326 w 357"/>
              <a:gd name="T39" fmla="*/ 204 h 442"/>
              <a:gd name="T40" fmla="*/ 282 w 357"/>
              <a:gd name="T41" fmla="*/ 393 h 442"/>
              <a:gd name="T42" fmla="*/ 293 w 357"/>
              <a:gd name="T43" fmla="*/ 442 h 442"/>
              <a:gd name="T44" fmla="*/ 305 w 357"/>
              <a:gd name="T45" fmla="*/ 413 h 442"/>
              <a:gd name="T46" fmla="*/ 338 w 357"/>
              <a:gd name="T47" fmla="*/ 236 h 442"/>
              <a:gd name="T48" fmla="*/ 182 w 357"/>
              <a:gd name="T49" fmla="*/ 316 h 442"/>
              <a:gd name="T50" fmla="*/ 206 w 357"/>
              <a:gd name="T51" fmla="*/ 336 h 442"/>
              <a:gd name="T52" fmla="*/ 211 w 357"/>
              <a:gd name="T53" fmla="*/ 315 h 442"/>
              <a:gd name="T54" fmla="*/ 133 w 357"/>
              <a:gd name="T55" fmla="*/ 142 h 442"/>
              <a:gd name="T56" fmla="*/ 162 w 357"/>
              <a:gd name="T57" fmla="*/ 234 h 442"/>
              <a:gd name="T58" fmla="*/ 226 w 357"/>
              <a:gd name="T59" fmla="*/ 257 h 442"/>
              <a:gd name="T60" fmla="*/ 253 w 357"/>
              <a:gd name="T61" fmla="*/ 204 h 442"/>
              <a:gd name="T62" fmla="*/ 233 w 357"/>
              <a:gd name="T63" fmla="*/ 105 h 442"/>
              <a:gd name="T64" fmla="*/ 180 w 357"/>
              <a:gd name="T65" fmla="*/ 215 h 442"/>
              <a:gd name="T66" fmla="*/ 181 w 357"/>
              <a:gd name="T67" fmla="*/ 121 h 442"/>
              <a:gd name="T68" fmla="*/ 236 w 357"/>
              <a:gd name="T69" fmla="*/ 187 h 442"/>
              <a:gd name="T70" fmla="*/ 199 w 357"/>
              <a:gd name="T71" fmla="*/ 42 h 442"/>
              <a:gd name="T72" fmla="*/ 190 w 357"/>
              <a:gd name="T73" fmla="*/ 76 h 442"/>
              <a:gd name="T74" fmla="*/ 152 w 357"/>
              <a:gd name="T75" fmla="*/ 92 h 442"/>
              <a:gd name="T76" fmla="*/ 162 w 357"/>
              <a:gd name="T77" fmla="*/ 75 h 442"/>
              <a:gd name="T78" fmla="*/ 135 w 357"/>
              <a:gd name="T79" fmla="*/ 59 h 442"/>
              <a:gd name="T80" fmla="*/ 148 w 357"/>
              <a:gd name="T81" fmla="*/ 91 h 442"/>
              <a:gd name="T82" fmla="*/ 123 w 357"/>
              <a:gd name="T83" fmla="*/ 105 h 442"/>
              <a:gd name="T84" fmla="*/ 94 w 357"/>
              <a:gd name="T85" fmla="*/ 105 h 442"/>
              <a:gd name="T86" fmla="*/ 118 w 357"/>
              <a:gd name="T87" fmla="*/ 125 h 442"/>
              <a:gd name="T88" fmla="*/ 80 w 357"/>
              <a:gd name="T89" fmla="*/ 157 h 442"/>
              <a:gd name="T90" fmla="*/ 109 w 357"/>
              <a:gd name="T91" fmla="*/ 171 h 442"/>
              <a:gd name="T92" fmla="*/ 105 w 357"/>
              <a:gd name="T93" fmla="*/ 149 h 442"/>
              <a:gd name="T94" fmla="*/ 263 w 357"/>
              <a:gd name="T95" fmla="*/ 70 h 442"/>
              <a:gd name="T96" fmla="*/ 248 w 357"/>
              <a:gd name="T97" fmla="*/ 57 h 442"/>
              <a:gd name="T98" fmla="*/ 236 w 357"/>
              <a:gd name="T99" fmla="*/ 89 h 442"/>
              <a:gd name="T100" fmla="*/ 303 w 357"/>
              <a:gd name="T101" fmla="*/ 108 h 442"/>
              <a:gd name="T102" fmla="*/ 286 w 357"/>
              <a:gd name="T103" fmla="*/ 97 h 442"/>
              <a:gd name="T104" fmla="*/ 272 w 357"/>
              <a:gd name="T105" fmla="*/ 123 h 442"/>
              <a:gd name="T106" fmla="*/ 306 w 357"/>
              <a:gd name="T107" fmla="*/ 172 h 442"/>
              <a:gd name="T108" fmla="*/ 311 w 357"/>
              <a:gd name="T109" fmla="*/ 150 h 442"/>
              <a:gd name="T110" fmla="*/ 281 w 357"/>
              <a:gd name="T111" fmla="*/ 166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7" h="442">
                <a:moveTo>
                  <a:pt x="221" y="274"/>
                </a:moveTo>
                <a:lnTo>
                  <a:pt x="175" y="274"/>
                </a:lnTo>
                <a:lnTo>
                  <a:pt x="171" y="276"/>
                </a:lnTo>
                <a:lnTo>
                  <a:pt x="167" y="278"/>
                </a:lnTo>
                <a:lnTo>
                  <a:pt x="164" y="282"/>
                </a:lnTo>
                <a:lnTo>
                  <a:pt x="163" y="286"/>
                </a:lnTo>
                <a:lnTo>
                  <a:pt x="164" y="291"/>
                </a:lnTo>
                <a:lnTo>
                  <a:pt x="167" y="295"/>
                </a:lnTo>
                <a:lnTo>
                  <a:pt x="171" y="297"/>
                </a:lnTo>
                <a:lnTo>
                  <a:pt x="175" y="297"/>
                </a:lnTo>
                <a:lnTo>
                  <a:pt x="221" y="297"/>
                </a:lnTo>
                <a:lnTo>
                  <a:pt x="226" y="297"/>
                </a:lnTo>
                <a:lnTo>
                  <a:pt x="229" y="295"/>
                </a:lnTo>
                <a:lnTo>
                  <a:pt x="231" y="291"/>
                </a:lnTo>
                <a:lnTo>
                  <a:pt x="233" y="286"/>
                </a:lnTo>
                <a:lnTo>
                  <a:pt x="231" y="282"/>
                </a:lnTo>
                <a:lnTo>
                  <a:pt x="229" y="278"/>
                </a:lnTo>
                <a:lnTo>
                  <a:pt x="226" y="276"/>
                </a:lnTo>
                <a:lnTo>
                  <a:pt x="221" y="274"/>
                </a:lnTo>
                <a:close/>
                <a:moveTo>
                  <a:pt x="357" y="159"/>
                </a:moveTo>
                <a:lnTo>
                  <a:pt x="354" y="126"/>
                </a:lnTo>
                <a:lnTo>
                  <a:pt x="345" y="97"/>
                </a:lnTo>
                <a:lnTo>
                  <a:pt x="330" y="70"/>
                </a:lnTo>
                <a:lnTo>
                  <a:pt x="311" y="47"/>
                </a:lnTo>
                <a:lnTo>
                  <a:pt x="287" y="27"/>
                </a:lnTo>
                <a:lnTo>
                  <a:pt x="259" y="13"/>
                </a:lnTo>
                <a:lnTo>
                  <a:pt x="230" y="3"/>
                </a:lnTo>
                <a:lnTo>
                  <a:pt x="199" y="0"/>
                </a:lnTo>
                <a:lnTo>
                  <a:pt x="166" y="3"/>
                </a:lnTo>
                <a:lnTo>
                  <a:pt x="137" y="13"/>
                </a:lnTo>
                <a:lnTo>
                  <a:pt x="109" y="27"/>
                </a:lnTo>
                <a:lnTo>
                  <a:pt x="86" y="47"/>
                </a:lnTo>
                <a:lnTo>
                  <a:pt x="66" y="70"/>
                </a:lnTo>
                <a:lnTo>
                  <a:pt x="52" y="97"/>
                </a:lnTo>
                <a:lnTo>
                  <a:pt x="42" y="126"/>
                </a:lnTo>
                <a:lnTo>
                  <a:pt x="39" y="159"/>
                </a:lnTo>
                <a:lnTo>
                  <a:pt x="39" y="167"/>
                </a:lnTo>
                <a:lnTo>
                  <a:pt x="39" y="174"/>
                </a:lnTo>
                <a:lnTo>
                  <a:pt x="41" y="187"/>
                </a:lnTo>
                <a:lnTo>
                  <a:pt x="39" y="197"/>
                </a:lnTo>
                <a:lnTo>
                  <a:pt x="36" y="209"/>
                </a:lnTo>
                <a:lnTo>
                  <a:pt x="27" y="221"/>
                </a:lnTo>
                <a:lnTo>
                  <a:pt x="19" y="235"/>
                </a:lnTo>
                <a:lnTo>
                  <a:pt x="13" y="247"/>
                </a:lnTo>
                <a:lnTo>
                  <a:pt x="8" y="257"/>
                </a:lnTo>
                <a:lnTo>
                  <a:pt x="4" y="264"/>
                </a:lnTo>
                <a:lnTo>
                  <a:pt x="3" y="267"/>
                </a:lnTo>
                <a:lnTo>
                  <a:pt x="1" y="269"/>
                </a:lnTo>
                <a:lnTo>
                  <a:pt x="0" y="279"/>
                </a:lnTo>
                <a:lnTo>
                  <a:pt x="3" y="289"/>
                </a:lnTo>
                <a:lnTo>
                  <a:pt x="9" y="297"/>
                </a:lnTo>
                <a:lnTo>
                  <a:pt x="13" y="301"/>
                </a:lnTo>
                <a:lnTo>
                  <a:pt x="17" y="302"/>
                </a:lnTo>
                <a:lnTo>
                  <a:pt x="22" y="303"/>
                </a:lnTo>
                <a:lnTo>
                  <a:pt x="25" y="303"/>
                </a:lnTo>
                <a:lnTo>
                  <a:pt x="29" y="303"/>
                </a:lnTo>
                <a:lnTo>
                  <a:pt x="32" y="303"/>
                </a:lnTo>
                <a:lnTo>
                  <a:pt x="33" y="303"/>
                </a:lnTo>
                <a:lnTo>
                  <a:pt x="36" y="305"/>
                </a:lnTo>
                <a:lnTo>
                  <a:pt x="37" y="305"/>
                </a:lnTo>
                <a:lnTo>
                  <a:pt x="39" y="307"/>
                </a:lnTo>
                <a:lnTo>
                  <a:pt x="41" y="310"/>
                </a:lnTo>
                <a:lnTo>
                  <a:pt x="42" y="312"/>
                </a:lnTo>
                <a:lnTo>
                  <a:pt x="43" y="316"/>
                </a:lnTo>
                <a:lnTo>
                  <a:pt x="46" y="320"/>
                </a:lnTo>
                <a:lnTo>
                  <a:pt x="47" y="325"/>
                </a:lnTo>
                <a:lnTo>
                  <a:pt x="48" y="331"/>
                </a:lnTo>
                <a:lnTo>
                  <a:pt x="51" y="343"/>
                </a:lnTo>
                <a:lnTo>
                  <a:pt x="56" y="355"/>
                </a:lnTo>
                <a:lnTo>
                  <a:pt x="61" y="367"/>
                </a:lnTo>
                <a:lnTo>
                  <a:pt x="67" y="378"/>
                </a:lnTo>
                <a:lnTo>
                  <a:pt x="75" y="386"/>
                </a:lnTo>
                <a:lnTo>
                  <a:pt x="85" y="391"/>
                </a:lnTo>
                <a:lnTo>
                  <a:pt x="96" y="391"/>
                </a:lnTo>
                <a:lnTo>
                  <a:pt x="114" y="389"/>
                </a:lnTo>
                <a:lnTo>
                  <a:pt x="127" y="391"/>
                </a:lnTo>
                <a:lnTo>
                  <a:pt x="135" y="396"/>
                </a:lnTo>
                <a:lnTo>
                  <a:pt x="140" y="403"/>
                </a:lnTo>
                <a:lnTo>
                  <a:pt x="142" y="415"/>
                </a:lnTo>
                <a:lnTo>
                  <a:pt x="142" y="426"/>
                </a:lnTo>
                <a:lnTo>
                  <a:pt x="142" y="431"/>
                </a:lnTo>
                <a:lnTo>
                  <a:pt x="143" y="435"/>
                </a:lnTo>
                <a:lnTo>
                  <a:pt x="145" y="439"/>
                </a:lnTo>
                <a:lnTo>
                  <a:pt x="149" y="441"/>
                </a:lnTo>
                <a:lnTo>
                  <a:pt x="153" y="442"/>
                </a:lnTo>
                <a:lnTo>
                  <a:pt x="158" y="441"/>
                </a:lnTo>
                <a:lnTo>
                  <a:pt x="162" y="439"/>
                </a:lnTo>
                <a:lnTo>
                  <a:pt x="163" y="435"/>
                </a:lnTo>
                <a:lnTo>
                  <a:pt x="164" y="431"/>
                </a:lnTo>
                <a:lnTo>
                  <a:pt x="164" y="426"/>
                </a:lnTo>
                <a:lnTo>
                  <a:pt x="164" y="415"/>
                </a:lnTo>
                <a:lnTo>
                  <a:pt x="163" y="402"/>
                </a:lnTo>
                <a:lnTo>
                  <a:pt x="159" y="389"/>
                </a:lnTo>
                <a:lnTo>
                  <a:pt x="151" y="378"/>
                </a:lnTo>
                <a:lnTo>
                  <a:pt x="135" y="370"/>
                </a:lnTo>
                <a:lnTo>
                  <a:pt x="116" y="367"/>
                </a:lnTo>
                <a:lnTo>
                  <a:pt x="94" y="369"/>
                </a:lnTo>
                <a:lnTo>
                  <a:pt x="87" y="367"/>
                </a:lnTo>
                <a:lnTo>
                  <a:pt x="81" y="359"/>
                </a:lnTo>
                <a:lnTo>
                  <a:pt x="77" y="348"/>
                </a:lnTo>
                <a:lnTo>
                  <a:pt x="73" y="336"/>
                </a:lnTo>
                <a:lnTo>
                  <a:pt x="70" y="325"/>
                </a:lnTo>
                <a:lnTo>
                  <a:pt x="66" y="312"/>
                </a:lnTo>
                <a:lnTo>
                  <a:pt x="63" y="303"/>
                </a:lnTo>
                <a:lnTo>
                  <a:pt x="60" y="297"/>
                </a:lnTo>
                <a:lnTo>
                  <a:pt x="56" y="291"/>
                </a:lnTo>
                <a:lnTo>
                  <a:pt x="48" y="286"/>
                </a:lnTo>
                <a:lnTo>
                  <a:pt x="38" y="282"/>
                </a:lnTo>
                <a:lnTo>
                  <a:pt x="33" y="281"/>
                </a:lnTo>
                <a:lnTo>
                  <a:pt x="29" y="281"/>
                </a:lnTo>
                <a:lnTo>
                  <a:pt x="27" y="281"/>
                </a:lnTo>
                <a:lnTo>
                  <a:pt x="24" y="281"/>
                </a:lnTo>
                <a:lnTo>
                  <a:pt x="23" y="281"/>
                </a:lnTo>
                <a:lnTo>
                  <a:pt x="23" y="279"/>
                </a:lnTo>
                <a:lnTo>
                  <a:pt x="23" y="277"/>
                </a:lnTo>
                <a:lnTo>
                  <a:pt x="25" y="271"/>
                </a:lnTo>
                <a:lnTo>
                  <a:pt x="31" y="260"/>
                </a:lnTo>
                <a:lnTo>
                  <a:pt x="38" y="248"/>
                </a:lnTo>
                <a:lnTo>
                  <a:pt x="46" y="234"/>
                </a:lnTo>
                <a:lnTo>
                  <a:pt x="55" y="220"/>
                </a:lnTo>
                <a:lnTo>
                  <a:pt x="61" y="204"/>
                </a:lnTo>
                <a:lnTo>
                  <a:pt x="63" y="188"/>
                </a:lnTo>
                <a:lnTo>
                  <a:pt x="62" y="173"/>
                </a:lnTo>
                <a:lnTo>
                  <a:pt x="62" y="159"/>
                </a:lnTo>
                <a:lnTo>
                  <a:pt x="65" y="128"/>
                </a:lnTo>
                <a:lnTo>
                  <a:pt x="76" y="99"/>
                </a:lnTo>
                <a:lnTo>
                  <a:pt x="91" y="73"/>
                </a:lnTo>
                <a:lnTo>
                  <a:pt x="113" y="52"/>
                </a:lnTo>
                <a:lnTo>
                  <a:pt x="138" y="37"/>
                </a:lnTo>
                <a:lnTo>
                  <a:pt x="167" y="25"/>
                </a:lnTo>
                <a:lnTo>
                  <a:pt x="199" y="23"/>
                </a:lnTo>
                <a:lnTo>
                  <a:pt x="229" y="25"/>
                </a:lnTo>
                <a:lnTo>
                  <a:pt x="258" y="37"/>
                </a:lnTo>
                <a:lnTo>
                  <a:pt x="283" y="52"/>
                </a:lnTo>
                <a:lnTo>
                  <a:pt x="305" y="73"/>
                </a:lnTo>
                <a:lnTo>
                  <a:pt x="321" y="99"/>
                </a:lnTo>
                <a:lnTo>
                  <a:pt x="331" y="128"/>
                </a:lnTo>
                <a:lnTo>
                  <a:pt x="334" y="159"/>
                </a:lnTo>
                <a:lnTo>
                  <a:pt x="333" y="182"/>
                </a:lnTo>
                <a:lnTo>
                  <a:pt x="326" y="204"/>
                </a:lnTo>
                <a:lnTo>
                  <a:pt x="317" y="225"/>
                </a:lnTo>
                <a:lnTo>
                  <a:pt x="305" y="253"/>
                </a:lnTo>
                <a:lnTo>
                  <a:pt x="296" y="282"/>
                </a:lnTo>
                <a:lnTo>
                  <a:pt x="290" y="312"/>
                </a:lnTo>
                <a:lnTo>
                  <a:pt x="286" y="341"/>
                </a:lnTo>
                <a:lnTo>
                  <a:pt x="283" y="369"/>
                </a:lnTo>
                <a:lnTo>
                  <a:pt x="282" y="393"/>
                </a:lnTo>
                <a:lnTo>
                  <a:pt x="282" y="412"/>
                </a:lnTo>
                <a:lnTo>
                  <a:pt x="282" y="426"/>
                </a:lnTo>
                <a:lnTo>
                  <a:pt x="282" y="431"/>
                </a:lnTo>
                <a:lnTo>
                  <a:pt x="283" y="436"/>
                </a:lnTo>
                <a:lnTo>
                  <a:pt x="286" y="439"/>
                </a:lnTo>
                <a:lnTo>
                  <a:pt x="290" y="441"/>
                </a:lnTo>
                <a:lnTo>
                  <a:pt x="293" y="442"/>
                </a:lnTo>
                <a:lnTo>
                  <a:pt x="295" y="442"/>
                </a:lnTo>
                <a:lnTo>
                  <a:pt x="298" y="441"/>
                </a:lnTo>
                <a:lnTo>
                  <a:pt x="302" y="439"/>
                </a:lnTo>
                <a:lnTo>
                  <a:pt x="305" y="435"/>
                </a:lnTo>
                <a:lnTo>
                  <a:pt x="305" y="430"/>
                </a:lnTo>
                <a:lnTo>
                  <a:pt x="305" y="426"/>
                </a:lnTo>
                <a:lnTo>
                  <a:pt x="305" y="413"/>
                </a:lnTo>
                <a:lnTo>
                  <a:pt x="305" y="396"/>
                </a:lnTo>
                <a:lnTo>
                  <a:pt x="306" y="373"/>
                </a:lnTo>
                <a:lnTo>
                  <a:pt x="309" y="346"/>
                </a:lnTo>
                <a:lnTo>
                  <a:pt x="312" y="319"/>
                </a:lnTo>
                <a:lnTo>
                  <a:pt x="317" y="289"/>
                </a:lnTo>
                <a:lnTo>
                  <a:pt x="326" y="262"/>
                </a:lnTo>
                <a:lnTo>
                  <a:pt x="338" y="236"/>
                </a:lnTo>
                <a:lnTo>
                  <a:pt x="348" y="211"/>
                </a:lnTo>
                <a:lnTo>
                  <a:pt x="355" y="186"/>
                </a:lnTo>
                <a:lnTo>
                  <a:pt x="357" y="159"/>
                </a:lnTo>
                <a:close/>
                <a:moveTo>
                  <a:pt x="206" y="313"/>
                </a:moveTo>
                <a:lnTo>
                  <a:pt x="190" y="313"/>
                </a:lnTo>
                <a:lnTo>
                  <a:pt x="185" y="315"/>
                </a:lnTo>
                <a:lnTo>
                  <a:pt x="182" y="316"/>
                </a:lnTo>
                <a:lnTo>
                  <a:pt x="180" y="320"/>
                </a:lnTo>
                <a:lnTo>
                  <a:pt x="178" y="325"/>
                </a:lnTo>
                <a:lnTo>
                  <a:pt x="180" y="329"/>
                </a:lnTo>
                <a:lnTo>
                  <a:pt x="182" y="332"/>
                </a:lnTo>
                <a:lnTo>
                  <a:pt x="185" y="335"/>
                </a:lnTo>
                <a:lnTo>
                  <a:pt x="190" y="336"/>
                </a:lnTo>
                <a:lnTo>
                  <a:pt x="206" y="336"/>
                </a:lnTo>
                <a:lnTo>
                  <a:pt x="211" y="335"/>
                </a:lnTo>
                <a:lnTo>
                  <a:pt x="215" y="332"/>
                </a:lnTo>
                <a:lnTo>
                  <a:pt x="218" y="329"/>
                </a:lnTo>
                <a:lnTo>
                  <a:pt x="218" y="325"/>
                </a:lnTo>
                <a:lnTo>
                  <a:pt x="218" y="320"/>
                </a:lnTo>
                <a:lnTo>
                  <a:pt x="215" y="316"/>
                </a:lnTo>
                <a:lnTo>
                  <a:pt x="211" y="315"/>
                </a:lnTo>
                <a:lnTo>
                  <a:pt x="206" y="313"/>
                </a:lnTo>
                <a:close/>
                <a:moveTo>
                  <a:pt x="199" y="95"/>
                </a:moveTo>
                <a:lnTo>
                  <a:pt x="199" y="95"/>
                </a:lnTo>
                <a:lnTo>
                  <a:pt x="177" y="99"/>
                </a:lnTo>
                <a:lnTo>
                  <a:pt x="158" y="109"/>
                </a:lnTo>
                <a:lnTo>
                  <a:pt x="143" y="124"/>
                </a:lnTo>
                <a:lnTo>
                  <a:pt x="133" y="142"/>
                </a:lnTo>
                <a:lnTo>
                  <a:pt x="130" y="163"/>
                </a:lnTo>
                <a:lnTo>
                  <a:pt x="132" y="178"/>
                </a:lnTo>
                <a:lnTo>
                  <a:pt x="137" y="192"/>
                </a:lnTo>
                <a:lnTo>
                  <a:pt x="143" y="204"/>
                </a:lnTo>
                <a:lnTo>
                  <a:pt x="152" y="214"/>
                </a:lnTo>
                <a:lnTo>
                  <a:pt x="158" y="222"/>
                </a:lnTo>
                <a:lnTo>
                  <a:pt x="162" y="234"/>
                </a:lnTo>
                <a:lnTo>
                  <a:pt x="163" y="247"/>
                </a:lnTo>
                <a:lnTo>
                  <a:pt x="164" y="252"/>
                </a:lnTo>
                <a:lnTo>
                  <a:pt x="167" y="254"/>
                </a:lnTo>
                <a:lnTo>
                  <a:pt x="171" y="257"/>
                </a:lnTo>
                <a:lnTo>
                  <a:pt x="175" y="258"/>
                </a:lnTo>
                <a:lnTo>
                  <a:pt x="221" y="258"/>
                </a:lnTo>
                <a:lnTo>
                  <a:pt x="226" y="257"/>
                </a:lnTo>
                <a:lnTo>
                  <a:pt x="229" y="254"/>
                </a:lnTo>
                <a:lnTo>
                  <a:pt x="231" y="252"/>
                </a:lnTo>
                <a:lnTo>
                  <a:pt x="233" y="247"/>
                </a:lnTo>
                <a:lnTo>
                  <a:pt x="234" y="234"/>
                </a:lnTo>
                <a:lnTo>
                  <a:pt x="238" y="222"/>
                </a:lnTo>
                <a:lnTo>
                  <a:pt x="245" y="214"/>
                </a:lnTo>
                <a:lnTo>
                  <a:pt x="253" y="204"/>
                </a:lnTo>
                <a:lnTo>
                  <a:pt x="259" y="192"/>
                </a:lnTo>
                <a:lnTo>
                  <a:pt x="264" y="178"/>
                </a:lnTo>
                <a:lnTo>
                  <a:pt x="267" y="163"/>
                </a:lnTo>
                <a:lnTo>
                  <a:pt x="264" y="145"/>
                </a:lnTo>
                <a:lnTo>
                  <a:pt x="258" y="129"/>
                </a:lnTo>
                <a:lnTo>
                  <a:pt x="247" y="115"/>
                </a:lnTo>
                <a:lnTo>
                  <a:pt x="233" y="105"/>
                </a:lnTo>
                <a:lnTo>
                  <a:pt x="216" y="97"/>
                </a:lnTo>
                <a:lnTo>
                  <a:pt x="199" y="95"/>
                </a:lnTo>
                <a:close/>
                <a:moveTo>
                  <a:pt x="228" y="198"/>
                </a:moveTo>
                <a:lnTo>
                  <a:pt x="216" y="215"/>
                </a:lnTo>
                <a:lnTo>
                  <a:pt x="211" y="235"/>
                </a:lnTo>
                <a:lnTo>
                  <a:pt x="185" y="235"/>
                </a:lnTo>
                <a:lnTo>
                  <a:pt x="180" y="215"/>
                </a:lnTo>
                <a:lnTo>
                  <a:pt x="168" y="198"/>
                </a:lnTo>
                <a:lnTo>
                  <a:pt x="161" y="187"/>
                </a:lnTo>
                <a:lnTo>
                  <a:pt x="154" y="176"/>
                </a:lnTo>
                <a:lnTo>
                  <a:pt x="153" y="163"/>
                </a:lnTo>
                <a:lnTo>
                  <a:pt x="156" y="145"/>
                </a:lnTo>
                <a:lnTo>
                  <a:pt x="166" y="132"/>
                </a:lnTo>
                <a:lnTo>
                  <a:pt x="181" y="121"/>
                </a:lnTo>
                <a:lnTo>
                  <a:pt x="199" y="118"/>
                </a:lnTo>
                <a:lnTo>
                  <a:pt x="216" y="121"/>
                </a:lnTo>
                <a:lnTo>
                  <a:pt x="230" y="132"/>
                </a:lnTo>
                <a:lnTo>
                  <a:pt x="240" y="145"/>
                </a:lnTo>
                <a:lnTo>
                  <a:pt x="244" y="163"/>
                </a:lnTo>
                <a:lnTo>
                  <a:pt x="242" y="176"/>
                </a:lnTo>
                <a:lnTo>
                  <a:pt x="236" y="187"/>
                </a:lnTo>
                <a:lnTo>
                  <a:pt x="228" y="198"/>
                </a:lnTo>
                <a:close/>
                <a:moveTo>
                  <a:pt x="210" y="68"/>
                </a:moveTo>
                <a:lnTo>
                  <a:pt x="210" y="53"/>
                </a:lnTo>
                <a:lnTo>
                  <a:pt x="209" y="49"/>
                </a:lnTo>
                <a:lnTo>
                  <a:pt x="206" y="46"/>
                </a:lnTo>
                <a:lnTo>
                  <a:pt x="202" y="43"/>
                </a:lnTo>
                <a:lnTo>
                  <a:pt x="199" y="42"/>
                </a:lnTo>
                <a:lnTo>
                  <a:pt x="194" y="43"/>
                </a:lnTo>
                <a:lnTo>
                  <a:pt x="190" y="46"/>
                </a:lnTo>
                <a:lnTo>
                  <a:pt x="187" y="49"/>
                </a:lnTo>
                <a:lnTo>
                  <a:pt x="187" y="53"/>
                </a:lnTo>
                <a:lnTo>
                  <a:pt x="187" y="68"/>
                </a:lnTo>
                <a:lnTo>
                  <a:pt x="187" y="72"/>
                </a:lnTo>
                <a:lnTo>
                  <a:pt x="190" y="76"/>
                </a:lnTo>
                <a:lnTo>
                  <a:pt x="194" y="78"/>
                </a:lnTo>
                <a:lnTo>
                  <a:pt x="199" y="80"/>
                </a:lnTo>
                <a:lnTo>
                  <a:pt x="202" y="78"/>
                </a:lnTo>
                <a:lnTo>
                  <a:pt x="206" y="76"/>
                </a:lnTo>
                <a:lnTo>
                  <a:pt x="209" y="72"/>
                </a:lnTo>
                <a:lnTo>
                  <a:pt x="210" y="68"/>
                </a:lnTo>
                <a:close/>
                <a:moveTo>
                  <a:pt x="152" y="92"/>
                </a:moveTo>
                <a:lnTo>
                  <a:pt x="154" y="91"/>
                </a:lnTo>
                <a:lnTo>
                  <a:pt x="157" y="90"/>
                </a:lnTo>
                <a:lnTo>
                  <a:pt x="161" y="89"/>
                </a:lnTo>
                <a:lnTo>
                  <a:pt x="162" y="85"/>
                </a:lnTo>
                <a:lnTo>
                  <a:pt x="163" y="82"/>
                </a:lnTo>
                <a:lnTo>
                  <a:pt x="163" y="78"/>
                </a:lnTo>
                <a:lnTo>
                  <a:pt x="162" y="75"/>
                </a:lnTo>
                <a:lnTo>
                  <a:pt x="154" y="62"/>
                </a:lnTo>
                <a:lnTo>
                  <a:pt x="152" y="59"/>
                </a:lnTo>
                <a:lnTo>
                  <a:pt x="149" y="57"/>
                </a:lnTo>
                <a:lnTo>
                  <a:pt x="145" y="56"/>
                </a:lnTo>
                <a:lnTo>
                  <a:pt x="142" y="56"/>
                </a:lnTo>
                <a:lnTo>
                  <a:pt x="138" y="57"/>
                </a:lnTo>
                <a:lnTo>
                  <a:pt x="135" y="59"/>
                </a:lnTo>
                <a:lnTo>
                  <a:pt x="134" y="63"/>
                </a:lnTo>
                <a:lnTo>
                  <a:pt x="133" y="66"/>
                </a:lnTo>
                <a:lnTo>
                  <a:pt x="133" y="70"/>
                </a:lnTo>
                <a:lnTo>
                  <a:pt x="134" y="73"/>
                </a:lnTo>
                <a:lnTo>
                  <a:pt x="142" y="86"/>
                </a:lnTo>
                <a:lnTo>
                  <a:pt x="144" y="90"/>
                </a:lnTo>
                <a:lnTo>
                  <a:pt x="148" y="91"/>
                </a:lnTo>
                <a:lnTo>
                  <a:pt x="152" y="92"/>
                </a:lnTo>
                <a:close/>
                <a:moveTo>
                  <a:pt x="128" y="120"/>
                </a:moveTo>
                <a:lnTo>
                  <a:pt x="129" y="116"/>
                </a:lnTo>
                <a:lnTo>
                  <a:pt x="129" y="113"/>
                </a:lnTo>
                <a:lnTo>
                  <a:pt x="128" y="110"/>
                </a:lnTo>
                <a:lnTo>
                  <a:pt x="127" y="106"/>
                </a:lnTo>
                <a:lnTo>
                  <a:pt x="123" y="105"/>
                </a:lnTo>
                <a:lnTo>
                  <a:pt x="110" y="97"/>
                </a:lnTo>
                <a:lnTo>
                  <a:pt x="106" y="96"/>
                </a:lnTo>
                <a:lnTo>
                  <a:pt x="104" y="95"/>
                </a:lnTo>
                <a:lnTo>
                  <a:pt x="100" y="96"/>
                </a:lnTo>
                <a:lnTo>
                  <a:pt x="97" y="99"/>
                </a:lnTo>
                <a:lnTo>
                  <a:pt x="95" y="101"/>
                </a:lnTo>
                <a:lnTo>
                  <a:pt x="94" y="105"/>
                </a:lnTo>
                <a:lnTo>
                  <a:pt x="94" y="108"/>
                </a:lnTo>
                <a:lnTo>
                  <a:pt x="94" y="111"/>
                </a:lnTo>
                <a:lnTo>
                  <a:pt x="96" y="114"/>
                </a:lnTo>
                <a:lnTo>
                  <a:pt x="99" y="116"/>
                </a:lnTo>
                <a:lnTo>
                  <a:pt x="111" y="124"/>
                </a:lnTo>
                <a:lnTo>
                  <a:pt x="115" y="125"/>
                </a:lnTo>
                <a:lnTo>
                  <a:pt x="118" y="125"/>
                </a:lnTo>
                <a:lnTo>
                  <a:pt x="121" y="125"/>
                </a:lnTo>
                <a:lnTo>
                  <a:pt x="125" y="123"/>
                </a:lnTo>
                <a:lnTo>
                  <a:pt x="128" y="120"/>
                </a:lnTo>
                <a:close/>
                <a:moveTo>
                  <a:pt x="90" y="149"/>
                </a:moveTo>
                <a:lnTo>
                  <a:pt x="85" y="150"/>
                </a:lnTo>
                <a:lnTo>
                  <a:pt x="82" y="153"/>
                </a:lnTo>
                <a:lnTo>
                  <a:pt x="80" y="157"/>
                </a:lnTo>
                <a:lnTo>
                  <a:pt x="79" y="161"/>
                </a:lnTo>
                <a:lnTo>
                  <a:pt x="80" y="166"/>
                </a:lnTo>
                <a:lnTo>
                  <a:pt x="82" y="168"/>
                </a:lnTo>
                <a:lnTo>
                  <a:pt x="85" y="171"/>
                </a:lnTo>
                <a:lnTo>
                  <a:pt x="90" y="172"/>
                </a:lnTo>
                <a:lnTo>
                  <a:pt x="105" y="172"/>
                </a:lnTo>
                <a:lnTo>
                  <a:pt x="109" y="171"/>
                </a:lnTo>
                <a:lnTo>
                  <a:pt x="113" y="168"/>
                </a:lnTo>
                <a:lnTo>
                  <a:pt x="115" y="166"/>
                </a:lnTo>
                <a:lnTo>
                  <a:pt x="116" y="161"/>
                </a:lnTo>
                <a:lnTo>
                  <a:pt x="115" y="157"/>
                </a:lnTo>
                <a:lnTo>
                  <a:pt x="113" y="153"/>
                </a:lnTo>
                <a:lnTo>
                  <a:pt x="109" y="150"/>
                </a:lnTo>
                <a:lnTo>
                  <a:pt x="105" y="149"/>
                </a:lnTo>
                <a:lnTo>
                  <a:pt x="90" y="149"/>
                </a:lnTo>
                <a:close/>
                <a:moveTo>
                  <a:pt x="244" y="92"/>
                </a:moveTo>
                <a:lnTo>
                  <a:pt x="248" y="91"/>
                </a:lnTo>
                <a:lnTo>
                  <a:pt x="252" y="90"/>
                </a:lnTo>
                <a:lnTo>
                  <a:pt x="254" y="86"/>
                </a:lnTo>
                <a:lnTo>
                  <a:pt x="262" y="73"/>
                </a:lnTo>
                <a:lnTo>
                  <a:pt x="263" y="70"/>
                </a:lnTo>
                <a:lnTo>
                  <a:pt x="263" y="66"/>
                </a:lnTo>
                <a:lnTo>
                  <a:pt x="263" y="63"/>
                </a:lnTo>
                <a:lnTo>
                  <a:pt x="260" y="59"/>
                </a:lnTo>
                <a:lnTo>
                  <a:pt x="258" y="57"/>
                </a:lnTo>
                <a:lnTo>
                  <a:pt x="254" y="56"/>
                </a:lnTo>
                <a:lnTo>
                  <a:pt x="250" y="56"/>
                </a:lnTo>
                <a:lnTo>
                  <a:pt x="248" y="57"/>
                </a:lnTo>
                <a:lnTo>
                  <a:pt x="244" y="59"/>
                </a:lnTo>
                <a:lnTo>
                  <a:pt x="243" y="62"/>
                </a:lnTo>
                <a:lnTo>
                  <a:pt x="235" y="75"/>
                </a:lnTo>
                <a:lnTo>
                  <a:pt x="234" y="78"/>
                </a:lnTo>
                <a:lnTo>
                  <a:pt x="233" y="82"/>
                </a:lnTo>
                <a:lnTo>
                  <a:pt x="234" y="85"/>
                </a:lnTo>
                <a:lnTo>
                  <a:pt x="236" y="89"/>
                </a:lnTo>
                <a:lnTo>
                  <a:pt x="239" y="90"/>
                </a:lnTo>
                <a:lnTo>
                  <a:pt x="242" y="91"/>
                </a:lnTo>
                <a:lnTo>
                  <a:pt x="244" y="92"/>
                </a:lnTo>
                <a:close/>
                <a:moveTo>
                  <a:pt x="297" y="116"/>
                </a:moveTo>
                <a:lnTo>
                  <a:pt x="301" y="114"/>
                </a:lnTo>
                <a:lnTo>
                  <a:pt x="302" y="111"/>
                </a:lnTo>
                <a:lnTo>
                  <a:pt x="303" y="108"/>
                </a:lnTo>
                <a:lnTo>
                  <a:pt x="303" y="105"/>
                </a:lnTo>
                <a:lnTo>
                  <a:pt x="302" y="101"/>
                </a:lnTo>
                <a:lnTo>
                  <a:pt x="300" y="99"/>
                </a:lnTo>
                <a:lnTo>
                  <a:pt x="296" y="96"/>
                </a:lnTo>
                <a:lnTo>
                  <a:pt x="293" y="95"/>
                </a:lnTo>
                <a:lnTo>
                  <a:pt x="290" y="96"/>
                </a:lnTo>
                <a:lnTo>
                  <a:pt x="286" y="97"/>
                </a:lnTo>
                <a:lnTo>
                  <a:pt x="273" y="105"/>
                </a:lnTo>
                <a:lnTo>
                  <a:pt x="271" y="106"/>
                </a:lnTo>
                <a:lnTo>
                  <a:pt x="268" y="110"/>
                </a:lnTo>
                <a:lnTo>
                  <a:pt x="268" y="113"/>
                </a:lnTo>
                <a:lnTo>
                  <a:pt x="268" y="116"/>
                </a:lnTo>
                <a:lnTo>
                  <a:pt x="269" y="120"/>
                </a:lnTo>
                <a:lnTo>
                  <a:pt x="272" y="123"/>
                </a:lnTo>
                <a:lnTo>
                  <a:pt x="274" y="125"/>
                </a:lnTo>
                <a:lnTo>
                  <a:pt x="278" y="125"/>
                </a:lnTo>
                <a:lnTo>
                  <a:pt x="282" y="125"/>
                </a:lnTo>
                <a:lnTo>
                  <a:pt x="284" y="124"/>
                </a:lnTo>
                <a:lnTo>
                  <a:pt x="297" y="116"/>
                </a:lnTo>
                <a:close/>
                <a:moveTo>
                  <a:pt x="291" y="172"/>
                </a:moveTo>
                <a:lnTo>
                  <a:pt x="306" y="172"/>
                </a:lnTo>
                <a:lnTo>
                  <a:pt x="311" y="171"/>
                </a:lnTo>
                <a:lnTo>
                  <a:pt x="315" y="168"/>
                </a:lnTo>
                <a:lnTo>
                  <a:pt x="317" y="166"/>
                </a:lnTo>
                <a:lnTo>
                  <a:pt x="317" y="161"/>
                </a:lnTo>
                <a:lnTo>
                  <a:pt x="317" y="157"/>
                </a:lnTo>
                <a:lnTo>
                  <a:pt x="315" y="153"/>
                </a:lnTo>
                <a:lnTo>
                  <a:pt x="311" y="150"/>
                </a:lnTo>
                <a:lnTo>
                  <a:pt x="306" y="149"/>
                </a:lnTo>
                <a:lnTo>
                  <a:pt x="291" y="149"/>
                </a:lnTo>
                <a:lnTo>
                  <a:pt x="287" y="150"/>
                </a:lnTo>
                <a:lnTo>
                  <a:pt x="283" y="153"/>
                </a:lnTo>
                <a:lnTo>
                  <a:pt x="281" y="157"/>
                </a:lnTo>
                <a:lnTo>
                  <a:pt x="279" y="161"/>
                </a:lnTo>
                <a:lnTo>
                  <a:pt x="281" y="166"/>
                </a:lnTo>
                <a:lnTo>
                  <a:pt x="283" y="168"/>
                </a:lnTo>
                <a:lnTo>
                  <a:pt x="287" y="171"/>
                </a:lnTo>
                <a:lnTo>
                  <a:pt x="291" y="172"/>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74638" tIns="74638" rIns="74638" bIns="7463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982"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sp>
        <p:nvSpPr>
          <p:cNvPr id="3" name="TextBox 2"/>
          <p:cNvSpPr txBox="1"/>
          <p:nvPr/>
        </p:nvSpPr>
        <p:spPr>
          <a:xfrm>
            <a:off x="1537724" y="5572588"/>
            <a:ext cx="10356630" cy="338554"/>
          </a:xfrm>
          <a:prstGeom prst="rect">
            <a:avLst/>
          </a:prstGeom>
          <a:noFill/>
        </p:spPr>
        <p:txBody>
          <a:bodyPr wrap="square" rtlCol="0">
            <a:spAutoFit/>
          </a:bodyPr>
          <a:lstStyle/>
          <a:p>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Жағдайды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«Парасатты сақтық қағидатын»</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басшылыққа ала отырып бағалау қажет.  </a:t>
            </a:r>
          </a:p>
        </p:txBody>
      </p:sp>
      <p:grpSp>
        <p:nvGrpSpPr>
          <p:cNvPr id="40" name="Group 377"/>
          <p:cNvGrpSpPr>
            <a:grpSpLocks noChangeAspect="1"/>
          </p:cNvGrpSpPr>
          <p:nvPr/>
        </p:nvGrpSpPr>
        <p:grpSpPr bwMode="auto">
          <a:xfrm>
            <a:off x="748937" y="4295435"/>
            <a:ext cx="645406" cy="643512"/>
            <a:chOff x="7130" y="1796"/>
            <a:chExt cx="341" cy="340"/>
          </a:xfrm>
          <a:solidFill>
            <a:schemeClr val="accent4">
              <a:lumMod val="75000"/>
            </a:schemeClr>
          </a:solidFill>
        </p:grpSpPr>
        <p:sp>
          <p:nvSpPr>
            <p:cNvPr id="41" name="Freeform 32"/>
            <p:cNvSpPr>
              <a:spLocks noEditPoints="1"/>
            </p:cNvSpPr>
            <p:nvPr/>
          </p:nvSpPr>
          <p:spPr bwMode="auto">
            <a:xfrm>
              <a:off x="7130" y="1796"/>
              <a:ext cx="341"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solidFill>
                <a:srgbClr val="243D7C"/>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49" name="Freeform 33"/>
            <p:cNvSpPr>
              <a:spLocks noEditPoints="1"/>
            </p:cNvSpPr>
            <p:nvPr/>
          </p:nvSpPr>
          <p:spPr bwMode="auto">
            <a:xfrm>
              <a:off x="7193" y="1929"/>
              <a:ext cx="215" cy="72"/>
            </a:xfrm>
            <a:custGeom>
              <a:avLst/>
              <a:gdLst>
                <a:gd name="T0" fmla="*/ 318 w 322"/>
                <a:gd name="T1" fmla="*/ 62 h 108"/>
                <a:gd name="T2" fmla="*/ 275 w 322"/>
                <a:gd name="T3" fmla="*/ 105 h 108"/>
                <a:gd name="T4" fmla="*/ 267 w 322"/>
                <a:gd name="T5" fmla="*/ 108 h 108"/>
                <a:gd name="T6" fmla="*/ 260 w 322"/>
                <a:gd name="T7" fmla="*/ 105 h 108"/>
                <a:gd name="T8" fmla="*/ 260 w 322"/>
                <a:gd name="T9" fmla="*/ 90 h 108"/>
                <a:gd name="T10" fmla="*/ 284 w 322"/>
                <a:gd name="T11" fmla="*/ 65 h 108"/>
                <a:gd name="T12" fmla="*/ 203 w 322"/>
                <a:gd name="T13" fmla="*/ 65 h 108"/>
                <a:gd name="T14" fmla="*/ 193 w 322"/>
                <a:gd name="T15" fmla="*/ 55 h 108"/>
                <a:gd name="T16" fmla="*/ 203 w 322"/>
                <a:gd name="T17" fmla="*/ 44 h 108"/>
                <a:gd name="T18" fmla="*/ 284 w 322"/>
                <a:gd name="T19" fmla="*/ 44 h 108"/>
                <a:gd name="T20" fmla="*/ 260 w 322"/>
                <a:gd name="T21" fmla="*/ 20 h 108"/>
                <a:gd name="T22" fmla="*/ 260 w 322"/>
                <a:gd name="T23" fmla="*/ 4 h 108"/>
                <a:gd name="T24" fmla="*/ 275 w 322"/>
                <a:gd name="T25" fmla="*/ 4 h 108"/>
                <a:gd name="T26" fmla="*/ 318 w 322"/>
                <a:gd name="T27" fmla="*/ 47 h 108"/>
                <a:gd name="T28" fmla="*/ 318 w 322"/>
                <a:gd name="T29" fmla="*/ 62 h 108"/>
                <a:gd name="T30" fmla="*/ 118 w 322"/>
                <a:gd name="T31" fmla="*/ 44 h 108"/>
                <a:gd name="T32" fmla="*/ 37 w 322"/>
                <a:gd name="T33" fmla="*/ 44 h 108"/>
                <a:gd name="T34" fmla="*/ 62 w 322"/>
                <a:gd name="T35" fmla="*/ 20 h 108"/>
                <a:gd name="T36" fmla="*/ 62 w 322"/>
                <a:gd name="T37" fmla="*/ 4 h 108"/>
                <a:gd name="T38" fmla="*/ 46 w 322"/>
                <a:gd name="T39" fmla="*/ 4 h 108"/>
                <a:gd name="T40" fmla="*/ 4 w 322"/>
                <a:gd name="T41" fmla="*/ 47 h 108"/>
                <a:gd name="T42" fmla="*/ 4 w 322"/>
                <a:gd name="T43" fmla="*/ 62 h 108"/>
                <a:gd name="T44" fmla="*/ 9 w 322"/>
                <a:gd name="T45" fmla="*/ 68 h 108"/>
                <a:gd name="T46" fmla="*/ 46 w 322"/>
                <a:gd name="T47" fmla="*/ 105 h 108"/>
                <a:gd name="T48" fmla="*/ 54 w 322"/>
                <a:gd name="T49" fmla="*/ 108 h 108"/>
                <a:gd name="T50" fmla="*/ 62 w 322"/>
                <a:gd name="T51" fmla="*/ 105 h 108"/>
                <a:gd name="T52" fmla="*/ 62 w 322"/>
                <a:gd name="T53" fmla="*/ 90 h 108"/>
                <a:gd name="T54" fmla="*/ 37 w 322"/>
                <a:gd name="T55" fmla="*/ 65 h 108"/>
                <a:gd name="T56" fmla="*/ 118 w 322"/>
                <a:gd name="T57" fmla="*/ 65 h 108"/>
                <a:gd name="T58" fmla="*/ 129 w 322"/>
                <a:gd name="T59" fmla="*/ 55 h 108"/>
                <a:gd name="T60" fmla="*/ 118 w 322"/>
                <a:gd name="T61"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2" h="108">
                  <a:moveTo>
                    <a:pt x="318" y="62"/>
                  </a:moveTo>
                  <a:cubicBezTo>
                    <a:pt x="275" y="105"/>
                    <a:pt x="275" y="105"/>
                    <a:pt x="275" y="105"/>
                  </a:cubicBezTo>
                  <a:cubicBezTo>
                    <a:pt x="273" y="107"/>
                    <a:pt x="270" y="108"/>
                    <a:pt x="267" y="108"/>
                  </a:cubicBezTo>
                  <a:cubicBezTo>
                    <a:pt x="265" y="108"/>
                    <a:pt x="262" y="107"/>
                    <a:pt x="260" y="105"/>
                  </a:cubicBezTo>
                  <a:cubicBezTo>
                    <a:pt x="256" y="101"/>
                    <a:pt x="256" y="94"/>
                    <a:pt x="260" y="90"/>
                  </a:cubicBezTo>
                  <a:cubicBezTo>
                    <a:pt x="284" y="65"/>
                    <a:pt x="284" y="65"/>
                    <a:pt x="284" y="65"/>
                  </a:cubicBezTo>
                  <a:cubicBezTo>
                    <a:pt x="203" y="65"/>
                    <a:pt x="203" y="65"/>
                    <a:pt x="203" y="65"/>
                  </a:cubicBezTo>
                  <a:cubicBezTo>
                    <a:pt x="197" y="65"/>
                    <a:pt x="193" y="61"/>
                    <a:pt x="193" y="55"/>
                  </a:cubicBezTo>
                  <a:cubicBezTo>
                    <a:pt x="193" y="49"/>
                    <a:pt x="197" y="44"/>
                    <a:pt x="203" y="44"/>
                  </a:cubicBezTo>
                  <a:cubicBezTo>
                    <a:pt x="284" y="44"/>
                    <a:pt x="284" y="44"/>
                    <a:pt x="284" y="44"/>
                  </a:cubicBezTo>
                  <a:cubicBezTo>
                    <a:pt x="260" y="20"/>
                    <a:pt x="260" y="20"/>
                    <a:pt x="260" y="20"/>
                  </a:cubicBezTo>
                  <a:cubicBezTo>
                    <a:pt x="256" y="15"/>
                    <a:pt x="256" y="9"/>
                    <a:pt x="260" y="4"/>
                  </a:cubicBezTo>
                  <a:cubicBezTo>
                    <a:pt x="264" y="0"/>
                    <a:pt x="271" y="0"/>
                    <a:pt x="275" y="4"/>
                  </a:cubicBezTo>
                  <a:cubicBezTo>
                    <a:pt x="318" y="47"/>
                    <a:pt x="318" y="47"/>
                    <a:pt x="318" y="47"/>
                  </a:cubicBezTo>
                  <a:cubicBezTo>
                    <a:pt x="322" y="51"/>
                    <a:pt x="322" y="58"/>
                    <a:pt x="318" y="62"/>
                  </a:cubicBezTo>
                  <a:close/>
                  <a:moveTo>
                    <a:pt x="118" y="44"/>
                  </a:moveTo>
                  <a:cubicBezTo>
                    <a:pt x="37" y="44"/>
                    <a:pt x="37" y="44"/>
                    <a:pt x="37" y="44"/>
                  </a:cubicBezTo>
                  <a:cubicBezTo>
                    <a:pt x="62" y="20"/>
                    <a:pt x="62" y="20"/>
                    <a:pt x="62" y="20"/>
                  </a:cubicBezTo>
                  <a:cubicBezTo>
                    <a:pt x="66" y="15"/>
                    <a:pt x="66" y="9"/>
                    <a:pt x="62" y="4"/>
                  </a:cubicBezTo>
                  <a:cubicBezTo>
                    <a:pt x="57" y="0"/>
                    <a:pt x="51" y="0"/>
                    <a:pt x="46" y="4"/>
                  </a:cubicBezTo>
                  <a:cubicBezTo>
                    <a:pt x="4" y="47"/>
                    <a:pt x="4" y="47"/>
                    <a:pt x="4" y="47"/>
                  </a:cubicBezTo>
                  <a:cubicBezTo>
                    <a:pt x="0" y="51"/>
                    <a:pt x="0" y="58"/>
                    <a:pt x="4" y="62"/>
                  </a:cubicBezTo>
                  <a:cubicBezTo>
                    <a:pt x="9" y="68"/>
                    <a:pt x="9" y="68"/>
                    <a:pt x="9" y="68"/>
                  </a:cubicBezTo>
                  <a:cubicBezTo>
                    <a:pt x="46" y="105"/>
                    <a:pt x="46" y="105"/>
                    <a:pt x="46" y="105"/>
                  </a:cubicBezTo>
                  <a:cubicBezTo>
                    <a:pt x="49" y="107"/>
                    <a:pt x="51" y="108"/>
                    <a:pt x="54" y="108"/>
                  </a:cubicBezTo>
                  <a:cubicBezTo>
                    <a:pt x="57" y="108"/>
                    <a:pt x="59" y="107"/>
                    <a:pt x="62" y="105"/>
                  </a:cubicBezTo>
                  <a:cubicBezTo>
                    <a:pt x="66" y="101"/>
                    <a:pt x="66" y="94"/>
                    <a:pt x="62" y="90"/>
                  </a:cubicBezTo>
                  <a:cubicBezTo>
                    <a:pt x="37" y="65"/>
                    <a:pt x="37" y="65"/>
                    <a:pt x="37" y="65"/>
                  </a:cubicBezTo>
                  <a:cubicBezTo>
                    <a:pt x="118" y="65"/>
                    <a:pt x="118" y="65"/>
                    <a:pt x="118" y="65"/>
                  </a:cubicBezTo>
                  <a:cubicBezTo>
                    <a:pt x="124" y="65"/>
                    <a:pt x="129" y="61"/>
                    <a:pt x="129" y="55"/>
                  </a:cubicBezTo>
                  <a:cubicBezTo>
                    <a:pt x="129" y="49"/>
                    <a:pt x="124" y="44"/>
                    <a:pt x="118" y="44"/>
                  </a:cubicBezTo>
                  <a:close/>
                </a:path>
              </a:pathLst>
            </a:custGeom>
            <a:grpFill/>
            <a:ln>
              <a:solidFill>
                <a:srgbClr val="243D7C"/>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5" name="TextBox 4"/>
          <p:cNvSpPr txBox="1"/>
          <p:nvPr/>
        </p:nvSpPr>
        <p:spPr>
          <a:xfrm>
            <a:off x="1578445" y="4175615"/>
            <a:ext cx="9977285" cy="1129989"/>
          </a:xfrm>
          <a:prstGeom prst="rect">
            <a:avLst/>
          </a:prstGeom>
          <a:noFill/>
        </p:spPr>
        <p:txBody>
          <a:bodyPr wrap="square" rtlCol="0">
            <a:spAutoFit/>
          </a:bodyPr>
          <a:lstStyle/>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тізбеде көрсетілген ақпарат ҚР заңнамасына және/немесе қор биржасының ішкі құжаттарына сәйкес шектеусіз тұлғалар ауқымына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ашылған сәтке дейін инсайдерлік болып табылады. </a:t>
            </a:r>
          </a:p>
          <a:p>
            <a:endParaRPr lang="ru-RU" dirty="0"/>
          </a:p>
        </p:txBody>
      </p:sp>
    </p:spTree>
    <p:extLst>
      <p:ext uri="{BB962C8B-B14F-4D97-AF65-F5344CB8AC3E}">
        <p14:creationId xmlns:p14="http://schemas.microsoft.com/office/powerpoint/2010/main" val="191283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 calcmode="lin" valueType="num">
                                      <p:cBhvr>
                                        <p:cTn id="10" dur="500" fill="hold"/>
                                        <p:tgtEl>
                                          <p:spTgt spid="39"/>
                                        </p:tgtEl>
                                        <p:attrNameLst>
                                          <p:attrName>ppt_w</p:attrName>
                                        </p:attrNameLst>
                                      </p:cBhvr>
                                      <p:tavLst>
                                        <p:tav tm="0">
                                          <p:val>
                                            <p:fltVal val="0"/>
                                          </p:val>
                                        </p:tav>
                                        <p:tav tm="100000">
                                          <p:val>
                                            <p:strVal val="#ppt_w"/>
                                          </p:val>
                                        </p:tav>
                                      </p:tavLst>
                                    </p:anim>
                                    <p:anim calcmode="lin" valueType="num">
                                      <p:cBhvr>
                                        <p:cTn id="11" dur="500" fill="hold"/>
                                        <p:tgtEl>
                                          <p:spTgt spid="39"/>
                                        </p:tgtEl>
                                        <p:attrNameLst>
                                          <p:attrName>ppt_h</p:attrName>
                                        </p:attrNameLst>
                                      </p:cBhvr>
                                      <p:tavLst>
                                        <p:tav tm="0">
                                          <p:val>
                                            <p:fltVal val="0"/>
                                          </p:val>
                                        </p:tav>
                                        <p:tav tm="100000">
                                          <p:val>
                                            <p:strVal val="#ppt_h"/>
                                          </p:val>
                                        </p:tav>
                                      </p:tavLst>
                                    </p:anim>
                                    <p:anim calcmode="lin" valueType="num">
                                      <p:cBhvr>
                                        <p:cTn id="12" dur="500" fill="hold"/>
                                        <p:tgtEl>
                                          <p:spTgt spid="39"/>
                                        </p:tgtEl>
                                        <p:attrNameLst>
                                          <p:attrName>style.rotation</p:attrName>
                                        </p:attrNameLst>
                                      </p:cBhvr>
                                      <p:tavLst>
                                        <p:tav tm="0">
                                          <p:val>
                                            <p:fltVal val="360"/>
                                          </p:val>
                                        </p:tav>
                                        <p:tav tm="100000">
                                          <p:val>
                                            <p:fltVal val="0"/>
                                          </p:val>
                                        </p:tav>
                                      </p:tavLst>
                                    </p:anim>
                                    <p:animEffect transition="in" filter="fade">
                                      <p:cBhvr>
                                        <p:cTn id="1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128260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403864" y="286526"/>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243D7C"/>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Прямоугольник 3"/>
          <p:cNvSpPr/>
          <p:nvPr/>
        </p:nvSpPr>
        <p:spPr>
          <a:xfrm>
            <a:off x="564835" y="492529"/>
            <a:ext cx="11910060"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 КІМ </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grpSp>
        <p:nvGrpSpPr>
          <p:cNvPr id="16" name="Group 106">
            <a:extLst>
              <a:ext uri="{FF2B5EF4-FFF2-40B4-BE49-F238E27FC236}">
                <a16:creationId xmlns:a16="http://schemas.microsoft.com/office/drawing/2014/main" id="{6F066CC4-625B-4FFC-88F5-F13A776CE208}"/>
              </a:ext>
            </a:extLst>
          </p:cNvPr>
          <p:cNvGrpSpPr>
            <a:grpSpLocks noChangeAspect="1"/>
          </p:cNvGrpSpPr>
          <p:nvPr/>
        </p:nvGrpSpPr>
        <p:grpSpPr>
          <a:xfrm>
            <a:off x="607340" y="1175811"/>
            <a:ext cx="956091" cy="947700"/>
            <a:chOff x="680952" y="3814473"/>
            <a:chExt cx="768411" cy="768411"/>
          </a:xfrm>
        </p:grpSpPr>
        <p:sp>
          <p:nvSpPr>
            <p:cNvPr id="17" name="Rectangle 76">
              <a:extLst>
                <a:ext uri="{FF2B5EF4-FFF2-40B4-BE49-F238E27FC236}">
                  <a16:creationId xmlns:a16="http://schemas.microsoft.com/office/drawing/2014/main" id="{328AA194-A835-47AB-939D-35D23F0E923F}"/>
                </a:ext>
              </a:extLst>
            </p:cNvPr>
            <p:cNvSpPr>
              <a:spLocks noChangeAspect="1"/>
            </p:cNvSpPr>
            <p:nvPr/>
          </p:nvSpPr>
          <p:spPr>
            <a:xfrm>
              <a:off x="680952" y="3814473"/>
              <a:ext cx="768411" cy="768411"/>
            </a:xfrm>
            <a:prstGeom prst="rect">
              <a:avLst/>
            </a:prstGeom>
            <a:solidFill>
              <a:srgbClr val="243D7C"/>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Calibri"/>
                <a:ea typeface="+mn-ea"/>
                <a:cs typeface="+mn-cs"/>
              </a:endParaRPr>
            </a:p>
          </p:txBody>
        </p:sp>
        <p:grpSp>
          <p:nvGrpSpPr>
            <p:cNvPr id="18" name="Group 105">
              <a:extLst>
                <a:ext uri="{FF2B5EF4-FFF2-40B4-BE49-F238E27FC236}">
                  <a16:creationId xmlns:a16="http://schemas.microsoft.com/office/drawing/2014/main" id="{5BB429C8-D8E5-4F6C-BFD1-9E7E98C4107B}"/>
                </a:ext>
              </a:extLst>
            </p:cNvPr>
            <p:cNvGrpSpPr/>
            <p:nvPr/>
          </p:nvGrpSpPr>
          <p:grpSpPr>
            <a:xfrm>
              <a:off x="799670" y="3973088"/>
              <a:ext cx="530975" cy="451180"/>
              <a:chOff x="-2778126" y="1333500"/>
              <a:chExt cx="1130300" cy="960438"/>
            </a:xfrm>
            <a:solidFill>
              <a:schemeClr val="bg1"/>
            </a:solidFill>
          </p:grpSpPr>
          <p:sp>
            <p:nvSpPr>
              <p:cNvPr id="19" name="Freeform 227">
                <a:extLst>
                  <a:ext uri="{FF2B5EF4-FFF2-40B4-BE49-F238E27FC236}">
                    <a16:creationId xmlns:a16="http://schemas.microsoft.com/office/drawing/2014/main" id="{8BD4D3FE-BB3B-46D9-B65F-97C3E032F1E4}"/>
                  </a:ext>
                </a:extLst>
              </p:cNvPr>
              <p:cNvSpPr>
                <a:spLocks noEditPoints="1"/>
              </p:cNvSpPr>
              <p:nvPr/>
            </p:nvSpPr>
            <p:spPr bwMode="auto">
              <a:xfrm>
                <a:off x="-2778126" y="1890713"/>
                <a:ext cx="1130300" cy="403225"/>
              </a:xfrm>
              <a:custGeom>
                <a:avLst/>
                <a:gdLst>
                  <a:gd name="T0" fmla="*/ 257 w 264"/>
                  <a:gd name="T1" fmla="*/ 18 h 94"/>
                  <a:gd name="T2" fmla="*/ 244 w 264"/>
                  <a:gd name="T3" fmla="*/ 7 h 94"/>
                  <a:gd name="T4" fmla="*/ 214 w 264"/>
                  <a:gd name="T5" fmla="*/ 14 h 94"/>
                  <a:gd name="T6" fmla="*/ 159 w 264"/>
                  <a:gd name="T7" fmla="*/ 16 h 94"/>
                  <a:gd name="T8" fmla="*/ 105 w 264"/>
                  <a:gd name="T9" fmla="*/ 16 h 94"/>
                  <a:gd name="T10" fmla="*/ 50 w 264"/>
                  <a:gd name="T11" fmla="*/ 14 h 94"/>
                  <a:gd name="T12" fmla="*/ 20 w 264"/>
                  <a:gd name="T13" fmla="*/ 7 h 94"/>
                  <a:gd name="T14" fmla="*/ 6 w 264"/>
                  <a:gd name="T15" fmla="*/ 18 h 94"/>
                  <a:gd name="T16" fmla="*/ 1 w 264"/>
                  <a:gd name="T17" fmla="*/ 45 h 94"/>
                  <a:gd name="T18" fmla="*/ 29 w 264"/>
                  <a:gd name="T19" fmla="*/ 61 h 94"/>
                  <a:gd name="T20" fmla="*/ 56 w 264"/>
                  <a:gd name="T21" fmla="*/ 74 h 94"/>
                  <a:gd name="T22" fmla="*/ 71 w 264"/>
                  <a:gd name="T23" fmla="*/ 94 h 94"/>
                  <a:gd name="T24" fmla="*/ 208 w 264"/>
                  <a:gd name="T25" fmla="*/ 77 h 94"/>
                  <a:gd name="T26" fmla="*/ 231 w 264"/>
                  <a:gd name="T27" fmla="*/ 70 h 94"/>
                  <a:gd name="T28" fmla="*/ 259 w 264"/>
                  <a:gd name="T29" fmla="*/ 56 h 94"/>
                  <a:gd name="T30" fmla="*/ 32 w 264"/>
                  <a:gd name="T31" fmla="*/ 39 h 94"/>
                  <a:gd name="T32" fmla="*/ 16 w 264"/>
                  <a:gd name="T33" fmla="*/ 56 h 94"/>
                  <a:gd name="T34" fmla="*/ 8 w 264"/>
                  <a:gd name="T35" fmla="*/ 31 h 94"/>
                  <a:gd name="T36" fmla="*/ 18 w 264"/>
                  <a:gd name="T37" fmla="*/ 14 h 94"/>
                  <a:gd name="T38" fmla="*/ 42 w 264"/>
                  <a:gd name="T39" fmla="*/ 19 h 94"/>
                  <a:gd name="T40" fmla="*/ 32 w 264"/>
                  <a:gd name="T41" fmla="*/ 39 h 94"/>
                  <a:gd name="T42" fmla="*/ 44 w 264"/>
                  <a:gd name="T43" fmla="*/ 69 h 94"/>
                  <a:gd name="T44" fmla="*/ 37 w 264"/>
                  <a:gd name="T45" fmla="*/ 41 h 94"/>
                  <a:gd name="T46" fmla="*/ 48 w 264"/>
                  <a:gd name="T47" fmla="*/ 22 h 94"/>
                  <a:gd name="T48" fmla="*/ 76 w 264"/>
                  <a:gd name="T49" fmla="*/ 27 h 94"/>
                  <a:gd name="T50" fmla="*/ 200 w 264"/>
                  <a:gd name="T51" fmla="*/ 85 h 94"/>
                  <a:gd name="T52" fmla="*/ 64 w 264"/>
                  <a:gd name="T53" fmla="*/ 85 h 94"/>
                  <a:gd name="T54" fmla="*/ 64 w 264"/>
                  <a:gd name="T55" fmla="*/ 56 h 94"/>
                  <a:gd name="T56" fmla="*/ 102 w 264"/>
                  <a:gd name="T57" fmla="*/ 24 h 94"/>
                  <a:gd name="T58" fmla="*/ 162 w 264"/>
                  <a:gd name="T59" fmla="*/ 24 h 94"/>
                  <a:gd name="T60" fmla="*/ 195 w 264"/>
                  <a:gd name="T61" fmla="*/ 41 h 94"/>
                  <a:gd name="T62" fmla="*/ 199 w 264"/>
                  <a:gd name="T63" fmla="*/ 55 h 94"/>
                  <a:gd name="T64" fmla="*/ 226 w 264"/>
                  <a:gd name="T65" fmla="*/ 66 h 94"/>
                  <a:gd name="T66" fmla="*/ 206 w 264"/>
                  <a:gd name="T67" fmla="*/ 54 h 94"/>
                  <a:gd name="T68" fmla="*/ 200 w 264"/>
                  <a:gd name="T69" fmla="*/ 38 h 94"/>
                  <a:gd name="T70" fmla="*/ 195 w 264"/>
                  <a:gd name="T71" fmla="*/ 14 h 94"/>
                  <a:gd name="T72" fmla="*/ 223 w 264"/>
                  <a:gd name="T73" fmla="*/ 28 h 94"/>
                  <a:gd name="T74" fmla="*/ 227 w 264"/>
                  <a:gd name="T75" fmla="*/ 40 h 94"/>
                  <a:gd name="T76" fmla="*/ 255 w 264"/>
                  <a:gd name="T77" fmla="*/ 52 h 94"/>
                  <a:gd name="T78" fmla="*/ 233 w 264"/>
                  <a:gd name="T79" fmla="*/ 40 h 94"/>
                  <a:gd name="T80" fmla="*/ 228 w 264"/>
                  <a:gd name="T81" fmla="*/ 25 h 94"/>
                  <a:gd name="T82" fmla="*/ 243 w 264"/>
                  <a:gd name="T83" fmla="*/ 12 h 94"/>
                  <a:gd name="T84" fmla="*/ 252 w 264"/>
                  <a:gd name="T85" fmla="*/ 20 h 94"/>
                  <a:gd name="T86" fmla="*/ 257 w 264"/>
                  <a:gd name="T87" fmla="*/ 4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4" h="94">
                    <a:moveTo>
                      <a:pt x="261" y="30"/>
                    </a:moveTo>
                    <a:cubicBezTo>
                      <a:pt x="261" y="30"/>
                      <a:pt x="261" y="30"/>
                      <a:pt x="261" y="30"/>
                    </a:cubicBezTo>
                    <a:cubicBezTo>
                      <a:pt x="261" y="26"/>
                      <a:pt x="260" y="22"/>
                      <a:pt x="257" y="18"/>
                    </a:cubicBezTo>
                    <a:cubicBezTo>
                      <a:pt x="257" y="17"/>
                      <a:pt x="257" y="17"/>
                      <a:pt x="257" y="17"/>
                    </a:cubicBezTo>
                    <a:cubicBezTo>
                      <a:pt x="255" y="14"/>
                      <a:pt x="252" y="11"/>
                      <a:pt x="248" y="8"/>
                    </a:cubicBezTo>
                    <a:cubicBezTo>
                      <a:pt x="247" y="8"/>
                      <a:pt x="246" y="7"/>
                      <a:pt x="244" y="7"/>
                    </a:cubicBezTo>
                    <a:cubicBezTo>
                      <a:pt x="224" y="0"/>
                      <a:pt x="224" y="0"/>
                      <a:pt x="224" y="0"/>
                    </a:cubicBezTo>
                    <a:cubicBezTo>
                      <a:pt x="216" y="15"/>
                      <a:pt x="216" y="15"/>
                      <a:pt x="216" y="15"/>
                    </a:cubicBezTo>
                    <a:cubicBezTo>
                      <a:pt x="216" y="15"/>
                      <a:pt x="215" y="14"/>
                      <a:pt x="214" y="14"/>
                    </a:cubicBezTo>
                    <a:cubicBezTo>
                      <a:pt x="192" y="6"/>
                      <a:pt x="192" y="6"/>
                      <a:pt x="192" y="6"/>
                    </a:cubicBezTo>
                    <a:cubicBezTo>
                      <a:pt x="182" y="24"/>
                      <a:pt x="182" y="24"/>
                      <a:pt x="182" y="24"/>
                    </a:cubicBezTo>
                    <a:cubicBezTo>
                      <a:pt x="159" y="16"/>
                      <a:pt x="159" y="16"/>
                      <a:pt x="159" y="16"/>
                    </a:cubicBezTo>
                    <a:cubicBezTo>
                      <a:pt x="136" y="58"/>
                      <a:pt x="136" y="58"/>
                      <a:pt x="136" y="58"/>
                    </a:cubicBezTo>
                    <a:cubicBezTo>
                      <a:pt x="128" y="58"/>
                      <a:pt x="128" y="58"/>
                      <a:pt x="128" y="58"/>
                    </a:cubicBezTo>
                    <a:cubicBezTo>
                      <a:pt x="105" y="16"/>
                      <a:pt x="105" y="16"/>
                      <a:pt x="105" y="16"/>
                    </a:cubicBezTo>
                    <a:cubicBezTo>
                      <a:pt x="82" y="24"/>
                      <a:pt x="82" y="24"/>
                      <a:pt x="82" y="24"/>
                    </a:cubicBezTo>
                    <a:cubicBezTo>
                      <a:pt x="72" y="6"/>
                      <a:pt x="72" y="6"/>
                      <a:pt x="72" y="6"/>
                    </a:cubicBezTo>
                    <a:cubicBezTo>
                      <a:pt x="50" y="14"/>
                      <a:pt x="50" y="14"/>
                      <a:pt x="50" y="14"/>
                    </a:cubicBezTo>
                    <a:cubicBezTo>
                      <a:pt x="49" y="14"/>
                      <a:pt x="48" y="15"/>
                      <a:pt x="48" y="15"/>
                    </a:cubicBezTo>
                    <a:cubicBezTo>
                      <a:pt x="40" y="0"/>
                      <a:pt x="40" y="0"/>
                      <a:pt x="40" y="0"/>
                    </a:cubicBezTo>
                    <a:cubicBezTo>
                      <a:pt x="20" y="7"/>
                      <a:pt x="20" y="7"/>
                      <a:pt x="20" y="7"/>
                    </a:cubicBezTo>
                    <a:cubicBezTo>
                      <a:pt x="18" y="7"/>
                      <a:pt x="17" y="8"/>
                      <a:pt x="16" y="8"/>
                    </a:cubicBezTo>
                    <a:cubicBezTo>
                      <a:pt x="12" y="10"/>
                      <a:pt x="9" y="14"/>
                      <a:pt x="7" y="17"/>
                    </a:cubicBezTo>
                    <a:cubicBezTo>
                      <a:pt x="6" y="18"/>
                      <a:pt x="6" y="18"/>
                      <a:pt x="6" y="18"/>
                    </a:cubicBezTo>
                    <a:cubicBezTo>
                      <a:pt x="4" y="22"/>
                      <a:pt x="3" y="26"/>
                      <a:pt x="2" y="29"/>
                    </a:cubicBezTo>
                    <a:cubicBezTo>
                      <a:pt x="2" y="30"/>
                      <a:pt x="2" y="30"/>
                      <a:pt x="2" y="30"/>
                    </a:cubicBezTo>
                    <a:cubicBezTo>
                      <a:pt x="2" y="31"/>
                      <a:pt x="2" y="36"/>
                      <a:pt x="1" y="45"/>
                    </a:cubicBezTo>
                    <a:cubicBezTo>
                      <a:pt x="0" y="49"/>
                      <a:pt x="2" y="53"/>
                      <a:pt x="5" y="56"/>
                    </a:cubicBezTo>
                    <a:cubicBezTo>
                      <a:pt x="8" y="60"/>
                      <a:pt x="12" y="61"/>
                      <a:pt x="16" y="61"/>
                    </a:cubicBezTo>
                    <a:cubicBezTo>
                      <a:pt x="29" y="61"/>
                      <a:pt x="29" y="61"/>
                      <a:pt x="29" y="61"/>
                    </a:cubicBezTo>
                    <a:cubicBezTo>
                      <a:pt x="30" y="64"/>
                      <a:pt x="31" y="67"/>
                      <a:pt x="33" y="70"/>
                    </a:cubicBezTo>
                    <a:cubicBezTo>
                      <a:pt x="36" y="73"/>
                      <a:pt x="40" y="74"/>
                      <a:pt x="44" y="74"/>
                    </a:cubicBezTo>
                    <a:cubicBezTo>
                      <a:pt x="56" y="74"/>
                      <a:pt x="56" y="74"/>
                      <a:pt x="56" y="74"/>
                    </a:cubicBezTo>
                    <a:cubicBezTo>
                      <a:pt x="56" y="75"/>
                      <a:pt x="56" y="76"/>
                      <a:pt x="56" y="77"/>
                    </a:cubicBezTo>
                    <a:cubicBezTo>
                      <a:pt x="55" y="81"/>
                      <a:pt x="57" y="86"/>
                      <a:pt x="60" y="89"/>
                    </a:cubicBezTo>
                    <a:cubicBezTo>
                      <a:pt x="62" y="92"/>
                      <a:pt x="66" y="94"/>
                      <a:pt x="71" y="94"/>
                    </a:cubicBezTo>
                    <a:cubicBezTo>
                      <a:pt x="193" y="94"/>
                      <a:pt x="193" y="94"/>
                      <a:pt x="193" y="94"/>
                    </a:cubicBezTo>
                    <a:cubicBezTo>
                      <a:pt x="197" y="94"/>
                      <a:pt x="201" y="92"/>
                      <a:pt x="204" y="89"/>
                    </a:cubicBezTo>
                    <a:cubicBezTo>
                      <a:pt x="207" y="86"/>
                      <a:pt x="208" y="82"/>
                      <a:pt x="208" y="77"/>
                    </a:cubicBezTo>
                    <a:cubicBezTo>
                      <a:pt x="208" y="76"/>
                      <a:pt x="208" y="75"/>
                      <a:pt x="208" y="74"/>
                    </a:cubicBezTo>
                    <a:cubicBezTo>
                      <a:pt x="220" y="74"/>
                      <a:pt x="220" y="74"/>
                      <a:pt x="220" y="74"/>
                    </a:cubicBezTo>
                    <a:cubicBezTo>
                      <a:pt x="224" y="74"/>
                      <a:pt x="228" y="73"/>
                      <a:pt x="231" y="70"/>
                    </a:cubicBezTo>
                    <a:cubicBezTo>
                      <a:pt x="233" y="67"/>
                      <a:pt x="234" y="64"/>
                      <a:pt x="235" y="61"/>
                    </a:cubicBezTo>
                    <a:cubicBezTo>
                      <a:pt x="248" y="61"/>
                      <a:pt x="248" y="61"/>
                      <a:pt x="248" y="61"/>
                    </a:cubicBezTo>
                    <a:cubicBezTo>
                      <a:pt x="252" y="61"/>
                      <a:pt x="256" y="60"/>
                      <a:pt x="259" y="56"/>
                    </a:cubicBezTo>
                    <a:cubicBezTo>
                      <a:pt x="262" y="53"/>
                      <a:pt x="264" y="49"/>
                      <a:pt x="263" y="45"/>
                    </a:cubicBezTo>
                    <a:cubicBezTo>
                      <a:pt x="262" y="37"/>
                      <a:pt x="262" y="32"/>
                      <a:pt x="261" y="30"/>
                    </a:cubicBezTo>
                    <a:close/>
                    <a:moveTo>
                      <a:pt x="32" y="39"/>
                    </a:moveTo>
                    <a:cubicBezTo>
                      <a:pt x="32" y="40"/>
                      <a:pt x="32" y="40"/>
                      <a:pt x="32" y="40"/>
                    </a:cubicBezTo>
                    <a:cubicBezTo>
                      <a:pt x="31" y="42"/>
                      <a:pt x="31" y="47"/>
                      <a:pt x="30" y="56"/>
                    </a:cubicBezTo>
                    <a:cubicBezTo>
                      <a:pt x="16" y="56"/>
                      <a:pt x="16" y="56"/>
                      <a:pt x="16" y="56"/>
                    </a:cubicBezTo>
                    <a:cubicBezTo>
                      <a:pt x="14" y="56"/>
                      <a:pt x="11" y="54"/>
                      <a:pt x="9" y="53"/>
                    </a:cubicBezTo>
                    <a:cubicBezTo>
                      <a:pt x="8" y="51"/>
                      <a:pt x="7" y="48"/>
                      <a:pt x="7" y="46"/>
                    </a:cubicBezTo>
                    <a:cubicBezTo>
                      <a:pt x="8" y="38"/>
                      <a:pt x="8" y="33"/>
                      <a:pt x="8" y="31"/>
                    </a:cubicBezTo>
                    <a:cubicBezTo>
                      <a:pt x="8" y="31"/>
                      <a:pt x="8" y="30"/>
                      <a:pt x="8" y="30"/>
                    </a:cubicBezTo>
                    <a:cubicBezTo>
                      <a:pt x="9" y="27"/>
                      <a:pt x="10" y="24"/>
                      <a:pt x="12" y="20"/>
                    </a:cubicBezTo>
                    <a:cubicBezTo>
                      <a:pt x="14" y="18"/>
                      <a:pt x="16" y="16"/>
                      <a:pt x="18" y="14"/>
                    </a:cubicBezTo>
                    <a:cubicBezTo>
                      <a:pt x="19" y="14"/>
                      <a:pt x="20" y="13"/>
                      <a:pt x="21" y="13"/>
                    </a:cubicBezTo>
                    <a:cubicBezTo>
                      <a:pt x="36" y="8"/>
                      <a:pt x="36" y="8"/>
                      <a:pt x="36" y="8"/>
                    </a:cubicBezTo>
                    <a:cubicBezTo>
                      <a:pt x="42" y="19"/>
                      <a:pt x="42" y="19"/>
                      <a:pt x="42" y="19"/>
                    </a:cubicBezTo>
                    <a:cubicBezTo>
                      <a:pt x="40" y="21"/>
                      <a:pt x="38" y="23"/>
                      <a:pt x="36" y="26"/>
                    </a:cubicBezTo>
                    <a:cubicBezTo>
                      <a:pt x="36" y="27"/>
                      <a:pt x="36" y="27"/>
                      <a:pt x="36" y="27"/>
                    </a:cubicBezTo>
                    <a:cubicBezTo>
                      <a:pt x="33" y="30"/>
                      <a:pt x="32" y="35"/>
                      <a:pt x="32" y="39"/>
                    </a:cubicBezTo>
                    <a:close/>
                    <a:moveTo>
                      <a:pt x="58" y="56"/>
                    </a:moveTo>
                    <a:cubicBezTo>
                      <a:pt x="58" y="57"/>
                      <a:pt x="57" y="62"/>
                      <a:pt x="56" y="69"/>
                    </a:cubicBezTo>
                    <a:cubicBezTo>
                      <a:pt x="44" y="69"/>
                      <a:pt x="44" y="69"/>
                      <a:pt x="44" y="69"/>
                    </a:cubicBezTo>
                    <a:cubicBezTo>
                      <a:pt x="42" y="69"/>
                      <a:pt x="39" y="68"/>
                      <a:pt x="37" y="66"/>
                    </a:cubicBezTo>
                    <a:cubicBezTo>
                      <a:pt x="36" y="64"/>
                      <a:pt x="35" y="62"/>
                      <a:pt x="35" y="59"/>
                    </a:cubicBezTo>
                    <a:cubicBezTo>
                      <a:pt x="36" y="49"/>
                      <a:pt x="36" y="43"/>
                      <a:pt x="37" y="41"/>
                    </a:cubicBezTo>
                    <a:cubicBezTo>
                      <a:pt x="37" y="40"/>
                      <a:pt x="37" y="40"/>
                      <a:pt x="37" y="40"/>
                    </a:cubicBezTo>
                    <a:cubicBezTo>
                      <a:pt x="37" y="36"/>
                      <a:pt x="38" y="33"/>
                      <a:pt x="41" y="29"/>
                    </a:cubicBezTo>
                    <a:cubicBezTo>
                      <a:pt x="42" y="26"/>
                      <a:pt x="45" y="23"/>
                      <a:pt x="48" y="22"/>
                    </a:cubicBezTo>
                    <a:cubicBezTo>
                      <a:pt x="50" y="21"/>
                      <a:pt x="50" y="20"/>
                      <a:pt x="52" y="20"/>
                    </a:cubicBezTo>
                    <a:cubicBezTo>
                      <a:pt x="69" y="14"/>
                      <a:pt x="69" y="14"/>
                      <a:pt x="69" y="14"/>
                    </a:cubicBezTo>
                    <a:cubicBezTo>
                      <a:pt x="76" y="27"/>
                      <a:pt x="76" y="27"/>
                      <a:pt x="76" y="27"/>
                    </a:cubicBezTo>
                    <a:cubicBezTo>
                      <a:pt x="70" y="30"/>
                      <a:pt x="66" y="34"/>
                      <a:pt x="63" y="39"/>
                    </a:cubicBezTo>
                    <a:cubicBezTo>
                      <a:pt x="60" y="44"/>
                      <a:pt x="59" y="50"/>
                      <a:pt x="58" y="56"/>
                    </a:cubicBezTo>
                    <a:close/>
                    <a:moveTo>
                      <a:pt x="200" y="85"/>
                    </a:moveTo>
                    <a:cubicBezTo>
                      <a:pt x="198" y="87"/>
                      <a:pt x="196" y="88"/>
                      <a:pt x="193" y="88"/>
                    </a:cubicBezTo>
                    <a:cubicBezTo>
                      <a:pt x="71" y="88"/>
                      <a:pt x="71" y="88"/>
                      <a:pt x="71" y="88"/>
                    </a:cubicBezTo>
                    <a:cubicBezTo>
                      <a:pt x="68" y="88"/>
                      <a:pt x="66" y="87"/>
                      <a:pt x="64" y="85"/>
                    </a:cubicBezTo>
                    <a:cubicBezTo>
                      <a:pt x="62" y="83"/>
                      <a:pt x="61" y="81"/>
                      <a:pt x="62" y="78"/>
                    </a:cubicBezTo>
                    <a:cubicBezTo>
                      <a:pt x="63" y="64"/>
                      <a:pt x="64" y="57"/>
                      <a:pt x="64" y="57"/>
                    </a:cubicBezTo>
                    <a:cubicBezTo>
                      <a:pt x="64" y="56"/>
                      <a:pt x="64" y="56"/>
                      <a:pt x="64" y="56"/>
                    </a:cubicBezTo>
                    <a:cubicBezTo>
                      <a:pt x="64" y="52"/>
                      <a:pt x="66" y="47"/>
                      <a:pt x="69" y="42"/>
                    </a:cubicBezTo>
                    <a:cubicBezTo>
                      <a:pt x="72" y="37"/>
                      <a:pt x="76" y="33"/>
                      <a:pt x="82" y="31"/>
                    </a:cubicBezTo>
                    <a:cubicBezTo>
                      <a:pt x="102" y="24"/>
                      <a:pt x="102" y="24"/>
                      <a:pt x="102" y="24"/>
                    </a:cubicBezTo>
                    <a:cubicBezTo>
                      <a:pt x="124" y="65"/>
                      <a:pt x="124" y="65"/>
                      <a:pt x="124" y="65"/>
                    </a:cubicBezTo>
                    <a:cubicBezTo>
                      <a:pt x="140" y="65"/>
                      <a:pt x="140" y="65"/>
                      <a:pt x="140" y="65"/>
                    </a:cubicBezTo>
                    <a:cubicBezTo>
                      <a:pt x="162" y="24"/>
                      <a:pt x="162" y="24"/>
                      <a:pt x="162" y="24"/>
                    </a:cubicBezTo>
                    <a:cubicBezTo>
                      <a:pt x="182" y="31"/>
                      <a:pt x="182" y="31"/>
                      <a:pt x="182" y="31"/>
                    </a:cubicBezTo>
                    <a:cubicBezTo>
                      <a:pt x="184" y="31"/>
                      <a:pt x="185" y="32"/>
                      <a:pt x="186" y="32"/>
                    </a:cubicBezTo>
                    <a:cubicBezTo>
                      <a:pt x="190" y="34"/>
                      <a:pt x="192" y="37"/>
                      <a:pt x="195" y="41"/>
                    </a:cubicBezTo>
                    <a:cubicBezTo>
                      <a:pt x="195" y="41"/>
                      <a:pt x="195" y="41"/>
                      <a:pt x="195" y="41"/>
                    </a:cubicBezTo>
                    <a:cubicBezTo>
                      <a:pt x="197" y="46"/>
                      <a:pt x="199" y="50"/>
                      <a:pt x="199" y="54"/>
                    </a:cubicBezTo>
                    <a:cubicBezTo>
                      <a:pt x="199" y="54"/>
                      <a:pt x="199" y="54"/>
                      <a:pt x="199" y="55"/>
                    </a:cubicBezTo>
                    <a:cubicBezTo>
                      <a:pt x="200" y="58"/>
                      <a:pt x="201" y="65"/>
                      <a:pt x="202" y="78"/>
                    </a:cubicBezTo>
                    <a:cubicBezTo>
                      <a:pt x="202" y="81"/>
                      <a:pt x="202" y="83"/>
                      <a:pt x="200" y="85"/>
                    </a:cubicBezTo>
                    <a:close/>
                    <a:moveTo>
                      <a:pt x="226" y="66"/>
                    </a:moveTo>
                    <a:cubicBezTo>
                      <a:pt x="225" y="68"/>
                      <a:pt x="222" y="69"/>
                      <a:pt x="220" y="69"/>
                    </a:cubicBezTo>
                    <a:cubicBezTo>
                      <a:pt x="207" y="69"/>
                      <a:pt x="207" y="69"/>
                      <a:pt x="207" y="69"/>
                    </a:cubicBezTo>
                    <a:cubicBezTo>
                      <a:pt x="206" y="61"/>
                      <a:pt x="206" y="56"/>
                      <a:pt x="206" y="54"/>
                    </a:cubicBezTo>
                    <a:cubicBezTo>
                      <a:pt x="206" y="54"/>
                      <a:pt x="206" y="54"/>
                      <a:pt x="206" y="54"/>
                    </a:cubicBezTo>
                    <a:cubicBezTo>
                      <a:pt x="205" y="49"/>
                      <a:pt x="204" y="44"/>
                      <a:pt x="200" y="38"/>
                    </a:cubicBezTo>
                    <a:cubicBezTo>
                      <a:pt x="200" y="38"/>
                      <a:pt x="200" y="38"/>
                      <a:pt x="200" y="38"/>
                    </a:cubicBezTo>
                    <a:cubicBezTo>
                      <a:pt x="198" y="34"/>
                      <a:pt x="194" y="30"/>
                      <a:pt x="190" y="27"/>
                    </a:cubicBezTo>
                    <a:cubicBezTo>
                      <a:pt x="189" y="27"/>
                      <a:pt x="189" y="27"/>
                      <a:pt x="188" y="27"/>
                    </a:cubicBezTo>
                    <a:cubicBezTo>
                      <a:pt x="195" y="14"/>
                      <a:pt x="195" y="14"/>
                      <a:pt x="195" y="14"/>
                    </a:cubicBezTo>
                    <a:cubicBezTo>
                      <a:pt x="212" y="20"/>
                      <a:pt x="212" y="20"/>
                      <a:pt x="212" y="20"/>
                    </a:cubicBezTo>
                    <a:cubicBezTo>
                      <a:pt x="214" y="20"/>
                      <a:pt x="215" y="20"/>
                      <a:pt x="216" y="21"/>
                    </a:cubicBezTo>
                    <a:cubicBezTo>
                      <a:pt x="219" y="23"/>
                      <a:pt x="221" y="25"/>
                      <a:pt x="223" y="28"/>
                    </a:cubicBezTo>
                    <a:cubicBezTo>
                      <a:pt x="223" y="29"/>
                      <a:pt x="223" y="29"/>
                      <a:pt x="223" y="29"/>
                    </a:cubicBezTo>
                    <a:cubicBezTo>
                      <a:pt x="225" y="32"/>
                      <a:pt x="227" y="36"/>
                      <a:pt x="227" y="40"/>
                    </a:cubicBezTo>
                    <a:cubicBezTo>
                      <a:pt x="227" y="40"/>
                      <a:pt x="227" y="40"/>
                      <a:pt x="227" y="40"/>
                    </a:cubicBezTo>
                    <a:cubicBezTo>
                      <a:pt x="227" y="42"/>
                      <a:pt x="228" y="48"/>
                      <a:pt x="229" y="59"/>
                    </a:cubicBezTo>
                    <a:cubicBezTo>
                      <a:pt x="229" y="62"/>
                      <a:pt x="228" y="64"/>
                      <a:pt x="226" y="66"/>
                    </a:cubicBezTo>
                    <a:close/>
                    <a:moveTo>
                      <a:pt x="255" y="52"/>
                    </a:moveTo>
                    <a:cubicBezTo>
                      <a:pt x="253" y="54"/>
                      <a:pt x="251" y="55"/>
                      <a:pt x="248" y="55"/>
                    </a:cubicBezTo>
                    <a:cubicBezTo>
                      <a:pt x="234" y="55"/>
                      <a:pt x="234" y="55"/>
                      <a:pt x="234" y="55"/>
                    </a:cubicBezTo>
                    <a:cubicBezTo>
                      <a:pt x="234" y="47"/>
                      <a:pt x="233" y="41"/>
                      <a:pt x="233" y="40"/>
                    </a:cubicBezTo>
                    <a:cubicBezTo>
                      <a:pt x="233" y="39"/>
                      <a:pt x="233" y="39"/>
                      <a:pt x="233" y="39"/>
                    </a:cubicBezTo>
                    <a:cubicBezTo>
                      <a:pt x="232" y="34"/>
                      <a:pt x="231" y="30"/>
                      <a:pt x="228" y="26"/>
                    </a:cubicBezTo>
                    <a:cubicBezTo>
                      <a:pt x="228" y="25"/>
                      <a:pt x="228" y="25"/>
                      <a:pt x="228" y="25"/>
                    </a:cubicBezTo>
                    <a:cubicBezTo>
                      <a:pt x="227" y="22"/>
                      <a:pt x="224" y="20"/>
                      <a:pt x="222" y="18"/>
                    </a:cubicBezTo>
                    <a:cubicBezTo>
                      <a:pt x="228" y="7"/>
                      <a:pt x="228" y="7"/>
                      <a:pt x="228" y="7"/>
                    </a:cubicBezTo>
                    <a:cubicBezTo>
                      <a:pt x="243" y="12"/>
                      <a:pt x="243" y="12"/>
                      <a:pt x="243" y="12"/>
                    </a:cubicBezTo>
                    <a:cubicBezTo>
                      <a:pt x="244" y="12"/>
                      <a:pt x="245" y="13"/>
                      <a:pt x="246" y="13"/>
                    </a:cubicBezTo>
                    <a:cubicBezTo>
                      <a:pt x="248" y="15"/>
                      <a:pt x="250" y="17"/>
                      <a:pt x="252" y="20"/>
                    </a:cubicBezTo>
                    <a:cubicBezTo>
                      <a:pt x="252" y="20"/>
                      <a:pt x="252" y="20"/>
                      <a:pt x="252" y="20"/>
                    </a:cubicBezTo>
                    <a:cubicBezTo>
                      <a:pt x="254" y="23"/>
                      <a:pt x="255" y="26"/>
                      <a:pt x="255" y="30"/>
                    </a:cubicBezTo>
                    <a:cubicBezTo>
                      <a:pt x="255" y="30"/>
                      <a:pt x="255" y="30"/>
                      <a:pt x="255" y="30"/>
                    </a:cubicBezTo>
                    <a:cubicBezTo>
                      <a:pt x="256" y="32"/>
                      <a:pt x="256" y="37"/>
                      <a:pt x="257" y="45"/>
                    </a:cubicBezTo>
                    <a:cubicBezTo>
                      <a:pt x="257" y="48"/>
                      <a:pt x="256" y="51"/>
                      <a:pt x="255"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0" name="Freeform 228">
                <a:extLst>
                  <a:ext uri="{FF2B5EF4-FFF2-40B4-BE49-F238E27FC236}">
                    <a16:creationId xmlns:a16="http://schemas.microsoft.com/office/drawing/2014/main" id="{CB6831E1-ADFD-474A-9E0C-6A7F54FCD92A}"/>
                  </a:ext>
                </a:extLst>
              </p:cNvPr>
              <p:cNvSpPr>
                <a:spLocks noEditPoints="1"/>
              </p:cNvSpPr>
              <p:nvPr/>
            </p:nvSpPr>
            <p:spPr bwMode="auto">
              <a:xfrm>
                <a:off x="-2641601" y="1646238"/>
                <a:ext cx="855663" cy="304800"/>
              </a:xfrm>
              <a:custGeom>
                <a:avLst/>
                <a:gdLst>
                  <a:gd name="T0" fmla="*/ 28 w 200"/>
                  <a:gd name="T1" fmla="*/ 57 h 71"/>
                  <a:gd name="T2" fmla="*/ 42 w 200"/>
                  <a:gd name="T3" fmla="*/ 53 h 71"/>
                  <a:gd name="T4" fmla="*/ 64 w 200"/>
                  <a:gd name="T5" fmla="*/ 63 h 71"/>
                  <a:gd name="T6" fmla="*/ 74 w 200"/>
                  <a:gd name="T7" fmla="*/ 61 h 71"/>
                  <a:gd name="T8" fmla="*/ 100 w 200"/>
                  <a:gd name="T9" fmla="*/ 71 h 71"/>
                  <a:gd name="T10" fmla="*/ 126 w 200"/>
                  <a:gd name="T11" fmla="*/ 61 h 71"/>
                  <a:gd name="T12" fmla="*/ 136 w 200"/>
                  <a:gd name="T13" fmla="*/ 63 h 71"/>
                  <a:gd name="T14" fmla="*/ 158 w 200"/>
                  <a:gd name="T15" fmla="*/ 53 h 71"/>
                  <a:gd name="T16" fmla="*/ 172 w 200"/>
                  <a:gd name="T17" fmla="*/ 57 h 71"/>
                  <a:gd name="T18" fmla="*/ 200 w 200"/>
                  <a:gd name="T19" fmla="*/ 29 h 71"/>
                  <a:gd name="T20" fmla="*/ 172 w 200"/>
                  <a:gd name="T21" fmla="*/ 1 h 71"/>
                  <a:gd name="T22" fmla="*/ 155 w 200"/>
                  <a:gd name="T23" fmla="*/ 6 h 71"/>
                  <a:gd name="T24" fmla="*/ 137 w 200"/>
                  <a:gd name="T25" fmla="*/ 0 h 71"/>
                  <a:gd name="T26" fmla="*/ 119 w 200"/>
                  <a:gd name="T27" fmla="*/ 6 h 71"/>
                  <a:gd name="T28" fmla="*/ 100 w 200"/>
                  <a:gd name="T29" fmla="*/ 1 h 71"/>
                  <a:gd name="T30" fmla="*/ 82 w 200"/>
                  <a:gd name="T31" fmla="*/ 6 h 71"/>
                  <a:gd name="T32" fmla="*/ 64 w 200"/>
                  <a:gd name="T33" fmla="*/ 0 h 71"/>
                  <a:gd name="T34" fmla="*/ 46 w 200"/>
                  <a:gd name="T35" fmla="*/ 6 h 71"/>
                  <a:gd name="T36" fmla="*/ 29 w 200"/>
                  <a:gd name="T37" fmla="*/ 1 h 71"/>
                  <a:gd name="T38" fmla="*/ 1 w 200"/>
                  <a:gd name="T39" fmla="*/ 29 h 71"/>
                  <a:gd name="T40" fmla="*/ 28 w 200"/>
                  <a:gd name="T41" fmla="*/ 57 h 71"/>
                  <a:gd name="T42" fmla="*/ 194 w 200"/>
                  <a:gd name="T43" fmla="*/ 29 h 71"/>
                  <a:gd name="T44" fmla="*/ 172 w 200"/>
                  <a:gd name="T45" fmla="*/ 51 h 71"/>
                  <a:gd name="T46" fmla="*/ 162 w 200"/>
                  <a:gd name="T47" fmla="*/ 49 h 71"/>
                  <a:gd name="T48" fmla="*/ 168 w 200"/>
                  <a:gd name="T49" fmla="*/ 31 h 71"/>
                  <a:gd name="T50" fmla="*/ 159 w 200"/>
                  <a:gd name="T51" fmla="*/ 10 h 71"/>
                  <a:gd name="T52" fmla="*/ 172 w 200"/>
                  <a:gd name="T53" fmla="*/ 6 h 71"/>
                  <a:gd name="T54" fmla="*/ 194 w 200"/>
                  <a:gd name="T55" fmla="*/ 29 h 71"/>
                  <a:gd name="T56" fmla="*/ 136 w 200"/>
                  <a:gd name="T57" fmla="*/ 6 h 71"/>
                  <a:gd name="T58" fmla="*/ 162 w 200"/>
                  <a:gd name="T59" fmla="*/ 31 h 71"/>
                  <a:gd name="T60" fmla="*/ 136 w 200"/>
                  <a:gd name="T61" fmla="*/ 57 h 71"/>
                  <a:gd name="T62" fmla="*/ 130 w 200"/>
                  <a:gd name="T63" fmla="*/ 55 h 71"/>
                  <a:gd name="T64" fmla="*/ 136 w 200"/>
                  <a:gd name="T65" fmla="*/ 36 h 71"/>
                  <a:gd name="T66" fmla="*/ 124 w 200"/>
                  <a:gd name="T67" fmla="*/ 9 h 71"/>
                  <a:gd name="T68" fmla="*/ 136 w 200"/>
                  <a:gd name="T69" fmla="*/ 6 h 71"/>
                  <a:gd name="T70" fmla="*/ 130 w 200"/>
                  <a:gd name="T71" fmla="*/ 36 h 71"/>
                  <a:gd name="T72" fmla="*/ 100 w 200"/>
                  <a:gd name="T73" fmla="*/ 65 h 71"/>
                  <a:gd name="T74" fmla="*/ 71 w 200"/>
                  <a:gd name="T75" fmla="*/ 36 h 71"/>
                  <a:gd name="T76" fmla="*/ 100 w 200"/>
                  <a:gd name="T77" fmla="*/ 6 h 71"/>
                  <a:gd name="T78" fmla="*/ 130 w 200"/>
                  <a:gd name="T79" fmla="*/ 36 h 71"/>
                  <a:gd name="T80" fmla="*/ 76 w 200"/>
                  <a:gd name="T81" fmla="*/ 9 h 71"/>
                  <a:gd name="T82" fmla="*/ 65 w 200"/>
                  <a:gd name="T83" fmla="*/ 36 h 71"/>
                  <a:gd name="T84" fmla="*/ 71 w 200"/>
                  <a:gd name="T85" fmla="*/ 55 h 71"/>
                  <a:gd name="T86" fmla="*/ 64 w 200"/>
                  <a:gd name="T87" fmla="*/ 57 h 71"/>
                  <a:gd name="T88" fmla="*/ 39 w 200"/>
                  <a:gd name="T89" fmla="*/ 31 h 71"/>
                  <a:gd name="T90" fmla="*/ 64 w 200"/>
                  <a:gd name="T91" fmla="*/ 6 h 71"/>
                  <a:gd name="T92" fmla="*/ 76 w 200"/>
                  <a:gd name="T93" fmla="*/ 9 h 71"/>
                  <a:gd name="T94" fmla="*/ 28 w 200"/>
                  <a:gd name="T95" fmla="*/ 6 h 71"/>
                  <a:gd name="T96" fmla="*/ 41 w 200"/>
                  <a:gd name="T97" fmla="*/ 10 h 71"/>
                  <a:gd name="T98" fmla="*/ 32 w 200"/>
                  <a:gd name="T99" fmla="*/ 31 h 71"/>
                  <a:gd name="T100" fmla="*/ 38 w 200"/>
                  <a:gd name="T101" fmla="*/ 49 h 71"/>
                  <a:gd name="T102" fmla="*/ 28 w 200"/>
                  <a:gd name="T103" fmla="*/ 51 h 71"/>
                  <a:gd name="T104" fmla="*/ 6 w 200"/>
                  <a:gd name="T105" fmla="*/ 29 h 71"/>
                  <a:gd name="T106" fmla="*/ 28 w 200"/>
                  <a:gd name="T107" fmla="*/ 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00" h="71">
                    <a:moveTo>
                      <a:pt x="28" y="57"/>
                    </a:moveTo>
                    <a:cubicBezTo>
                      <a:pt x="33" y="57"/>
                      <a:pt x="38" y="55"/>
                      <a:pt x="42" y="53"/>
                    </a:cubicBezTo>
                    <a:cubicBezTo>
                      <a:pt x="47" y="59"/>
                      <a:pt x="55" y="63"/>
                      <a:pt x="64" y="63"/>
                    </a:cubicBezTo>
                    <a:cubicBezTo>
                      <a:pt x="68" y="63"/>
                      <a:pt x="71" y="62"/>
                      <a:pt x="74" y="61"/>
                    </a:cubicBezTo>
                    <a:cubicBezTo>
                      <a:pt x="81" y="67"/>
                      <a:pt x="90" y="71"/>
                      <a:pt x="100" y="71"/>
                    </a:cubicBezTo>
                    <a:cubicBezTo>
                      <a:pt x="110" y="71"/>
                      <a:pt x="119" y="67"/>
                      <a:pt x="126" y="61"/>
                    </a:cubicBezTo>
                    <a:cubicBezTo>
                      <a:pt x="129" y="62"/>
                      <a:pt x="133" y="63"/>
                      <a:pt x="136" y="63"/>
                    </a:cubicBezTo>
                    <a:cubicBezTo>
                      <a:pt x="145" y="63"/>
                      <a:pt x="153" y="59"/>
                      <a:pt x="158" y="53"/>
                    </a:cubicBezTo>
                    <a:cubicBezTo>
                      <a:pt x="162" y="55"/>
                      <a:pt x="167" y="57"/>
                      <a:pt x="172" y="57"/>
                    </a:cubicBezTo>
                    <a:cubicBezTo>
                      <a:pt x="187" y="57"/>
                      <a:pt x="200" y="44"/>
                      <a:pt x="200" y="29"/>
                    </a:cubicBezTo>
                    <a:cubicBezTo>
                      <a:pt x="200" y="13"/>
                      <a:pt x="187" y="1"/>
                      <a:pt x="172" y="1"/>
                    </a:cubicBezTo>
                    <a:cubicBezTo>
                      <a:pt x="166" y="1"/>
                      <a:pt x="160" y="3"/>
                      <a:pt x="155" y="6"/>
                    </a:cubicBezTo>
                    <a:cubicBezTo>
                      <a:pt x="150" y="3"/>
                      <a:pt x="144" y="0"/>
                      <a:pt x="137" y="0"/>
                    </a:cubicBezTo>
                    <a:cubicBezTo>
                      <a:pt x="130" y="0"/>
                      <a:pt x="124" y="2"/>
                      <a:pt x="119" y="6"/>
                    </a:cubicBezTo>
                    <a:cubicBezTo>
                      <a:pt x="114" y="3"/>
                      <a:pt x="107" y="1"/>
                      <a:pt x="100" y="1"/>
                    </a:cubicBezTo>
                    <a:cubicBezTo>
                      <a:pt x="94" y="1"/>
                      <a:pt x="87" y="3"/>
                      <a:pt x="82" y="6"/>
                    </a:cubicBezTo>
                    <a:cubicBezTo>
                      <a:pt x="77" y="2"/>
                      <a:pt x="70" y="0"/>
                      <a:pt x="64" y="0"/>
                    </a:cubicBezTo>
                    <a:cubicBezTo>
                      <a:pt x="57" y="0"/>
                      <a:pt x="51" y="3"/>
                      <a:pt x="46" y="6"/>
                    </a:cubicBezTo>
                    <a:cubicBezTo>
                      <a:pt x="41" y="3"/>
                      <a:pt x="35" y="1"/>
                      <a:pt x="29" y="1"/>
                    </a:cubicBezTo>
                    <a:cubicBezTo>
                      <a:pt x="14" y="1"/>
                      <a:pt x="1" y="13"/>
                      <a:pt x="1" y="29"/>
                    </a:cubicBezTo>
                    <a:cubicBezTo>
                      <a:pt x="0" y="44"/>
                      <a:pt x="13" y="57"/>
                      <a:pt x="28" y="57"/>
                    </a:cubicBezTo>
                    <a:close/>
                    <a:moveTo>
                      <a:pt x="194" y="29"/>
                    </a:moveTo>
                    <a:cubicBezTo>
                      <a:pt x="194" y="41"/>
                      <a:pt x="184" y="51"/>
                      <a:pt x="172" y="51"/>
                    </a:cubicBezTo>
                    <a:cubicBezTo>
                      <a:pt x="168" y="51"/>
                      <a:pt x="165" y="50"/>
                      <a:pt x="162" y="49"/>
                    </a:cubicBezTo>
                    <a:cubicBezTo>
                      <a:pt x="166" y="44"/>
                      <a:pt x="168" y="38"/>
                      <a:pt x="168" y="31"/>
                    </a:cubicBezTo>
                    <a:cubicBezTo>
                      <a:pt x="168" y="23"/>
                      <a:pt x="164" y="16"/>
                      <a:pt x="159" y="10"/>
                    </a:cubicBezTo>
                    <a:cubicBezTo>
                      <a:pt x="163" y="8"/>
                      <a:pt x="167" y="6"/>
                      <a:pt x="172" y="6"/>
                    </a:cubicBezTo>
                    <a:cubicBezTo>
                      <a:pt x="184" y="6"/>
                      <a:pt x="194" y="16"/>
                      <a:pt x="194" y="29"/>
                    </a:cubicBezTo>
                    <a:close/>
                    <a:moveTo>
                      <a:pt x="136" y="6"/>
                    </a:moveTo>
                    <a:cubicBezTo>
                      <a:pt x="150" y="6"/>
                      <a:pt x="162" y="17"/>
                      <a:pt x="162" y="31"/>
                    </a:cubicBezTo>
                    <a:cubicBezTo>
                      <a:pt x="162" y="45"/>
                      <a:pt x="150" y="57"/>
                      <a:pt x="136" y="57"/>
                    </a:cubicBezTo>
                    <a:cubicBezTo>
                      <a:pt x="134" y="57"/>
                      <a:pt x="132" y="56"/>
                      <a:pt x="130" y="55"/>
                    </a:cubicBezTo>
                    <a:cubicBezTo>
                      <a:pt x="133" y="50"/>
                      <a:pt x="136" y="43"/>
                      <a:pt x="136" y="36"/>
                    </a:cubicBezTo>
                    <a:cubicBezTo>
                      <a:pt x="136" y="25"/>
                      <a:pt x="131" y="16"/>
                      <a:pt x="124" y="9"/>
                    </a:cubicBezTo>
                    <a:cubicBezTo>
                      <a:pt x="128" y="7"/>
                      <a:pt x="132" y="6"/>
                      <a:pt x="136" y="6"/>
                    </a:cubicBezTo>
                    <a:close/>
                    <a:moveTo>
                      <a:pt x="130" y="36"/>
                    </a:moveTo>
                    <a:cubicBezTo>
                      <a:pt x="130" y="52"/>
                      <a:pt x="116" y="65"/>
                      <a:pt x="100" y="65"/>
                    </a:cubicBezTo>
                    <a:cubicBezTo>
                      <a:pt x="84" y="65"/>
                      <a:pt x="71" y="52"/>
                      <a:pt x="71" y="36"/>
                    </a:cubicBezTo>
                    <a:cubicBezTo>
                      <a:pt x="71" y="19"/>
                      <a:pt x="84" y="6"/>
                      <a:pt x="100" y="6"/>
                    </a:cubicBezTo>
                    <a:cubicBezTo>
                      <a:pt x="116" y="6"/>
                      <a:pt x="130" y="20"/>
                      <a:pt x="130" y="36"/>
                    </a:cubicBezTo>
                    <a:close/>
                    <a:moveTo>
                      <a:pt x="76" y="9"/>
                    </a:moveTo>
                    <a:cubicBezTo>
                      <a:pt x="69" y="16"/>
                      <a:pt x="65" y="25"/>
                      <a:pt x="65" y="36"/>
                    </a:cubicBezTo>
                    <a:cubicBezTo>
                      <a:pt x="65" y="43"/>
                      <a:pt x="67" y="50"/>
                      <a:pt x="71" y="55"/>
                    </a:cubicBezTo>
                    <a:cubicBezTo>
                      <a:pt x="68" y="56"/>
                      <a:pt x="66" y="57"/>
                      <a:pt x="64" y="57"/>
                    </a:cubicBezTo>
                    <a:cubicBezTo>
                      <a:pt x="50" y="57"/>
                      <a:pt x="39" y="45"/>
                      <a:pt x="39" y="31"/>
                    </a:cubicBezTo>
                    <a:cubicBezTo>
                      <a:pt x="39" y="17"/>
                      <a:pt x="50" y="6"/>
                      <a:pt x="64" y="6"/>
                    </a:cubicBezTo>
                    <a:cubicBezTo>
                      <a:pt x="68" y="6"/>
                      <a:pt x="72" y="7"/>
                      <a:pt x="76" y="9"/>
                    </a:cubicBezTo>
                    <a:close/>
                    <a:moveTo>
                      <a:pt x="28" y="6"/>
                    </a:moveTo>
                    <a:cubicBezTo>
                      <a:pt x="33" y="6"/>
                      <a:pt x="37" y="7"/>
                      <a:pt x="41" y="10"/>
                    </a:cubicBezTo>
                    <a:cubicBezTo>
                      <a:pt x="36" y="16"/>
                      <a:pt x="32" y="23"/>
                      <a:pt x="32" y="31"/>
                    </a:cubicBezTo>
                    <a:cubicBezTo>
                      <a:pt x="32" y="38"/>
                      <a:pt x="34" y="44"/>
                      <a:pt x="38" y="49"/>
                    </a:cubicBezTo>
                    <a:cubicBezTo>
                      <a:pt x="35" y="50"/>
                      <a:pt x="32" y="51"/>
                      <a:pt x="28" y="51"/>
                    </a:cubicBezTo>
                    <a:cubicBezTo>
                      <a:pt x="16" y="51"/>
                      <a:pt x="6" y="41"/>
                      <a:pt x="6" y="29"/>
                    </a:cubicBezTo>
                    <a:cubicBezTo>
                      <a:pt x="6" y="17"/>
                      <a:pt x="16" y="6"/>
                      <a:pt x="28"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1" name="Rectangle 229">
                <a:extLst>
                  <a:ext uri="{FF2B5EF4-FFF2-40B4-BE49-F238E27FC236}">
                    <a16:creationId xmlns:a16="http://schemas.microsoft.com/office/drawing/2014/main" id="{832A6D25-582F-4A31-9E82-41CC3733FA81}"/>
                  </a:ext>
                </a:extLst>
              </p:cNvPr>
              <p:cNvSpPr>
                <a:spLocks noChangeArrowheads="1"/>
              </p:cNvSpPr>
              <p:nvPr/>
            </p:nvSpPr>
            <p:spPr bwMode="auto">
              <a:xfrm>
                <a:off x="-2225676" y="1333500"/>
                <a:ext cx="25400"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3" name="Freeform 230">
                <a:extLst>
                  <a:ext uri="{FF2B5EF4-FFF2-40B4-BE49-F238E27FC236}">
                    <a16:creationId xmlns:a16="http://schemas.microsoft.com/office/drawing/2014/main" id="{49B9B79C-AAFF-4378-8A9B-2107F891D31B}"/>
                  </a:ext>
                </a:extLst>
              </p:cNvPr>
              <p:cNvSpPr>
                <a:spLocks/>
              </p:cNvSpPr>
              <p:nvPr/>
            </p:nvSpPr>
            <p:spPr bwMode="auto">
              <a:xfrm>
                <a:off x="-2071688" y="1366838"/>
                <a:ext cx="68263" cy="120650"/>
              </a:xfrm>
              <a:custGeom>
                <a:avLst/>
                <a:gdLst>
                  <a:gd name="T0" fmla="*/ 29 w 43"/>
                  <a:gd name="T1" fmla="*/ 0 h 76"/>
                  <a:gd name="T2" fmla="*/ 43 w 43"/>
                  <a:gd name="T3" fmla="*/ 6 h 76"/>
                  <a:gd name="T4" fmla="*/ 13 w 43"/>
                  <a:gd name="T5" fmla="*/ 76 h 76"/>
                  <a:gd name="T6" fmla="*/ 0 w 43"/>
                  <a:gd name="T7" fmla="*/ 68 h 76"/>
                  <a:gd name="T8" fmla="*/ 29 w 43"/>
                  <a:gd name="T9" fmla="*/ 0 h 76"/>
                </a:gdLst>
                <a:ahLst/>
                <a:cxnLst>
                  <a:cxn ang="0">
                    <a:pos x="T0" y="T1"/>
                  </a:cxn>
                  <a:cxn ang="0">
                    <a:pos x="T2" y="T3"/>
                  </a:cxn>
                  <a:cxn ang="0">
                    <a:pos x="T4" y="T5"/>
                  </a:cxn>
                  <a:cxn ang="0">
                    <a:pos x="T6" y="T7"/>
                  </a:cxn>
                  <a:cxn ang="0">
                    <a:pos x="T8" y="T9"/>
                  </a:cxn>
                </a:cxnLst>
                <a:rect l="0" t="0" r="r" b="b"/>
                <a:pathLst>
                  <a:path w="43" h="76">
                    <a:moveTo>
                      <a:pt x="29" y="0"/>
                    </a:moveTo>
                    <a:lnTo>
                      <a:pt x="43" y="6"/>
                    </a:lnTo>
                    <a:lnTo>
                      <a:pt x="13" y="76"/>
                    </a:lnTo>
                    <a:lnTo>
                      <a:pt x="0" y="68"/>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4" name="Freeform 231">
                <a:extLst>
                  <a:ext uri="{FF2B5EF4-FFF2-40B4-BE49-F238E27FC236}">
                    <a16:creationId xmlns:a16="http://schemas.microsoft.com/office/drawing/2014/main" id="{2D38643B-630F-405E-9118-EDB782933CC9}"/>
                  </a:ext>
                </a:extLst>
              </p:cNvPr>
              <p:cNvSpPr>
                <a:spLocks/>
              </p:cNvSpPr>
              <p:nvPr/>
            </p:nvSpPr>
            <p:spPr bwMode="auto">
              <a:xfrm>
                <a:off x="-1939926" y="1474788"/>
                <a:ext cx="103188" cy="103188"/>
              </a:xfrm>
              <a:custGeom>
                <a:avLst/>
                <a:gdLst>
                  <a:gd name="T0" fmla="*/ 54 w 65"/>
                  <a:gd name="T1" fmla="*/ 0 h 65"/>
                  <a:gd name="T2" fmla="*/ 65 w 65"/>
                  <a:gd name="T3" fmla="*/ 10 h 65"/>
                  <a:gd name="T4" fmla="*/ 11 w 65"/>
                  <a:gd name="T5" fmla="*/ 65 h 65"/>
                  <a:gd name="T6" fmla="*/ 0 w 65"/>
                  <a:gd name="T7" fmla="*/ 54 h 65"/>
                  <a:gd name="T8" fmla="*/ 54 w 65"/>
                  <a:gd name="T9" fmla="*/ 0 h 65"/>
                </a:gdLst>
                <a:ahLst/>
                <a:cxnLst>
                  <a:cxn ang="0">
                    <a:pos x="T0" y="T1"/>
                  </a:cxn>
                  <a:cxn ang="0">
                    <a:pos x="T2" y="T3"/>
                  </a:cxn>
                  <a:cxn ang="0">
                    <a:pos x="T4" y="T5"/>
                  </a:cxn>
                  <a:cxn ang="0">
                    <a:pos x="T6" y="T7"/>
                  </a:cxn>
                  <a:cxn ang="0">
                    <a:pos x="T8" y="T9"/>
                  </a:cxn>
                </a:cxnLst>
                <a:rect l="0" t="0" r="r" b="b"/>
                <a:pathLst>
                  <a:path w="65" h="65">
                    <a:moveTo>
                      <a:pt x="54" y="0"/>
                    </a:moveTo>
                    <a:lnTo>
                      <a:pt x="65" y="10"/>
                    </a:lnTo>
                    <a:lnTo>
                      <a:pt x="11" y="65"/>
                    </a:lnTo>
                    <a:lnTo>
                      <a:pt x="0" y="54"/>
                    </a:lnTo>
                    <a:lnTo>
                      <a:pt x="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5" name="Freeform 232">
                <a:extLst>
                  <a:ext uri="{FF2B5EF4-FFF2-40B4-BE49-F238E27FC236}">
                    <a16:creationId xmlns:a16="http://schemas.microsoft.com/office/drawing/2014/main" id="{567804E2-B499-49A5-9933-B3D20B52DF98}"/>
                  </a:ext>
                </a:extLst>
              </p:cNvPr>
              <p:cNvSpPr>
                <a:spLocks/>
              </p:cNvSpPr>
              <p:nvPr/>
            </p:nvSpPr>
            <p:spPr bwMode="auto">
              <a:xfrm>
                <a:off x="-2424113" y="1366838"/>
                <a:ext cx="69850" cy="120650"/>
              </a:xfrm>
              <a:custGeom>
                <a:avLst/>
                <a:gdLst>
                  <a:gd name="T0" fmla="*/ 14 w 44"/>
                  <a:gd name="T1" fmla="*/ 0 h 76"/>
                  <a:gd name="T2" fmla="*/ 44 w 44"/>
                  <a:gd name="T3" fmla="*/ 70 h 76"/>
                  <a:gd name="T4" fmla="*/ 27 w 44"/>
                  <a:gd name="T5" fmla="*/ 76 h 76"/>
                  <a:gd name="T6" fmla="*/ 0 w 44"/>
                  <a:gd name="T7" fmla="*/ 6 h 76"/>
                  <a:gd name="T8" fmla="*/ 14 w 44"/>
                  <a:gd name="T9" fmla="*/ 0 h 76"/>
                </a:gdLst>
                <a:ahLst/>
                <a:cxnLst>
                  <a:cxn ang="0">
                    <a:pos x="T0" y="T1"/>
                  </a:cxn>
                  <a:cxn ang="0">
                    <a:pos x="T2" y="T3"/>
                  </a:cxn>
                  <a:cxn ang="0">
                    <a:pos x="T4" y="T5"/>
                  </a:cxn>
                  <a:cxn ang="0">
                    <a:pos x="T6" y="T7"/>
                  </a:cxn>
                  <a:cxn ang="0">
                    <a:pos x="T8" y="T9"/>
                  </a:cxn>
                </a:cxnLst>
                <a:rect l="0" t="0" r="r" b="b"/>
                <a:pathLst>
                  <a:path w="44" h="76">
                    <a:moveTo>
                      <a:pt x="14" y="0"/>
                    </a:moveTo>
                    <a:lnTo>
                      <a:pt x="44" y="70"/>
                    </a:lnTo>
                    <a:lnTo>
                      <a:pt x="27" y="76"/>
                    </a:lnTo>
                    <a:lnTo>
                      <a:pt x="0" y="6"/>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26" name="Freeform 233">
                <a:extLst>
                  <a:ext uri="{FF2B5EF4-FFF2-40B4-BE49-F238E27FC236}">
                    <a16:creationId xmlns:a16="http://schemas.microsoft.com/office/drawing/2014/main" id="{95A7345D-9CE3-4A75-A77F-0506F9428A64}"/>
                  </a:ext>
                </a:extLst>
              </p:cNvPr>
              <p:cNvSpPr>
                <a:spLocks/>
              </p:cNvSpPr>
              <p:nvPr/>
            </p:nvSpPr>
            <p:spPr bwMode="auto">
              <a:xfrm>
                <a:off x="-2590801" y="1474788"/>
                <a:ext cx="103188" cy="103188"/>
              </a:xfrm>
              <a:custGeom>
                <a:avLst/>
                <a:gdLst>
                  <a:gd name="T0" fmla="*/ 14 w 65"/>
                  <a:gd name="T1" fmla="*/ 0 h 65"/>
                  <a:gd name="T2" fmla="*/ 65 w 65"/>
                  <a:gd name="T3" fmla="*/ 54 h 65"/>
                  <a:gd name="T4" fmla="*/ 54 w 65"/>
                  <a:gd name="T5" fmla="*/ 65 h 65"/>
                  <a:gd name="T6" fmla="*/ 0 w 65"/>
                  <a:gd name="T7" fmla="*/ 13 h 65"/>
                  <a:gd name="T8" fmla="*/ 14 w 65"/>
                  <a:gd name="T9" fmla="*/ 0 h 65"/>
                </a:gdLst>
                <a:ahLst/>
                <a:cxnLst>
                  <a:cxn ang="0">
                    <a:pos x="T0" y="T1"/>
                  </a:cxn>
                  <a:cxn ang="0">
                    <a:pos x="T2" y="T3"/>
                  </a:cxn>
                  <a:cxn ang="0">
                    <a:pos x="T4" y="T5"/>
                  </a:cxn>
                  <a:cxn ang="0">
                    <a:pos x="T6" y="T7"/>
                  </a:cxn>
                  <a:cxn ang="0">
                    <a:pos x="T8" y="T9"/>
                  </a:cxn>
                </a:cxnLst>
                <a:rect l="0" t="0" r="r" b="b"/>
                <a:pathLst>
                  <a:path w="65" h="65">
                    <a:moveTo>
                      <a:pt x="14" y="0"/>
                    </a:moveTo>
                    <a:lnTo>
                      <a:pt x="65" y="54"/>
                    </a:lnTo>
                    <a:lnTo>
                      <a:pt x="54" y="65"/>
                    </a:lnTo>
                    <a:lnTo>
                      <a:pt x="0" y="13"/>
                    </a:lnTo>
                    <a:lnTo>
                      <a:pt x="1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943" b="0" i="0" u="none" strike="noStrike" kern="1200" cap="none" spc="0" normalizeH="0" baseline="0" noProof="0" dirty="0">
                  <a:ln>
                    <a:noFill/>
                  </a:ln>
                  <a:solidFill>
                    <a:srgbClr val="000000"/>
                  </a:solidFill>
                  <a:effectLst/>
                  <a:uLnTx/>
                  <a:uFillTx/>
                  <a:latin typeface="Arial" charset="0"/>
                  <a:ea typeface="+mn-ea"/>
                  <a:cs typeface="+mn-cs"/>
                </a:endParaRPr>
              </a:p>
            </p:txBody>
          </p:sp>
        </p:grpSp>
      </p:grpSp>
      <p:sp>
        <p:nvSpPr>
          <p:cNvPr id="3" name="TextBox 2"/>
          <p:cNvSpPr txBox="1"/>
          <p:nvPr/>
        </p:nvSpPr>
        <p:spPr>
          <a:xfrm>
            <a:off x="1625422" y="1175811"/>
            <a:ext cx="9873159" cy="1160767"/>
          </a:xfrm>
          <a:prstGeom prst="rect">
            <a:avLst/>
          </a:prstGeom>
          <a:noFill/>
        </p:spPr>
        <p:txBody>
          <a:bodyPr wrap="square" rtlCol="0">
            <a:spAutoFit/>
          </a:bodyPr>
          <a:lstStyle/>
          <a:p>
            <a:r>
              <a:rPr lang="kk-KZ" sz="1800" b="1" u="sng">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a:t>
            </a:r>
            <a:r>
              <a:rPr lang="kk-KZ" sz="18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p>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Қоғамның инсайдерлік ақпаратына қол жеткізе алатын жеке немесе заңды тұлға. </a:t>
            </a:r>
          </a:p>
          <a:p>
            <a:endParaRPr lang="ru-RU" dirty="0"/>
          </a:p>
        </p:txBody>
      </p:sp>
      <p:sp>
        <p:nvSpPr>
          <p:cNvPr id="5" name="Скругленный прямоугольник 4"/>
          <p:cNvSpPr/>
          <p:nvPr/>
        </p:nvSpPr>
        <p:spPr>
          <a:xfrm>
            <a:off x="624682" y="2341735"/>
            <a:ext cx="10933744" cy="304277"/>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қызметтік жағдайы мен еңбек міндеттеріне байланысты ИА-ға қол жеткізе алатын Қоғам қызметкерлері, сондай-ақ ДК мүшелері</a:t>
            </a:r>
          </a:p>
        </p:txBody>
      </p:sp>
      <p:sp>
        <p:nvSpPr>
          <p:cNvPr id="29" name="Скругленный прямоугольник 28"/>
          <p:cNvSpPr/>
          <p:nvPr/>
        </p:nvSpPr>
        <p:spPr>
          <a:xfrm>
            <a:off x="624682" y="2769476"/>
            <a:ext cx="10933744" cy="284457"/>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дауыс беретін акциялардың 10 (он) немесе одан көп пайызын иеленетін Қоғам акционерлері, сондай-ақ олардың қызметкерлері </a:t>
            </a:r>
          </a:p>
        </p:txBody>
      </p:sp>
      <p:sp>
        <p:nvSpPr>
          <p:cNvPr id="30" name="Скругленный прямоугольник 29"/>
          <p:cNvSpPr/>
          <p:nvPr/>
        </p:nvSpPr>
        <p:spPr>
          <a:xfrm>
            <a:off x="624682" y="3209349"/>
            <a:ext cx="10933744" cy="293602"/>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аудиторлық ұйым, бағалаушы, бағалы қағаздар рыногының кәсіби қатысушылары және басқа тұлғалар, сондай-ақ олардың қызметкерлері</a:t>
            </a:r>
          </a:p>
        </p:txBody>
      </p:sp>
      <p:sp>
        <p:nvSpPr>
          <p:cNvPr id="31" name="Скругленный прямоугольник 30"/>
          <p:cNvSpPr/>
          <p:nvPr/>
        </p:nvSpPr>
        <p:spPr>
          <a:xfrm>
            <a:off x="607340" y="3617427"/>
            <a:ext cx="10933744" cy="298813"/>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тізіміне Қоғам шығарған (ұсынған) бағалы қағаздар енгізілген сауда-саттықты ұйымдастырушы, сондай-ақ оның қызметкерлері </a:t>
            </a:r>
          </a:p>
        </p:txBody>
      </p:sp>
      <p:sp>
        <p:nvSpPr>
          <p:cNvPr id="32" name="Скругленный прямоугольник 31"/>
          <p:cNvSpPr/>
          <p:nvPr/>
        </p:nvSpPr>
        <p:spPr>
          <a:xfrm>
            <a:off x="607340" y="4076412"/>
            <a:ext cx="10933744" cy="298813"/>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сауда жүйесінде мәмілелер жасалатын қор биржасы ДК-ның мүшелері</a:t>
            </a:r>
          </a:p>
        </p:txBody>
      </p:sp>
      <p:sp>
        <p:nvSpPr>
          <p:cNvPr id="33" name="Скругленный прямоугольник 32"/>
          <p:cNvSpPr/>
          <p:nvPr/>
        </p:nvSpPr>
        <p:spPr>
          <a:xfrm>
            <a:off x="621986" y="4524581"/>
            <a:ext cx="10933744" cy="298813"/>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ИА-ға қол жеткізе алатын ҚР ҰБ және оның ведомстволарының қызметкерлері, мемлекеттік қызметшілер</a:t>
            </a:r>
          </a:p>
        </p:txBody>
      </p:sp>
      <p:sp>
        <p:nvSpPr>
          <p:cNvPr id="34" name="Скругленный прямоугольник 33"/>
          <p:cNvSpPr/>
          <p:nvPr/>
        </p:nvSpPr>
        <p:spPr>
          <a:xfrm>
            <a:off x="607340" y="4967079"/>
            <a:ext cx="10933744" cy="298813"/>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Қоғам мүшесі болып табылатын қоғамдық бірлестіктер мен кәсіби ұйымдар, сондай-ақ олардың қызметкерлері  </a:t>
            </a:r>
          </a:p>
        </p:txBody>
      </p:sp>
      <p:sp>
        <p:nvSpPr>
          <p:cNvPr id="35" name="Скругленный прямоугольник 34"/>
          <p:cNvSpPr/>
          <p:nvPr/>
        </p:nvSpPr>
        <p:spPr>
          <a:xfrm>
            <a:off x="607340" y="5408063"/>
            <a:ext cx="10933744" cy="298813"/>
          </a:xfrm>
          <a:prstGeom prst="roundRect">
            <a:avLst/>
          </a:prstGeom>
          <a:solidFill>
            <a:schemeClr val="accent5">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kk-KZ" sz="12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жоғарыда көрсетілген тұлғалардан ИА алған тұлғалар  </a:t>
            </a:r>
          </a:p>
        </p:txBody>
      </p:sp>
    </p:spTree>
    <p:extLst>
      <p:ext uri="{BB962C8B-B14F-4D97-AF65-F5344CB8AC3E}">
        <p14:creationId xmlns:p14="http://schemas.microsoft.com/office/powerpoint/2010/main" val="3588663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64" presetClass="path" presetSubtype="0" decel="100000" fill="hold" nodeType="withEffect">
                                  <p:stCondLst>
                                    <p:cond delay="0"/>
                                  </p:stCondLst>
                                  <p:childTnLst>
                                    <p:animMotion origin="layout" path="M 2.08333E-7 0.15393 L 2.08333E-7 -2.59259E-6 " pathEditMode="relative" rAng="0" ptsTypes="AA">
                                      <p:cBhvr>
                                        <p:cTn id="9" dur="750" fill="hold"/>
                                        <p:tgtEl>
                                          <p:spTgt spid="16"/>
                                        </p:tgtEl>
                                        <p:attrNameLst>
                                          <p:attrName>ppt_x</p:attrName>
                                          <p:attrName>ppt_y</p:attrName>
                                        </p:attrNameLst>
                                      </p:cBhvr>
                                      <p:rCtr x="0" y="-74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1241978"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4" name="Прямоугольник 3"/>
          <p:cNvSpPr/>
          <p:nvPr/>
        </p:nvSpPr>
        <p:spPr>
          <a:xfrm>
            <a:off x="564835" y="492529"/>
            <a:ext cx="11241978"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ИНСАЙДЕРГЕ НЕ ІСТЕУГЕ ТЫЙЫМ САЛЫНАДЫ</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3" name="TextBox 2"/>
          <p:cNvSpPr txBox="1"/>
          <p:nvPr/>
        </p:nvSpPr>
        <p:spPr>
          <a:xfrm>
            <a:off x="553775" y="1034846"/>
            <a:ext cx="11302903" cy="6740307"/>
          </a:xfrm>
          <a:prstGeom prst="rect">
            <a:avLst/>
          </a:prstGeom>
          <a:noFill/>
        </p:spPr>
        <p:txBody>
          <a:bodyPr wrap="square" rtlCol="0">
            <a:spAutoFit/>
          </a:bodyPr>
          <a:lstStyle/>
          <a:p>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«Бағалы қағаздар рыногы туралы» Заңына сәйкес мыналарға тыйым салынады:</a:t>
            </a:r>
          </a:p>
          <a:p>
            <a:pPr algn="just">
              <a:spcAft>
                <a:spcPts val="600"/>
              </a:spcAft>
            </a:pPr>
            <a:r>
              <a:rPr lang="kk-KZ" sz="2000" b="1">
                <a:solidFill>
                  <a:srgbClr val="FF0000"/>
                </a:solidFill>
                <a:latin typeface="Century Gothic" panose="020B0502020202020204" pitchFamily="34" charset="0"/>
                <a:ea typeface="Segoe UI" panose="020B0502040204020203" pitchFamily="34" charset="0"/>
                <a:cs typeface="Segoe UI" panose="020B0502040204020203" pitchFamily="34" charset="0"/>
              </a:rPr>
              <a:t>!</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бағалы қағаздармен және өзге де қаржы құралдарымен мәмілелер жасау кезінде инсайдерлік ақпаратты пайдалануға; </a:t>
            </a:r>
          </a:p>
          <a:p>
            <a:pPr algn="just">
              <a:spcAft>
                <a:spcPts val="600"/>
              </a:spcAft>
            </a:pPr>
            <a:r>
              <a:rPr lang="kk-KZ" sz="1600" b="1">
                <a:solidFill>
                  <a:srgbClr val="FF0000"/>
                </a:solidFill>
                <a:latin typeface="Century Gothic" panose="020B0502020202020204" pitchFamily="34" charset="0"/>
                <a:ea typeface="Segoe UI" panose="020B0502040204020203" pitchFamily="34" charset="0"/>
                <a:cs typeface="Segoe UI" panose="020B0502040204020203" pitchFamily="34" charset="0"/>
              </a:rPr>
              <a:t>!!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заңдарында көзделген жағдайларды қоспағанда, инсайдерлік ақпаратты үшінші тұлғаларға беруге немесе үшінші тұлғаларға қолжетімді етуге;</a:t>
            </a:r>
          </a:p>
          <a:p>
            <a:pPr algn="just"/>
            <a:r>
              <a:rPr lang="kk-KZ" sz="1600" b="1">
                <a:solidFill>
                  <a:srgbClr val="FF0000"/>
                </a:solidFill>
                <a:latin typeface="Century Gothic" panose="020B0502020202020204" pitchFamily="34" charset="0"/>
                <a:ea typeface="Segoe UI" panose="020B0502040204020203" pitchFamily="34" charset="0"/>
                <a:cs typeface="Segoe UI" panose="020B0502040204020203" pitchFamily="34" charset="0"/>
              </a:rPr>
              <a:t>!!!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үшінші тұлғаларға инсайдерлік ақпаратқа негізделген бағалы қағаздармен мәмілелер жасау туралы ұсынымдар немесе ұсыныстар беруге.</a:t>
            </a:r>
          </a:p>
          <a:p>
            <a:pPr algn="just"/>
            <a:endParaRPr lang="ru-RU" sz="7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spcAft>
                <a:spcPts val="600"/>
              </a:spcAft>
            </a:pP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темір жолы» ұлттық компаниясы» акционерлік қоғамының инсайдерлік ақпаратқа билік етуді және оны пайдалануды ішкі бақылау қағидаларына сәйкес</a:t>
            </a:r>
          </a:p>
          <a:p>
            <a:pPr algn="just">
              <a:spcAft>
                <a:spcPts val="600"/>
              </a:spcAft>
            </a:pP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ақпаратқа қол жеткізе алатын Қоғамның инсайдерлері бұл ақпаратты Қоғамнан тыс үшінші тұлғаларға беруге және/немесе мерзімінен бұрын ашуға құқылы емес. Олар:</a:t>
            </a:r>
          </a:p>
          <a:p>
            <a:pPr marL="285750" indent="-285750" algn="just">
              <a:spcAft>
                <a:spcPts val="600"/>
              </a:spcAft>
              <a:buFont typeface="Wingdings" panose="05000000000000000000" pitchFamily="2" charset="2"/>
              <a:buChar char="q"/>
            </a:pPr>
            <a:r>
              <a:rPr lang="kk-KZ" sz="1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Қоғамның инсайдерлік ақпаратының құпиялылығын сақтауды қамтамасыз етуге және ҚРЗ мен Қоғам Қағидаларында белгіленген инсайдерлердің міндеттерін сақтауға; </a:t>
            </a:r>
          </a:p>
          <a:p>
            <a:pPr marL="285750" indent="-285750" algn="just">
              <a:spcAft>
                <a:spcPts val="600"/>
              </a:spcAft>
              <a:buFont typeface="Wingdings" panose="05000000000000000000" pitchFamily="2" charset="2"/>
              <a:buChar char="q"/>
            </a:pPr>
            <a:r>
              <a:rPr lang="kk-KZ" sz="1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 мәртебесінен айырылған кезде – инсайдерлік ақпаратты қамтитын өз иелігіндегі барлық ақпарат жеткізгіштерді белгіленген тәртіппен Қоғамға беруге; </a:t>
            </a:r>
          </a:p>
          <a:p>
            <a:pPr marL="285750" indent="-285750" algn="just">
              <a:spcAft>
                <a:spcPts val="600"/>
              </a:spcAft>
              <a:buFont typeface="Wingdings" panose="05000000000000000000" pitchFamily="2" charset="2"/>
              <a:buChar char="q"/>
            </a:pPr>
            <a:r>
              <a:rPr lang="kk-KZ" sz="14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ақпаратқа қол жеткізу құқығы бар тұлға мәртебесінен айырылған кезде инсайдер мәртебесінен айырылған күннен бастап 1 (бір) жыл ішінде Қоғамның инсайдерлік ақпаратын жария етпеуге міндетті. </a:t>
            </a:r>
          </a:p>
          <a:p>
            <a:pPr algn="just"/>
            <a:r>
              <a:rPr lang="kk-KZ" sz="1400">
                <a:solidFill>
                  <a:srgbClr val="FF0000"/>
                </a:solidFill>
                <a:latin typeface="Century Gothic" panose="020B0502020202020204" pitchFamily="34" charset="0"/>
                <a:ea typeface="Segoe UI" panose="020B0502040204020203" pitchFamily="34" charset="0"/>
                <a:cs typeface="Segoe UI" panose="020B0502040204020203" pitchFamily="34" charset="0"/>
              </a:rPr>
              <a:t>Мәміле жасауға бола ма, жоқ па деген күмән болса, қызметкер бұл мәмілені жасаудан бас тартуы не </a:t>
            </a:r>
            <a:r>
              <a:rPr lang="kk-KZ" sz="1400" b="1">
                <a:solidFill>
                  <a:srgbClr val="FF0000"/>
                </a:solidFill>
                <a:latin typeface="Century Gothic" panose="020B0502020202020204" pitchFamily="34" charset="0"/>
                <a:ea typeface="Segoe UI" panose="020B0502040204020203" pitchFamily="34" charset="0"/>
                <a:cs typeface="Segoe UI" panose="020B0502040204020203" pitchFamily="34" charset="0"/>
              </a:rPr>
              <a:t>Комплаенс қызметімен кеңесуі тиіс. </a:t>
            </a:r>
          </a:p>
          <a:p>
            <a:pPr algn="just"/>
            <a:endParaRPr lang="ru-RU" sz="1600" b="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8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1425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a:off x="564835" y="957586"/>
            <a:ext cx="10933745" cy="0"/>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
        <p:nvSpPr>
          <p:cNvPr id="2" name="Прямоугольник 1"/>
          <p:cNvSpPr/>
          <p:nvPr/>
        </p:nvSpPr>
        <p:spPr>
          <a:xfrm>
            <a:off x="564834" y="1112105"/>
            <a:ext cx="10933745" cy="1569660"/>
          </a:xfrm>
          <a:prstGeom prst="rect">
            <a:avLst/>
          </a:prstGeom>
        </p:spPr>
        <p:txBody>
          <a:bodyPr wrap="square">
            <a:spAutoFit/>
          </a:bodyPr>
          <a:lstStyle/>
          <a:p>
            <a:pPr algn="just"/>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Инсайдерлер инсайдерлік ақпаратты үшінші тұлғаға беру немесе мерзімінен бұрын ашу үшін жауапты болады, </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оның ішінде қателікпен, ашық «сыбыр» түрінде немесе іскерлік/бейресми кездесулер кезінде </a:t>
            </a:r>
            <a:r>
              <a:rPr lang="kk-KZ" sz="16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(Қағидалардың 8.3-тармағы)</a:t>
            </a:r>
            <a:r>
              <a:rPr lang="kk-KZ" sz="1600" b="1">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a:t>
            </a:r>
          </a:p>
          <a:p>
            <a:pPr algn="just"/>
            <a:endParaRPr lang="ru-RU" sz="1600" b="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b="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a:p>
            <a:pPr algn="just"/>
            <a:endParaRPr lang="ru-RU" sz="1600" b="1"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6" name="Прямоугольник 35"/>
          <p:cNvSpPr/>
          <p:nvPr/>
        </p:nvSpPr>
        <p:spPr>
          <a:xfrm>
            <a:off x="564835" y="492529"/>
            <a:ext cx="11241978" cy="387798"/>
          </a:xfrm>
          <a:prstGeom prst="rect">
            <a:avLst/>
          </a:prstGeom>
        </p:spPr>
        <p:txBody>
          <a:bodyPr wrap="square">
            <a:spAutoFit/>
          </a:bodyPr>
          <a:lstStyle/>
          <a:p>
            <a:pPr lvl="0" defTabSz="457200" fontAlgn="auto">
              <a:lnSpc>
                <a:spcPct val="80000"/>
              </a:lnSpc>
              <a:spcBef>
                <a:spcPts val="0"/>
              </a:spcBef>
              <a:spcAft>
                <a:spcPts val="0"/>
              </a:spcAft>
              <a:defRPr/>
            </a:pPr>
            <a:r>
              <a:rPr lang="kk-KZ" altLang="pt-PT" sz="2400" b="1" spc="300">
                <a:solidFill>
                  <a:srgbClr val="F7A700"/>
                </a:solidFill>
                <a:latin typeface="Century Gothic" panose="020B0502020202020204" pitchFamily="34" charset="0"/>
                <a:cs typeface="Segoe UI" panose="020B0502040204020203" pitchFamily="34" charset="0"/>
              </a:rPr>
              <a:t>ЖАУАПКЕРШІЛІК</a:t>
            </a:r>
            <a:endParaRPr lang="pt-PT" altLang="pt-PT" sz="2400" b="1" spc="300" dirty="0">
              <a:solidFill>
                <a:srgbClr val="F7A700"/>
              </a:solidFill>
              <a:latin typeface="Century Gothic" panose="020B0502020202020204" pitchFamily="34" charset="0"/>
              <a:cs typeface="Segoe UI" panose="020B0502040204020203" pitchFamily="34" charset="0"/>
            </a:endParaRPr>
          </a:p>
        </p:txBody>
      </p:sp>
      <p:sp>
        <p:nvSpPr>
          <p:cNvPr id="37" name="Скругленный прямоугольник 36"/>
          <p:cNvSpPr/>
          <p:nvPr/>
        </p:nvSpPr>
        <p:spPr>
          <a:xfrm>
            <a:off x="665124" y="2069960"/>
            <a:ext cx="1867062" cy="611805"/>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bg1"/>
                </a:solidFill>
                <a:latin typeface="Century Gothic" panose="020B0502020202020204" pitchFamily="34" charset="0"/>
                <a:ea typeface="Segoe UI" panose="020B0502040204020203" pitchFamily="34" charset="0"/>
                <a:cs typeface="Segoe UI" panose="020B0502040204020203" pitchFamily="34" charset="0"/>
              </a:rPr>
              <a:t>Қылмыстық жауапкершілік </a:t>
            </a:r>
          </a:p>
        </p:txBody>
      </p:sp>
      <p:sp>
        <p:nvSpPr>
          <p:cNvPr id="38" name="Скругленный прямоугольник 37"/>
          <p:cNvSpPr/>
          <p:nvPr/>
        </p:nvSpPr>
        <p:spPr>
          <a:xfrm>
            <a:off x="665121" y="2836283"/>
            <a:ext cx="1867065" cy="3273115"/>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«Инсайдерлік ақпаратқа қатысты заңсыз әрекеттер» ҚР ҚК 230-бабы; </a:t>
            </a:r>
          </a:p>
          <a:p>
            <a:pPr marL="171450" indent="-171450">
              <a:spcAft>
                <a:spcPts val="600"/>
              </a:spcAft>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200 АЕК-ке дейін айыппұл не түзеу жұмыстары не 600 сағатқа дейін қоғамдық жұмыстар, 50 тәулікке дейін қамаққа алу, бес жылға дейін бас бостандығын шектеу не бас бостандығынан айыру.  </a:t>
            </a:r>
          </a:p>
          <a:p>
            <a:pPr marL="171450" indent="-171450">
              <a:spcAft>
                <a:spcPts val="600"/>
              </a:spcAft>
              <a:buFont typeface="Wingdings" panose="05000000000000000000" pitchFamily="2" charset="2"/>
              <a:buChar char="§"/>
            </a:pPr>
            <a:endParaRPr lang="ru-RU" sz="11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39" name="Скругленный прямоугольник 38"/>
          <p:cNvSpPr/>
          <p:nvPr/>
        </p:nvSpPr>
        <p:spPr>
          <a:xfrm>
            <a:off x="2983028" y="2069958"/>
            <a:ext cx="1885484" cy="611805"/>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bg1"/>
                </a:solidFill>
                <a:latin typeface="Century Gothic" panose="020B0502020202020204" pitchFamily="34" charset="0"/>
                <a:ea typeface="Segoe UI" panose="020B0502040204020203" pitchFamily="34" charset="0"/>
                <a:cs typeface="Segoe UI" panose="020B0502040204020203" pitchFamily="34" charset="0"/>
              </a:rPr>
              <a:t>Әкімшілік жауапкершілік </a:t>
            </a:r>
          </a:p>
        </p:txBody>
      </p:sp>
      <p:sp>
        <p:nvSpPr>
          <p:cNvPr id="40" name="Скругленный прямоугольник 39"/>
          <p:cNvSpPr/>
          <p:nvPr/>
        </p:nvSpPr>
        <p:spPr>
          <a:xfrm>
            <a:off x="2983029" y="2836283"/>
            <a:ext cx="1885484" cy="3273115"/>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«Қазақстан Республикасының бағалы қағаздар рыногы туралы және акционерлік қоғамдар туралы заңнамасында белгіленген талаптарды бұзу» ҚР ӘҚБтК 262-бабы; </a:t>
            </a:r>
          </a:p>
          <a:p>
            <a:pPr marL="171450" indent="-171450">
              <a:spcAft>
                <a:spcPts val="600"/>
              </a:spcAft>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Бес жүз АЕК-ке дейін айыппұл. </a:t>
            </a:r>
          </a:p>
        </p:txBody>
      </p:sp>
      <p:sp>
        <p:nvSpPr>
          <p:cNvPr id="41" name="Скругленный прямоугольник 40"/>
          <p:cNvSpPr/>
          <p:nvPr/>
        </p:nvSpPr>
        <p:spPr>
          <a:xfrm>
            <a:off x="5300055" y="2086294"/>
            <a:ext cx="1922327" cy="611805"/>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bg1"/>
                </a:solidFill>
                <a:latin typeface="Century Gothic" panose="020B0502020202020204" pitchFamily="34" charset="0"/>
                <a:ea typeface="Segoe UI" panose="020B0502040204020203" pitchFamily="34" charset="0"/>
                <a:cs typeface="Segoe UI" panose="020B0502040204020203" pitchFamily="34" charset="0"/>
              </a:rPr>
              <a:t>Азаматтық-құқықтық жауапкершілік </a:t>
            </a:r>
          </a:p>
        </p:txBody>
      </p:sp>
      <p:sp>
        <p:nvSpPr>
          <p:cNvPr id="49" name="Скругленный прямоугольник 48"/>
          <p:cNvSpPr/>
          <p:nvPr/>
        </p:nvSpPr>
        <p:spPr>
          <a:xfrm>
            <a:off x="5300055" y="2836282"/>
            <a:ext cx="1885484" cy="3273115"/>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spcAft>
                <a:spcPts val="600"/>
              </a:spcAft>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Материалдық жауапкершілік: Қоғамның және өзге тұлғалардың залалын өтеу. Қылмыстық мақсатқа жетуге ниет болған кезде мәміле бойынша алынғанның (не тиесілінің) бәрі мемлекет кірісіне тәркіленуге жатады.  </a:t>
            </a:r>
          </a:p>
        </p:txBody>
      </p:sp>
      <p:sp>
        <p:nvSpPr>
          <p:cNvPr id="50" name="Скругленный прямоугольник 49"/>
          <p:cNvSpPr/>
          <p:nvPr/>
        </p:nvSpPr>
        <p:spPr>
          <a:xfrm>
            <a:off x="7522416" y="2086294"/>
            <a:ext cx="1922327" cy="611805"/>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bg1"/>
                </a:solidFill>
                <a:latin typeface="Century Gothic" panose="020B0502020202020204" pitchFamily="34" charset="0"/>
                <a:ea typeface="Segoe UI" panose="020B0502040204020203" pitchFamily="34" charset="0"/>
                <a:cs typeface="Segoe UI" panose="020B0502040204020203" pitchFamily="34" charset="0"/>
              </a:rPr>
              <a:t>Тәртіптік жауапкершілік </a:t>
            </a:r>
          </a:p>
        </p:txBody>
      </p:sp>
      <p:sp>
        <p:nvSpPr>
          <p:cNvPr id="51" name="Скругленный прямоугольник 50"/>
          <p:cNvSpPr/>
          <p:nvPr/>
        </p:nvSpPr>
        <p:spPr>
          <a:xfrm>
            <a:off x="7522415" y="2836281"/>
            <a:ext cx="1922327" cy="3273115"/>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Тәртіптік жазалар (ҚР ЕК):</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a:t>
            </a:r>
            <a:r>
              <a:rPr lang="kk-KZ"/>
              <a:t>  </a:t>
            </a: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1) ескерту;</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2) сөгіс;</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3) қатаң сөгіс;</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    4) жұмыс берушінің бастамасы бойынша еңбек шартын бұзу</a:t>
            </a:r>
          </a:p>
          <a:p>
            <a:pPr>
              <a:spcAft>
                <a:spcPts val="600"/>
              </a:spcAft>
            </a:pPr>
            <a:endParaRPr lang="ru-RU" sz="1000" dirty="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endParaRPr>
          </a:p>
        </p:txBody>
      </p:sp>
      <p:sp>
        <p:nvSpPr>
          <p:cNvPr id="52" name="Скругленный прямоугольник 51"/>
          <p:cNvSpPr/>
          <p:nvPr/>
        </p:nvSpPr>
        <p:spPr>
          <a:xfrm>
            <a:off x="9642006" y="2078127"/>
            <a:ext cx="1922327" cy="611805"/>
          </a:xfrm>
          <a:prstGeom prst="roundRect">
            <a:avLst/>
          </a:prstGeom>
          <a:solidFill>
            <a:srgbClr val="243D7C"/>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200" b="1">
                <a:solidFill>
                  <a:schemeClr val="bg1"/>
                </a:solidFill>
                <a:latin typeface="Century Gothic" panose="020B0502020202020204" pitchFamily="34" charset="0"/>
                <a:ea typeface="Segoe UI" panose="020B0502040204020203" pitchFamily="34" charset="0"/>
                <a:cs typeface="Segoe UI" panose="020B0502040204020203" pitchFamily="34" charset="0"/>
              </a:rPr>
              <a:t>Биржалар белгілеген жауапкершілік </a:t>
            </a:r>
          </a:p>
        </p:txBody>
      </p:sp>
      <p:sp>
        <p:nvSpPr>
          <p:cNvPr id="53" name="Скругленный прямоугольник 52"/>
          <p:cNvSpPr/>
          <p:nvPr/>
        </p:nvSpPr>
        <p:spPr>
          <a:xfrm>
            <a:off x="9721685" y="2858896"/>
            <a:ext cx="1885484" cy="3273115"/>
          </a:xfrm>
          <a:prstGeom prst="roundRect">
            <a:avLst/>
          </a:prstGeom>
          <a:solidFill>
            <a:schemeClr val="accent5">
              <a:lumMod val="60000"/>
              <a:lumOff val="40000"/>
            </a:schemeClr>
          </a:solidFill>
          <a:ln>
            <a:solidFill>
              <a:srgbClr val="1B346B"/>
            </a:solidFill>
          </a:ln>
          <a:effectLst>
            <a:glow rad="50800">
              <a:schemeClr val="accent1">
                <a:alpha val="40000"/>
              </a:schemeClr>
            </a:glow>
            <a:outerShdw blurRad="40000" dist="20000" dir="5400000" rotWithShape="0">
              <a:srgbClr val="000000">
                <a:alpha val="38000"/>
              </a:srgbClr>
            </a:outerShdw>
          </a:effectLst>
        </p:spPr>
        <p:style>
          <a:lnRef idx="3">
            <a:schemeClr val="lt1"/>
          </a:lnRef>
          <a:fillRef idx="1">
            <a:schemeClr val="accent3"/>
          </a:fillRef>
          <a:effectRef idx="1">
            <a:schemeClr val="accent3"/>
          </a:effectRef>
          <a:fontRef idx="minor">
            <a:schemeClr val="lt1"/>
          </a:fontRef>
        </p:style>
        <p:txBody>
          <a:bodyPr rtlCol="0" anchor="ctr"/>
          <a:lstStyle/>
          <a:p>
            <a:pPr marL="171450" indent="-171450">
              <a:buFont typeface="Wingdings" panose="05000000000000000000" pitchFamily="2" charset="2"/>
              <a:buChar char="§"/>
            </a:pPr>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Биржалар мыналарды қолдана алады:</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(1) жазбаша ескерту;</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(2) AIX қағидаларын әрбір бұзудың ауырлығына пропорционалды айыппұл;</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(3) қандай да бір Тұлғаның пайдасына реституция туралы өкім;</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(4) Эмитенттің немесе мүшеліктің қызметін тоқтата тұру;</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(5) мүшелікті тоқтату;</a:t>
            </a:r>
          </a:p>
          <a:p>
            <a:r>
              <a:rPr lang="kk-KZ" sz="1000">
                <a:solidFill>
                  <a:schemeClr val="accent2">
                    <a:lumMod val="25000"/>
                  </a:schemeClr>
                </a:solidFill>
                <a:latin typeface="Century Gothic" panose="020B0502020202020204" pitchFamily="34" charset="0"/>
                <a:ea typeface="Segoe UI" panose="020B0502040204020203" pitchFamily="34" charset="0"/>
                <a:cs typeface="Segoe UI" panose="020B0502040204020203" pitchFamily="34" charset="0"/>
              </a:rPr>
              <a:t>(6) Эмитентті сауда-саттықтан шығару.</a:t>
            </a:r>
          </a:p>
        </p:txBody>
      </p:sp>
    </p:spTree>
    <p:extLst>
      <p:ext uri="{BB962C8B-B14F-4D97-AF65-F5344CB8AC3E}">
        <p14:creationId xmlns:p14="http://schemas.microsoft.com/office/powerpoint/2010/main" val="337292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480840" y="452784"/>
            <a:ext cx="1162716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auto" latinLnBrk="0" hangingPunct="1">
              <a:lnSpc>
                <a:spcPct val="80000"/>
              </a:lnSpc>
              <a:spcBef>
                <a:spcPts val="0"/>
              </a:spcBef>
              <a:spcAft>
                <a:spcPts val="0"/>
              </a:spcAft>
              <a:buClrTx/>
              <a:buSzTx/>
              <a:buFontTx/>
              <a:buNone/>
              <a:tabLst/>
              <a:defRPr/>
            </a:pPr>
            <a:r>
              <a:rPr lang="kk-KZ" altLang="pt-PT" sz="2400" b="1" spc="300">
                <a:solidFill>
                  <a:srgbClr val="F7A700"/>
                </a:solidFill>
                <a:latin typeface="Century Gothic" panose="020B0502020202020204" pitchFamily="34" charset="0"/>
                <a:cs typeface="Segoe UI" panose="020B0502040204020203" pitchFamily="34" charset="0"/>
              </a:rPr>
              <a:t>Оқыту және хабардарлықты арттыру</a:t>
            </a:r>
            <a:endParaRPr kumimoji="0" lang="pt-PT" altLang="pt-PT" sz="2400" b="1" i="0" u="none" strike="noStrike" kern="1200" cap="none" spc="300" normalizeH="0" baseline="0" noProof="0" dirty="0">
              <a:ln>
                <a:noFill/>
              </a:ln>
              <a:solidFill>
                <a:srgbClr val="F7A700"/>
              </a:solidFill>
              <a:effectLst/>
              <a:uLnTx/>
              <a:uFillTx/>
              <a:latin typeface="Century Gothic" panose="020B0502020202020204" pitchFamily="34" charset="0"/>
              <a:ea typeface="+mn-ea"/>
              <a:cs typeface="Segoe UI" panose="020B0502040204020203" pitchFamily="34" charset="0"/>
            </a:endParaRPr>
          </a:p>
        </p:txBody>
      </p:sp>
      <p:cxnSp>
        <p:nvCxnSpPr>
          <p:cNvPr id="81" name="Straight Connector 72">
            <a:extLst>
              <a:ext uri="{FF2B5EF4-FFF2-40B4-BE49-F238E27FC236}">
                <a16:creationId xmlns:a16="http://schemas.microsoft.com/office/drawing/2014/main" id="{D888402C-30B0-4B74-9D12-8B895D3C3094}"/>
              </a:ext>
            </a:extLst>
          </p:cNvPr>
          <p:cNvCxnSpPr>
            <a:cxnSpLocks/>
          </p:cNvCxnSpPr>
          <p:nvPr/>
        </p:nvCxnSpPr>
        <p:spPr>
          <a:xfrm flipV="1">
            <a:off x="564835" y="934107"/>
            <a:ext cx="11134549" cy="23479"/>
          </a:xfrm>
          <a:prstGeom prst="line">
            <a:avLst/>
          </a:prstGeom>
          <a:ln w="44450">
            <a:solidFill>
              <a:srgbClr val="243D7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6119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78">
            <a:extLst>
              <a:ext uri="{FF2B5EF4-FFF2-40B4-BE49-F238E27FC236}">
                <a16:creationId xmlns:a16="http://schemas.microsoft.com/office/drawing/2014/main" id="{B416229A-2D8C-4E0D-AE7B-D0848FB7DCBF}"/>
              </a:ext>
            </a:extLst>
          </p:cNvPr>
          <p:cNvPicPr>
            <a:picLocks noChangeAspect="1"/>
          </p:cNvPicPr>
          <p:nvPr/>
        </p:nvPicPr>
        <p:blipFill rotWithShape="1">
          <a:blip r:embed="rId3"/>
          <a:srcRect l="55298" r="13779"/>
          <a:stretch/>
        </p:blipFill>
        <p:spPr>
          <a:xfrm>
            <a:off x="0" y="0"/>
            <a:ext cx="3769192" cy="6858014"/>
          </a:xfrm>
          <a:prstGeom prst="rect">
            <a:avLst/>
          </a:prstGeom>
        </p:spPr>
      </p:pic>
      <p:pic>
        <p:nvPicPr>
          <p:cNvPr id="23" name="Picture 8">
            <a:extLst>
              <a:ext uri="{FF2B5EF4-FFF2-40B4-BE49-F238E27FC236}">
                <a16:creationId xmlns:a16="http://schemas.microsoft.com/office/drawing/2014/main" id="{9CEA3112-D636-409D-8B9F-249981A52587}"/>
              </a:ext>
            </a:extLst>
          </p:cNvPr>
          <p:cNvPicPr>
            <a:picLocks noChangeAspect="1"/>
          </p:cNvPicPr>
          <p:nvPr/>
        </p:nvPicPr>
        <p:blipFill rotWithShape="1">
          <a:blip r:embed="rId4"/>
          <a:srcRect l="30899" t="25062" r="-1" b="30754"/>
          <a:stretch/>
        </p:blipFill>
        <p:spPr>
          <a:xfrm>
            <a:off x="3769192" y="1718781"/>
            <a:ext cx="8422808" cy="3030106"/>
          </a:xfrm>
          <a:prstGeom prst="rect">
            <a:avLst/>
          </a:prstGeom>
        </p:spPr>
      </p:pic>
      <p:pic>
        <p:nvPicPr>
          <p:cNvPr id="24" name="Picture 49">
            <a:extLst>
              <a:ext uri="{FF2B5EF4-FFF2-40B4-BE49-F238E27FC236}">
                <a16:creationId xmlns:a16="http://schemas.microsoft.com/office/drawing/2014/main" id="{144CB05E-C173-400A-A501-6B5807A37A86}"/>
              </a:ext>
            </a:extLst>
          </p:cNvPr>
          <p:cNvPicPr>
            <a:picLocks noChangeAspect="1"/>
          </p:cNvPicPr>
          <p:nvPr/>
        </p:nvPicPr>
        <p:blipFill rotWithShape="1">
          <a:blip r:embed="rId4"/>
          <a:srcRect l="119" t="25062" r="68957" b="30754"/>
          <a:stretch/>
        </p:blipFill>
        <p:spPr>
          <a:xfrm>
            <a:off x="0" y="1718781"/>
            <a:ext cx="3769192" cy="3030106"/>
          </a:xfrm>
          <a:prstGeom prst="rect">
            <a:avLst/>
          </a:prstGeom>
        </p:spPr>
      </p:pic>
      <p:sp>
        <p:nvSpPr>
          <p:cNvPr id="91" name="Freeform 5">
            <a:extLst>
              <a:ext uri="{FF2B5EF4-FFF2-40B4-BE49-F238E27FC236}">
                <a16:creationId xmlns:a16="http://schemas.microsoft.com/office/drawing/2014/main" id="{BAA03983-E283-461D-B1B4-6557EDF66621}"/>
              </a:ext>
            </a:extLst>
          </p:cNvPr>
          <p:cNvSpPr>
            <a:spLocks/>
          </p:cNvSpPr>
          <p:nvPr/>
        </p:nvSpPr>
        <p:spPr bwMode="auto">
          <a:xfrm>
            <a:off x="5680087" y="2621700"/>
            <a:ext cx="522516" cy="516542"/>
          </a:xfrm>
          <a:custGeom>
            <a:avLst/>
            <a:gdLst>
              <a:gd name="T0" fmla="*/ 84 w 84"/>
              <a:gd name="T1" fmla="*/ 0 h 83"/>
              <a:gd name="T2" fmla="*/ 84 w 84"/>
              <a:gd name="T3" fmla="*/ 0 h 83"/>
              <a:gd name="T4" fmla="*/ 84 w 84"/>
              <a:gd name="T5" fmla="*/ 0 h 83"/>
              <a:gd name="T6" fmla="*/ 84 w 84"/>
              <a:gd name="T7" fmla="*/ 1 h 83"/>
              <a:gd name="T8" fmla="*/ 26 w 84"/>
              <a:gd name="T9" fmla="*/ 24 h 83"/>
              <a:gd name="T10" fmla="*/ 1 w 84"/>
              <a:gd name="T11" fmla="*/ 83 h 83"/>
              <a:gd name="T12" fmla="*/ 0 w 84"/>
              <a:gd name="T13" fmla="*/ 83 h 83"/>
              <a:gd name="T14" fmla="*/ 1 w 84"/>
              <a:gd name="T15" fmla="*/ 6 h 83"/>
              <a:gd name="T16" fmla="*/ 7 w 84"/>
              <a:gd name="T17" fmla="*/ 0 h 83"/>
              <a:gd name="T18" fmla="*/ 84 w 84"/>
              <a:gd name="T1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84" y="0"/>
                </a:moveTo>
                <a:cubicBezTo>
                  <a:pt x="84" y="0"/>
                  <a:pt x="84" y="0"/>
                  <a:pt x="84" y="0"/>
                </a:cubicBezTo>
                <a:cubicBezTo>
                  <a:pt x="84" y="0"/>
                  <a:pt x="84" y="0"/>
                  <a:pt x="84" y="0"/>
                </a:cubicBezTo>
                <a:cubicBezTo>
                  <a:pt x="84" y="1"/>
                  <a:pt x="84" y="1"/>
                  <a:pt x="84" y="1"/>
                </a:cubicBezTo>
                <a:cubicBezTo>
                  <a:pt x="62" y="1"/>
                  <a:pt x="40" y="9"/>
                  <a:pt x="26" y="24"/>
                </a:cubicBezTo>
                <a:cubicBezTo>
                  <a:pt x="11" y="38"/>
                  <a:pt x="1" y="61"/>
                  <a:pt x="1" y="83"/>
                </a:cubicBezTo>
                <a:cubicBezTo>
                  <a:pt x="0" y="83"/>
                  <a:pt x="0" y="83"/>
                  <a:pt x="0" y="83"/>
                </a:cubicBezTo>
                <a:cubicBezTo>
                  <a:pt x="1" y="6"/>
                  <a:pt x="1" y="6"/>
                  <a:pt x="1" y="6"/>
                </a:cubicBezTo>
                <a:cubicBezTo>
                  <a:pt x="1" y="3"/>
                  <a:pt x="4" y="0"/>
                  <a:pt x="7" y="0"/>
                </a:cubicBezTo>
                <a:lnTo>
                  <a:pt x="84" y="0"/>
                </a:lnTo>
                <a:close/>
              </a:path>
            </a:pathLst>
          </a:custGeom>
          <a:solidFill>
            <a:srgbClr val="F7A700"/>
          </a:solidFill>
          <a:ln>
            <a:noFill/>
          </a:ln>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pt-PT"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CaixaDeTexto 2">
            <a:extLst>
              <a:ext uri="{FF2B5EF4-FFF2-40B4-BE49-F238E27FC236}">
                <a16:creationId xmlns:a16="http://schemas.microsoft.com/office/drawing/2014/main" id="{0E47BE28-5B14-46F5-8DD0-76BC4801307B}"/>
              </a:ext>
            </a:extLst>
          </p:cNvPr>
          <p:cNvSpPr txBox="1">
            <a:spLocks noChangeArrowheads="1"/>
          </p:cNvSpPr>
          <p:nvPr/>
        </p:nvSpPr>
        <p:spPr bwMode="auto">
          <a:xfrm>
            <a:off x="5941345" y="2846036"/>
            <a:ext cx="548865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defTabSz="457200" rtl="0" eaLnBrk="1" fontAlgn="auto" latinLnBrk="0" hangingPunct="1">
              <a:lnSpc>
                <a:spcPct val="80000"/>
              </a:lnSpc>
              <a:spcBef>
                <a:spcPts val="0"/>
              </a:spcBef>
              <a:spcAft>
                <a:spcPts val="0"/>
              </a:spcAft>
              <a:buClrTx/>
              <a:buSzTx/>
              <a:buFontTx/>
              <a:buNone/>
              <a:tabLst/>
              <a:defRPr/>
            </a:pPr>
            <a:r>
              <a:rPr lang="kk-KZ" altLang="pt-PT" sz="2400" b="1" spc="300">
                <a:solidFill>
                  <a:srgbClr val="F7A700"/>
                </a:solidFill>
                <a:latin typeface="Century Gothic" panose="020B0502020202020204" pitchFamily="34" charset="0"/>
                <a:cs typeface="Segoe UI" panose="020B0502040204020203" pitchFamily="34" charset="0"/>
              </a:rPr>
              <a:t>Сұрақтар?</a:t>
            </a:r>
          </a:p>
        </p:txBody>
      </p:sp>
    </p:spTree>
    <p:extLst>
      <p:ext uri="{BB962C8B-B14F-4D97-AF65-F5344CB8AC3E}">
        <p14:creationId xmlns:p14="http://schemas.microsoft.com/office/powerpoint/2010/main" val="2198132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right)">
                                      <p:cBhvr>
                                        <p:cTn id="7" dur="500"/>
                                        <p:tgtEl>
                                          <p:spTgt spid="24"/>
                                        </p:tgtEl>
                                      </p:cBhvr>
                                    </p:animEffect>
                                  </p:childTnLst>
                                </p:cTn>
                              </p:par>
                              <p:par>
                                <p:cTn id="8" presetID="2" presetClass="exit" presetSubtype="8" accel="100000" fill="hold" nodeType="withEffect">
                                  <p:stCondLst>
                                    <p:cond delay="0"/>
                                  </p:stCondLst>
                                  <p:childTnLst>
                                    <p:anim calcmode="lin" valueType="num">
                                      <p:cBhvr additive="base">
                                        <p:cTn id="9" dur="500"/>
                                        <p:tgtEl>
                                          <p:spTgt spid="22"/>
                                        </p:tgtEl>
                                        <p:attrNameLst>
                                          <p:attrName>ppt_x</p:attrName>
                                        </p:attrNameLst>
                                      </p:cBhvr>
                                      <p:tavLst>
                                        <p:tav tm="0">
                                          <p:val>
                                            <p:strVal val="ppt_x"/>
                                          </p:val>
                                        </p:tav>
                                        <p:tav tm="100000">
                                          <p:val>
                                            <p:strVal val="0-ppt_w/2"/>
                                          </p:val>
                                        </p:tav>
                                      </p:tavLst>
                                    </p:anim>
                                    <p:anim calcmode="lin" valueType="num">
                                      <p:cBhvr additive="base">
                                        <p:cTn id="10" dur="500"/>
                                        <p:tgtEl>
                                          <p:spTgt spid="22"/>
                                        </p:tgtEl>
                                        <p:attrNameLst>
                                          <p:attrName>ppt_y</p:attrName>
                                        </p:attrNameLst>
                                      </p:cBhvr>
                                      <p:tavLst>
                                        <p:tav tm="0">
                                          <p:val>
                                            <p:strVal val="ppt_y"/>
                                          </p:val>
                                        </p:tav>
                                        <p:tav tm="100000">
                                          <p:val>
                                            <p:strVal val="ppt_y"/>
                                          </p:val>
                                        </p:tav>
                                      </p:tavLst>
                                    </p:anim>
                                    <p:set>
                                      <p:cBhvr>
                                        <p:cTn id="11"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CS" val="1,2"/>
  <p:tag name="TPVERSION" val="5"/>
  <p:tag name="TPFULLVERSION" val="5.3.2.24"/>
  <p:tag name="PPTVERSION" val="14"/>
  <p:tag name="TPOS" val="2"/>
  <p:tag name="APLORISREVISION" val="9"/>
  <p:tag name="MTBTACCENT" val="Text2"/>
  <p:tag name="THINKCELLPRESENTATIONDONOTDELETE" val="&lt;?xml version=&quot;1.0&quot; encoding=&quot;UTF-16&quot; standalone=&quot;yes&quot;?&gt;&lt;root reqver=&quot;23045&quot;&gt;&lt;version val=&quot;25109&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5&quot;&gt;&lt;elem m_fUsage=&quot;3.40080723548100039011E+00&quot;&gt;&lt;m_msothmcolidx val=&quot;0&quot;/&gt;&lt;m_rgb r=&quot;66&quot; g=&quot;66&quot; b=&quot;66&quot;/&gt;&lt;m_nBrightness val=&quot;0&quot;/&gt;&lt;/elem&gt;&lt;elem m_fUsage=&quot;2.91654100000000005011E+00&quot;&gt;&lt;m_msothmcolidx val=&quot;0&quot;/&gt;&lt;m_rgb r=&quot;C8&quot; g=&quot;C8&quot; b=&quot;C8&quot;/&gt;&lt;m_nBrightness val=&quot;0&quot;/&gt;&lt;/elem&gt;&lt;elem m_fUsage=&quot;4.78296900000000135833E-01&quot;&gt;&lt;m_msothmcolidx val=&quot;0&quot;/&gt;&lt;m_rgb r=&quot;F2&quot; g=&quot;7F&quot; b=&quot;00&quot;/&gt;&lt;m_nBrightness val=&quot;0&quot;/&gt;&lt;/elem&gt;&lt;elem m_fUsage=&quot;3.48678440100000153201E-01&quot;&gt;&lt;m_msothmcolidx val=&quot;0&quot;/&gt;&lt;m_rgb r=&quot;CD&quot; g=&quot;20&quot; b=&quot;2C&quot;/&gt;&lt;m_nBrightness val=&quot;0&quot;/&gt;&lt;/elem&gt;&lt;elem m_fUsage=&quot;3.13810596090000171188E-01&quot;&gt;&lt;m_msothmcolidx val=&quot;0&quot;/&gt;&lt;m_rgb r=&quot;A3&quot; g=&quot;B3&quot; b=&quot;00&quot;/&gt;&lt;m_nBrightness val=&quot;0&quot;/&gt;&lt;/elem&gt;&lt;/m_vecMRU&gt;&lt;/m_mruColor&gt;&lt;m_eweekdayFirstOfWeek val=&quot;2&quot;/&gt;&lt;m_eweekdayFirstOfWorkweek val=&quot;2&quot;/&gt;&lt;m_eweekdayFirstOfWeekend val=&quot;7&quot;/&gt;&lt;/CPresentation&gt;&lt;/root&gt;"/>
  <p:tag name="THINKCELLUNDODONOTDELETE" val="0"/>
  <p:tag name="ISNEWSLIDENUMBER" val="True"/>
  <p:tag name="PREVIOUSNAME" val="C:\Users\Almas Junussov\Box Sync\KAP Commercial\05_Working files\Almas\Customer communication\SOAP presentations\Communications Playbook_Customers_V3_for_PR.pptx"/>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1.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2.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3.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5.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7.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22.xml><?xml version="1.0" encoding="utf-8"?>
<p:tagLst xmlns:a="http://schemas.openxmlformats.org/drawingml/2006/main" xmlns:r="http://schemas.openxmlformats.org/officeDocument/2006/relationships" xmlns:p="http://schemas.openxmlformats.org/presentationml/2006/main">
  <p:tag name="NAME" val="Moon"/>
</p:tagLst>
</file>

<file path=ppt/tags/tag23.xml><?xml version="1.0" encoding="utf-8"?>
<p:tagLst xmlns:a="http://schemas.openxmlformats.org/drawingml/2006/main" xmlns:r="http://schemas.openxmlformats.org/officeDocument/2006/relationships" xmlns:p="http://schemas.openxmlformats.org/presentationml/2006/main">
  <p:tag name="NAME" val="Moon"/>
</p:tagLst>
</file>

<file path=ppt/tags/tag24.xml><?xml version="1.0" encoding="utf-8"?>
<p:tagLst xmlns:a="http://schemas.openxmlformats.org/drawingml/2006/main" xmlns:r="http://schemas.openxmlformats.org/officeDocument/2006/relationships" xmlns:p="http://schemas.openxmlformats.org/presentationml/2006/main">
  <p:tag name="NAME" val="Moon"/>
</p:tagLst>
</file>

<file path=ppt/tags/tag25.xml><?xml version="1.0" encoding="utf-8"?>
<p:tagLst xmlns:a="http://schemas.openxmlformats.org/drawingml/2006/main" xmlns:r="http://schemas.openxmlformats.org/officeDocument/2006/relationships" xmlns:p="http://schemas.openxmlformats.org/presentationml/2006/main">
  <p:tag name="NAME" val="Moon"/>
</p:tagLst>
</file>

<file path=ppt/tags/tag26.xml><?xml version="1.0" encoding="utf-8"?>
<p:tagLst xmlns:a="http://schemas.openxmlformats.org/drawingml/2006/main" xmlns:r="http://schemas.openxmlformats.org/officeDocument/2006/relationships" xmlns:p="http://schemas.openxmlformats.org/presentationml/2006/main">
  <p:tag name="NAME" val="Moon"/>
</p:tagLst>
</file>

<file path=ppt/tags/tag27.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28.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29.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30.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31.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3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33.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34.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35.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36.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9.xml><?xml version="1.0" encoding="utf-8"?>
<p:tagLst xmlns:a="http://schemas.openxmlformats.org/drawingml/2006/main" xmlns:r="http://schemas.openxmlformats.org/officeDocument/2006/relationships" xmlns:p="http://schemas.openxmlformats.org/presentationml/2006/main">
  <p:tag name="NAME" val="Moon"/>
</p:tagLst>
</file>

<file path=ppt/tags/tag40.xml><?xml version="1.0" encoding="utf-8"?>
<p:tagLst xmlns:a="http://schemas.openxmlformats.org/drawingml/2006/main" xmlns:r="http://schemas.openxmlformats.org/officeDocument/2006/relationships" xmlns:p="http://schemas.openxmlformats.org/presentationml/2006/main">
  <p:tag name="NAME" val="Moon"/>
</p:tagLst>
</file>

<file path=ppt/tags/tag41.xml><?xml version="1.0" encoding="utf-8"?>
<p:tagLst xmlns:a="http://schemas.openxmlformats.org/drawingml/2006/main" xmlns:r="http://schemas.openxmlformats.org/officeDocument/2006/relationships" xmlns:p="http://schemas.openxmlformats.org/presentationml/2006/main">
  <p:tag name="NAME" val="Moon"/>
</p:tagLst>
</file>

<file path=ppt/tags/tag42.xml><?xml version="1.0" encoding="utf-8"?>
<p:tagLst xmlns:a="http://schemas.openxmlformats.org/drawingml/2006/main" xmlns:r="http://schemas.openxmlformats.org/officeDocument/2006/relationships" xmlns:p="http://schemas.openxmlformats.org/presentationml/2006/main">
  <p:tag name="NAME" val="Moon"/>
</p:tagLst>
</file>

<file path=ppt/tags/tag43.xml><?xml version="1.0" encoding="utf-8"?>
<p:tagLst xmlns:a="http://schemas.openxmlformats.org/drawingml/2006/main" xmlns:r="http://schemas.openxmlformats.org/officeDocument/2006/relationships" xmlns:p="http://schemas.openxmlformats.org/presentationml/2006/main">
  <p:tag name="NAME" val="Moon"/>
</p:tagLst>
</file>

<file path=ppt/tags/tag44.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45.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46.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47.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48.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4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0.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51.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52.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53.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56.xml><?xml version="1.0" encoding="utf-8"?>
<p:tagLst xmlns:a="http://schemas.openxmlformats.org/drawingml/2006/main" xmlns:r="http://schemas.openxmlformats.org/officeDocument/2006/relationships" xmlns:p="http://schemas.openxmlformats.org/presentationml/2006/main">
  <p:tag name="NAME" val="Moon"/>
</p:tagLst>
</file>

<file path=ppt/tags/tag57.xml><?xml version="1.0" encoding="utf-8"?>
<p:tagLst xmlns:a="http://schemas.openxmlformats.org/drawingml/2006/main" xmlns:r="http://schemas.openxmlformats.org/officeDocument/2006/relationships" xmlns:p="http://schemas.openxmlformats.org/presentationml/2006/main">
  <p:tag name="NAME" val="Moon"/>
</p:tagLst>
</file>

<file path=ppt/tags/tag58.xml><?xml version="1.0" encoding="utf-8"?>
<p:tagLst xmlns:a="http://schemas.openxmlformats.org/drawingml/2006/main" xmlns:r="http://schemas.openxmlformats.org/officeDocument/2006/relationships" xmlns:p="http://schemas.openxmlformats.org/presentationml/2006/main">
  <p:tag name="NAME" val="Moon"/>
</p:tagLst>
</file>

<file path=ppt/tags/tag59.xml><?xml version="1.0" encoding="utf-8"?>
<p:tagLst xmlns:a="http://schemas.openxmlformats.org/drawingml/2006/main" xmlns:r="http://schemas.openxmlformats.org/officeDocument/2006/relationships" xmlns:p="http://schemas.openxmlformats.org/presentationml/2006/main">
  <p:tag name="NAME" val="Moon"/>
</p:tagLst>
</file>

<file path=ppt/tags/tag60.xml><?xml version="1.0" encoding="utf-8"?>
<p:tagLst xmlns:a="http://schemas.openxmlformats.org/drawingml/2006/main" xmlns:r="http://schemas.openxmlformats.org/officeDocument/2006/relationships" xmlns:p="http://schemas.openxmlformats.org/presentationml/2006/main">
  <p:tag name="NAME" val="Moon"/>
</p:tagLst>
</file>

<file path=ppt/tags/tag61.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62.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3.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64.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65.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6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67.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68.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69.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70.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74.xml><?xml version="1.0" encoding="utf-8"?>
<p:tagLst xmlns:a="http://schemas.openxmlformats.org/drawingml/2006/main" xmlns:r="http://schemas.openxmlformats.org/officeDocument/2006/relationships" xmlns:p="http://schemas.openxmlformats.org/presentationml/2006/main">
  <p:tag name="NAME" val="Moon"/>
</p:tagLst>
</file>

<file path=ppt/tags/tag75.xml><?xml version="1.0" encoding="utf-8"?>
<p:tagLst xmlns:a="http://schemas.openxmlformats.org/drawingml/2006/main" xmlns:r="http://schemas.openxmlformats.org/officeDocument/2006/relationships" xmlns:p="http://schemas.openxmlformats.org/presentationml/2006/main">
  <p:tag name="NAME" val="Moon"/>
</p:tagLst>
</file>

<file path=ppt/tags/tag76.xml><?xml version="1.0" encoding="utf-8"?>
<p:tagLst xmlns:a="http://schemas.openxmlformats.org/drawingml/2006/main" xmlns:r="http://schemas.openxmlformats.org/officeDocument/2006/relationships" xmlns:p="http://schemas.openxmlformats.org/presentationml/2006/main">
  <p:tag name="NAME" val="Moon"/>
</p:tagLst>
</file>

<file path=ppt/tags/tag77.xml><?xml version="1.0" encoding="utf-8"?>
<p:tagLst xmlns:a="http://schemas.openxmlformats.org/drawingml/2006/main" xmlns:r="http://schemas.openxmlformats.org/officeDocument/2006/relationships" xmlns:p="http://schemas.openxmlformats.org/presentationml/2006/main">
  <p:tag name="NAME" val="Moon"/>
</p:tagLst>
</file>

<file path=ppt/tags/tag78.xml><?xml version="1.0" encoding="utf-8"?>
<p:tagLst xmlns:a="http://schemas.openxmlformats.org/drawingml/2006/main" xmlns:r="http://schemas.openxmlformats.org/officeDocument/2006/relationships" xmlns:p="http://schemas.openxmlformats.org/presentationml/2006/main">
  <p:tag name="NAME" val="Moon"/>
</p:tagLst>
</file>

<file path=ppt/tags/tag79.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8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1.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82.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83.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8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5.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86.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87.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88.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Firm Format - template_Blue">
  <a:themeElements>
    <a:clrScheme name="Custom 31">
      <a:dk1>
        <a:srgbClr val="000000"/>
      </a:dk1>
      <a:lt1>
        <a:srgbClr val="FFFFFF"/>
      </a:lt1>
      <a:dk2>
        <a:srgbClr val="002960"/>
      </a:dk2>
      <a:lt2>
        <a:srgbClr val="FFFFFF"/>
      </a:lt2>
      <a:accent1>
        <a:srgbClr val="E0E0E0"/>
      </a:accent1>
      <a:accent2>
        <a:srgbClr val="B3C6EB"/>
      </a:accent2>
      <a:accent3>
        <a:srgbClr val="E99D23"/>
      </a:accent3>
      <a:accent4>
        <a:srgbClr val="224084"/>
      </a:accent4>
      <a:accent5>
        <a:srgbClr val="F27F00"/>
      </a:accent5>
      <a:accent6>
        <a:srgbClr val="808080"/>
      </a:accent6>
      <a:hlink>
        <a:srgbClr val="E99D23"/>
      </a:hlink>
      <a:folHlink>
        <a:srgbClr val="224084"/>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azatomprom.potx" id="{E08EB9A8-DBED-44B4-9A13-151952B0DEA9}" vid="{ACCF8A58-EE5E-41EA-9650-4E700E06AB65}"/>
    </a:ext>
  </a:extLst>
</a:theme>
</file>

<file path=ppt/theme/theme2.xml><?xml version="1.0" encoding="utf-8"?>
<a:theme xmlns:a="http://schemas.openxmlformats.org/drawingml/2006/main" name="1_Firm Format - template_Blue">
  <a:themeElements>
    <a:clrScheme name="Custom 31">
      <a:dk1>
        <a:srgbClr val="000000"/>
      </a:dk1>
      <a:lt1>
        <a:srgbClr val="FFFFFF"/>
      </a:lt1>
      <a:dk2>
        <a:srgbClr val="002960"/>
      </a:dk2>
      <a:lt2>
        <a:srgbClr val="FFFFFF"/>
      </a:lt2>
      <a:accent1>
        <a:srgbClr val="E0E0E0"/>
      </a:accent1>
      <a:accent2>
        <a:srgbClr val="B3C6EB"/>
      </a:accent2>
      <a:accent3>
        <a:srgbClr val="E99D23"/>
      </a:accent3>
      <a:accent4>
        <a:srgbClr val="224084"/>
      </a:accent4>
      <a:accent5>
        <a:srgbClr val="F27F00"/>
      </a:accent5>
      <a:accent6>
        <a:srgbClr val="808080"/>
      </a:accent6>
      <a:hlink>
        <a:srgbClr val="E99D23"/>
      </a:hlink>
      <a:folHlink>
        <a:srgbClr val="224084"/>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azatomprom.potx" id="{E08EB9A8-DBED-44B4-9A13-151952B0DEA9}" vid="{ACCF8A58-EE5E-41EA-9650-4E700E06AB65}"/>
    </a:ext>
  </a:extLst>
</a:theme>
</file>

<file path=ppt/theme/theme3.xml><?xml version="1.0" encoding="utf-8"?>
<a:theme xmlns:a="http://schemas.openxmlformats.org/drawingml/2006/main" name="2_Firm Format - template_Blue">
  <a:themeElements>
    <a:clrScheme name="Custom 31">
      <a:dk1>
        <a:srgbClr val="000000"/>
      </a:dk1>
      <a:lt1>
        <a:srgbClr val="FFFFFF"/>
      </a:lt1>
      <a:dk2>
        <a:srgbClr val="002960"/>
      </a:dk2>
      <a:lt2>
        <a:srgbClr val="FFFFFF"/>
      </a:lt2>
      <a:accent1>
        <a:srgbClr val="E0E0E0"/>
      </a:accent1>
      <a:accent2>
        <a:srgbClr val="B3C6EB"/>
      </a:accent2>
      <a:accent3>
        <a:srgbClr val="E99D23"/>
      </a:accent3>
      <a:accent4>
        <a:srgbClr val="224084"/>
      </a:accent4>
      <a:accent5>
        <a:srgbClr val="F27F00"/>
      </a:accent5>
      <a:accent6>
        <a:srgbClr val="808080"/>
      </a:accent6>
      <a:hlink>
        <a:srgbClr val="E99D23"/>
      </a:hlink>
      <a:folHlink>
        <a:srgbClr val="224084"/>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azatomprom.potx" id="{E08EB9A8-DBED-44B4-9A13-151952B0DEA9}" vid="{ACCF8A58-EE5E-41EA-9650-4E700E06AB65}"/>
    </a:ext>
  </a:extLst>
</a:theme>
</file>

<file path=ppt/theme/theme4.xml><?xml version="1.0" encoding="utf-8"?>
<a:theme xmlns:a="http://schemas.openxmlformats.org/drawingml/2006/main" name="3_Firm Format - template_Blue">
  <a:themeElements>
    <a:clrScheme name="Custom 31">
      <a:dk1>
        <a:srgbClr val="000000"/>
      </a:dk1>
      <a:lt1>
        <a:srgbClr val="FFFFFF"/>
      </a:lt1>
      <a:dk2>
        <a:srgbClr val="002960"/>
      </a:dk2>
      <a:lt2>
        <a:srgbClr val="FFFFFF"/>
      </a:lt2>
      <a:accent1>
        <a:srgbClr val="E0E0E0"/>
      </a:accent1>
      <a:accent2>
        <a:srgbClr val="B3C6EB"/>
      </a:accent2>
      <a:accent3>
        <a:srgbClr val="E99D23"/>
      </a:accent3>
      <a:accent4>
        <a:srgbClr val="224084"/>
      </a:accent4>
      <a:accent5>
        <a:srgbClr val="F27F00"/>
      </a:accent5>
      <a:accent6>
        <a:srgbClr val="808080"/>
      </a:accent6>
      <a:hlink>
        <a:srgbClr val="E99D23"/>
      </a:hlink>
      <a:folHlink>
        <a:srgbClr val="224084"/>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azatomprom.potx" id="{E08EB9A8-DBED-44B4-9A13-151952B0DEA9}" vid="{ACCF8A58-EE5E-41EA-9650-4E700E06AB65}"/>
    </a:ext>
  </a:extLst>
</a:theme>
</file>

<file path=ppt/theme/theme5.xml><?xml version="1.0" encoding="utf-8"?>
<a:theme xmlns:a="http://schemas.openxmlformats.org/drawingml/2006/main" name="4_Firm Format - template_Blue">
  <a:themeElements>
    <a:clrScheme name="Custom 31">
      <a:dk1>
        <a:srgbClr val="000000"/>
      </a:dk1>
      <a:lt1>
        <a:srgbClr val="FFFFFF"/>
      </a:lt1>
      <a:dk2>
        <a:srgbClr val="002960"/>
      </a:dk2>
      <a:lt2>
        <a:srgbClr val="FFFFFF"/>
      </a:lt2>
      <a:accent1>
        <a:srgbClr val="E0E0E0"/>
      </a:accent1>
      <a:accent2>
        <a:srgbClr val="B3C6EB"/>
      </a:accent2>
      <a:accent3>
        <a:srgbClr val="E99D23"/>
      </a:accent3>
      <a:accent4>
        <a:srgbClr val="224084"/>
      </a:accent4>
      <a:accent5>
        <a:srgbClr val="F27F00"/>
      </a:accent5>
      <a:accent6>
        <a:srgbClr val="808080"/>
      </a:accent6>
      <a:hlink>
        <a:srgbClr val="E99D23"/>
      </a:hlink>
      <a:folHlink>
        <a:srgbClr val="224084"/>
      </a:folHlink>
    </a:clrScheme>
    <a:fontScheme name="Custom 3">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McKinsey Grey-Blue">
        <a:dk1>
          <a:srgbClr val="000000"/>
        </a:dk1>
        <a:lt1>
          <a:srgbClr val="FFFFFF"/>
        </a:lt1>
        <a:dk2>
          <a:srgbClr val="002960"/>
        </a:dk2>
        <a:lt2>
          <a:srgbClr val="FFFFFF"/>
        </a:lt2>
        <a:accent1>
          <a:srgbClr val="C5C5C5"/>
        </a:accent1>
        <a:accent2>
          <a:srgbClr val="00ADEF"/>
        </a:accent2>
        <a:accent3>
          <a:srgbClr val="0065BD"/>
        </a:accent3>
        <a:accent4>
          <a:srgbClr val="002960"/>
        </a:accent4>
        <a:accent5>
          <a:srgbClr val="F27F00"/>
        </a:accent5>
        <a:accent6>
          <a:srgbClr val="808080"/>
        </a:accent6>
        <a:hlink>
          <a:srgbClr val="0065BD"/>
        </a:hlink>
        <a:folHlink>
          <a:srgbClr val="002960"/>
        </a:folHlink>
      </a:clrScheme>
      <a:clrMap bg1="lt1" tx1="dk1" bg2="lt2" tx2="dk2" accent1="accent1" accent2="accent2" accent3="accent3" accent4="accent4" accent5="accent5" accent6="accent6" hlink="hlink" folHlink="folHlink"/>
    </a:extraClrScheme>
    <a:extraClrScheme>
      <a:clrScheme name="McKinsey Cyan-Blue">
        <a:dk1>
          <a:srgbClr val="000000"/>
        </a:dk1>
        <a:lt1>
          <a:srgbClr val="FFFFFF"/>
        </a:lt1>
        <a:dk2>
          <a:srgbClr val="002960"/>
        </a:dk2>
        <a:lt2>
          <a:srgbClr val="FFFFFF"/>
        </a:lt2>
        <a:accent1>
          <a:srgbClr val="C9F0FF"/>
        </a:accent1>
        <a:accent2>
          <a:srgbClr val="00ADEF"/>
        </a:accent2>
        <a:accent3>
          <a:srgbClr val="0065BD"/>
        </a:accent3>
        <a:accent4>
          <a:srgbClr val="002960"/>
        </a:accent4>
        <a:accent5>
          <a:srgbClr val="F27F00"/>
        </a:accent5>
        <a:accent6>
          <a:srgbClr val="808080"/>
        </a:accent6>
        <a:hlink>
          <a:srgbClr val="006983"/>
        </a:hlink>
        <a:folHlink>
          <a:srgbClr val="333333"/>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Kazatomprom.potx" id="{E08EB9A8-DBED-44B4-9A13-151952B0DEA9}" vid="{ACCF8A58-EE5E-41EA-9650-4E700E06AB65}"/>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000000"/>
      </a:lt2>
      <a:accent1>
        <a:srgbClr val="FFFFFF"/>
      </a:accent1>
      <a:accent2>
        <a:srgbClr val="D0D0D0"/>
      </a:accent2>
      <a:accent3>
        <a:srgbClr val="FFFFFF"/>
      </a:accent3>
      <a:accent4>
        <a:srgbClr val="000000"/>
      </a:accent4>
      <a:accent5>
        <a:srgbClr val="FFFFFF"/>
      </a:accent5>
      <a:accent6>
        <a:srgbClr val="BCBCBC"/>
      </a:accent6>
      <a:hlink>
        <a:srgbClr val="90909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20170523 - Progress review #1 v2</Template>
  <TotalTime>3</TotalTime>
  <Words>4183</Words>
  <Application>Microsoft Office PowerPoint</Application>
  <PresentationFormat>Широкоэкранный</PresentationFormat>
  <Paragraphs>474</Paragraphs>
  <Slides>36</Slides>
  <Notes>35</Notes>
  <HiddenSlides>0</HiddenSlides>
  <MMClips>0</MMClips>
  <ScaleCrop>false</ScaleCrop>
  <HeadingPairs>
    <vt:vector size="8" baseType="variant">
      <vt:variant>
        <vt:lpstr>Использованные шрифты</vt:lpstr>
      </vt:variant>
      <vt:variant>
        <vt:i4>7</vt:i4>
      </vt:variant>
      <vt:variant>
        <vt:lpstr>Тема</vt:lpstr>
      </vt:variant>
      <vt:variant>
        <vt:i4>5</vt:i4>
      </vt:variant>
      <vt:variant>
        <vt:lpstr>Внедренные серверы OLE</vt:lpstr>
      </vt:variant>
      <vt:variant>
        <vt:i4>1</vt:i4>
      </vt:variant>
      <vt:variant>
        <vt:lpstr>Заголовки слайдов</vt:lpstr>
      </vt:variant>
      <vt:variant>
        <vt:i4>36</vt:i4>
      </vt:variant>
    </vt:vector>
  </HeadingPairs>
  <TitlesOfParts>
    <vt:vector size="49" baseType="lpstr">
      <vt:lpstr>Arial</vt:lpstr>
      <vt:lpstr>Calibri</vt:lpstr>
      <vt:lpstr>Century Gothic</vt:lpstr>
      <vt:lpstr>Franklin Gothic Medium</vt:lpstr>
      <vt:lpstr>Open Sans</vt:lpstr>
      <vt:lpstr>Open Sans Light</vt:lpstr>
      <vt:lpstr>Wingdings</vt:lpstr>
      <vt:lpstr>Firm Format - template_Blue</vt:lpstr>
      <vt:lpstr>1_Firm Format - template_Blue</vt:lpstr>
      <vt:lpstr>2_Firm Format - template_Blue</vt:lpstr>
      <vt:lpstr>3_Firm Format - template_Blue</vt:lpstr>
      <vt:lpstr>4_Firm Format - template_Blue</vt:lpstr>
      <vt:lpstr>think-cell Slide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Кайрат Н. Синеев</cp:lastModifiedBy>
  <cp:revision>2</cp:revision>
  <cp:lastPrinted>2015-10-15T15:41:18Z</cp:lastPrinted>
  <dcterms:created xsi:type="dcterms:W3CDTF">2017-05-23T15:40:58Z</dcterms:created>
  <dcterms:modified xsi:type="dcterms:W3CDTF">2026-03-27T11:38:06Z</dcterms:modified>
  <cp:category/>
  <cp:contentStatus/>
  <dc:language/>
  <cp:version/>
</cp:coreProperties>
</file>